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27"/>
  </p:notesMasterIdLst>
  <p:handoutMasterIdLst>
    <p:handoutMasterId r:id="rId28"/>
  </p:handoutMasterIdLst>
  <p:sldIdLst>
    <p:sldId id="608" r:id="rId2"/>
    <p:sldId id="609" r:id="rId3"/>
    <p:sldId id="618" r:id="rId4"/>
    <p:sldId id="624" r:id="rId5"/>
    <p:sldId id="626" r:id="rId6"/>
    <p:sldId id="628" r:id="rId7"/>
    <p:sldId id="625" r:id="rId8"/>
    <p:sldId id="607" r:id="rId9"/>
    <p:sldId id="610" r:id="rId10"/>
    <p:sldId id="631" r:id="rId11"/>
    <p:sldId id="619" r:id="rId12"/>
    <p:sldId id="629" r:id="rId13"/>
    <p:sldId id="630" r:id="rId14"/>
    <p:sldId id="621" r:id="rId15"/>
    <p:sldId id="635" r:id="rId16"/>
    <p:sldId id="632" r:id="rId17"/>
    <p:sldId id="633" r:id="rId18"/>
    <p:sldId id="641" r:id="rId19"/>
    <p:sldId id="642" r:id="rId20"/>
    <p:sldId id="634" r:id="rId21"/>
    <p:sldId id="636" r:id="rId22"/>
    <p:sldId id="637" r:id="rId23"/>
    <p:sldId id="638" r:id="rId24"/>
    <p:sldId id="639" r:id="rId25"/>
    <p:sldId id="640" r:id="rId2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DF1"/>
    <a:srgbClr val="028AB2"/>
    <a:srgbClr val="E0A30A"/>
    <a:srgbClr val="B2B2B2"/>
    <a:srgbClr val="7F7F7F"/>
    <a:srgbClr val="999999"/>
    <a:srgbClr val="4C4C4C"/>
    <a:srgbClr val="CC1C0A"/>
    <a:srgbClr val="64A038"/>
    <a:srgbClr val="004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8648" autoAdjust="0"/>
  </p:normalViewPr>
  <p:slideViewPr>
    <p:cSldViewPr snapToGrid="0">
      <p:cViewPr>
        <p:scale>
          <a:sx n="95" d="100"/>
          <a:sy n="95" d="100"/>
        </p:scale>
        <p:origin x="696" y="7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3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r">
              <a:defRPr sz="1200"/>
            </a:lvl1pPr>
          </a:lstStyle>
          <a:p>
            <a:fld id="{A0DFA150-F9ED-4E62-B7A1-9FDC69D3D9FC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3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r">
              <a:defRPr sz="1200"/>
            </a:lvl1pPr>
          </a:lstStyle>
          <a:p>
            <a:fld id="{4D15DBD1-7208-4F7B-8239-7A6DBBD993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8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r">
              <a:defRPr sz="1200"/>
            </a:lvl1pPr>
          </a:lstStyle>
          <a:p>
            <a:fld id="{33866B21-AFB7-491E-A7D2-D8CCE8277D46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3638"/>
            <a:ext cx="5589588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0" tIns="46285" rIns="92570" bIns="4628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80005"/>
            <a:ext cx="5618480" cy="3665458"/>
          </a:xfrm>
          <a:prstGeom prst="rect">
            <a:avLst/>
          </a:prstGeom>
        </p:spPr>
        <p:txBody>
          <a:bodyPr vert="horz" lIns="92570" tIns="46285" rIns="92570" bIns="462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r">
              <a:defRPr sz="1200"/>
            </a:lvl1pPr>
          </a:lstStyle>
          <a:p>
            <a:fld id="{45E5A2DA-F4F1-4812-90AC-CB07EB210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7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1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2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6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51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3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0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64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42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2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5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38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8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5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4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1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0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9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4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2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tif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meldmerge.org/" TargetMode="External"/><Relationship Id="rId4" Type="http://schemas.openxmlformats.org/officeDocument/2006/relationships/hyperlink" Target="https://git-scm.com/download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1.bp.blogspot.com/-0IMQCTaJkRE/VQGe1AgJ4nI/AAAAAAABdsQ/myJijseYyz0/s1600/filenam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70C4F-F349-48B9-8A41-094A66211A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4" y="976940"/>
            <a:ext cx="196686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735E7-01C3-4C3D-9EC4-DB233050A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0398" y="978845"/>
            <a:ext cx="1962149" cy="3246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4F0FC-42C8-4B4E-94F1-A27EB39C4F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4"/>
          <a:stretch/>
        </p:blipFill>
        <p:spPr>
          <a:xfrm>
            <a:off x="4082606" y="976940"/>
            <a:ext cx="1962150" cy="3246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AABC2-03F1-4296-984F-543F1C18D3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4339" y="976940"/>
            <a:ext cx="1962150" cy="3246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501B0-1083-474D-BB7E-DFEF7CE954B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597" y="976940"/>
            <a:ext cx="1964054" cy="324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B2F8-873A-435A-9315-99153D5DAF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1120" y="968822"/>
            <a:ext cx="1971675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A4CABE-04BD-0D41-A976-9D9E8DE8B842}"/>
              </a:ext>
            </a:extLst>
          </p:cNvPr>
          <p:cNvSpPr/>
          <p:nvPr/>
        </p:nvSpPr>
        <p:spPr>
          <a:xfrm>
            <a:off x="1046922" y="3988904"/>
            <a:ext cx="10243930" cy="74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9A8926-A408-2144-B3E7-BDBF8AEE3C51}"/>
              </a:ext>
            </a:extLst>
          </p:cNvPr>
          <p:cNvGrpSpPr>
            <a:grpSpLocks noChangeAspect="1"/>
          </p:cNvGrpSpPr>
          <p:nvPr/>
        </p:nvGrpSpPr>
        <p:grpSpPr>
          <a:xfrm>
            <a:off x="1876261" y="2057400"/>
            <a:ext cx="8439479" cy="2743200"/>
            <a:chOff x="5476555" y="3384115"/>
            <a:chExt cx="4782371" cy="1554480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E50AEDB-92CF-9144-B04A-7C474454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76555" y="3658435"/>
              <a:ext cx="3122342" cy="1280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AB0D9-7655-5848-92ED-1F5B95A15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8874" y="3384115"/>
              <a:ext cx="1870052" cy="155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33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F23838B-FDC7-5C47-8479-CCBB0B5E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Free website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Store code, documents, even some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More than just cloud storage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0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A1B7B0-F717-9544-B94F-1E225C4E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Launched 2007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Used by &gt;50 million people, host &gt;100 million project repositories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Major companies: Airbnb, Facebook, Netflix, reddit, Lyft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Major projects: </a:t>
            </a:r>
          </a:p>
          <a:p>
            <a:pPr marL="460375" indent="-230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Linux operating system, Facebook’s react JavaScript library, </a:t>
            </a:r>
            <a:br>
              <a:rPr lang="en-US" sz="2400" dirty="0"/>
            </a:br>
            <a:r>
              <a:rPr lang="en-US" sz="2400" dirty="0"/>
              <a:t>TensorFlow machine learning framework, Microsoft’s Visual Studio, </a:t>
            </a:r>
            <a:br>
              <a:rPr lang="en-US" sz="2400" dirty="0"/>
            </a:br>
            <a:r>
              <a:rPr lang="en-US" sz="2400" dirty="0"/>
              <a:t>Window’s Terminal, and more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7AF7B0-CEA1-7F47-9E1D-8CED401710F1}"/>
              </a:ext>
            </a:extLst>
          </p:cNvPr>
          <p:cNvSpPr/>
          <p:nvPr/>
        </p:nvSpPr>
        <p:spPr>
          <a:xfrm>
            <a:off x="10575804" y="5545928"/>
            <a:ext cx="1705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Sources:</a:t>
            </a:r>
          </a:p>
          <a:p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github.com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/about</a:t>
            </a:r>
          </a:p>
          <a:p>
            <a:r>
              <a:rPr lang="en-US" sz="1400" dirty="0" err="1"/>
              <a:t>stackshare.io</a:t>
            </a:r>
            <a:r>
              <a:rPr lang="en-US" sz="1400" dirty="0"/>
              <a:t>/</a:t>
            </a:r>
            <a:r>
              <a:rPr lang="en-US" sz="1400" dirty="0" err="1"/>
              <a:t>github</a:t>
            </a:r>
            <a:r>
              <a:rPr lang="en-US" sz="14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8700-982E-D641-96FB-25D1743B7022}"/>
              </a:ext>
            </a:extLst>
          </p:cNvPr>
          <p:cNvSpPr/>
          <p:nvPr/>
        </p:nvSpPr>
        <p:spPr>
          <a:xfrm>
            <a:off x="2675282" y="5486830"/>
            <a:ext cx="6841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 fact: Git was created by the founder of Linux, Linus Torvalds, in 2005 to help manage the development of the Linux kernel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784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B88110-807E-9840-9591-18B55CCF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GitHub: Major 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94A4B5-0B02-FF48-B64D-3FA99E45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Pull requests</a:t>
            </a:r>
            <a:r>
              <a:rPr lang="en-US" sz="2800" dirty="0"/>
              <a:t>: allow you to collaborate with other projects/repos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Issue tracking: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Mostly for long-term projects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Users (or others) can submit problems, suggestions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Owners can organize, track issues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Wikis</a:t>
            </a:r>
            <a:r>
              <a:rPr lang="en-US" sz="2800" dirty="0"/>
              <a:t>: documentation, usage guides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4F703E0-4EC8-5941-BDF9-DF65B5613A44}"/>
              </a:ext>
            </a:extLst>
          </p:cNvPr>
          <p:cNvGrpSpPr/>
          <p:nvPr/>
        </p:nvGrpSpPr>
        <p:grpSpPr>
          <a:xfrm>
            <a:off x="8470731" y="2628118"/>
            <a:ext cx="1933068" cy="1127997"/>
            <a:chOff x="1711832" y="2565400"/>
            <a:chExt cx="1933068" cy="1127997"/>
          </a:xfrm>
        </p:grpSpPr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E8581F10-64F1-744F-8B2A-A7675A55F822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  <a:solidFill>
              <a:schemeClr val="accent2">
                <a:lumMod val="50000"/>
                <a:lumOff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FDC12B4-DAE6-C042-AC66-759F9C3C6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AECF9FA-EE12-C34F-A12F-F77D67FB5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GitHub: Pull requests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1DAA3-92E8-3041-B556-3CFCAB599F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55" b="100000" l="6809" r="100000">
                        <a14:foregroundMark x1="6809" y1="21967" x2="16537" y2="52301"/>
                        <a14:foregroundMark x1="16537" y1="52301" x2="16537" y2="55021"/>
                        <a14:foregroundMark x1="38327" y1="8996" x2="37549" y2="16527"/>
                        <a14:foregroundMark x1="23152" y1="12343" x2="26265" y2="64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82" y="3220114"/>
            <a:ext cx="2362200" cy="220016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D515CC7-86CA-F24D-AA3D-D6405A8720F0}"/>
              </a:ext>
            </a:extLst>
          </p:cNvPr>
          <p:cNvGrpSpPr/>
          <p:nvPr/>
        </p:nvGrpSpPr>
        <p:grpSpPr>
          <a:xfrm>
            <a:off x="1711832" y="2565400"/>
            <a:ext cx="1933068" cy="1127997"/>
            <a:chOff x="1711832" y="2565400"/>
            <a:chExt cx="1933068" cy="112799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D6F89623-738C-6742-A0CC-CC3252251BE7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343B63-1592-5A44-BD12-90025FBF6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D8BE19-7228-1546-BC00-FC04150BA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F9F216A-35BE-5A4F-87D6-EAB6F8FFB04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734" b="97436" l="9778" r="91111">
                        <a14:foregroundMark x1="47111" y1="9862" x2="55556" y2="22091"/>
                        <a14:foregroundMark x1="12000" y1="6903" x2="16889" y2="22288"/>
                        <a14:foregroundMark x1="52889" y1="55030" x2="48444" y2="39250"/>
                        <a14:foregroundMark x1="51556" y1="12623" x2="48444" y2="18738"/>
                        <a14:foregroundMark x1="39556" y1="17160" x2="63111" y2="17357"/>
                        <a14:foregroundMark x1="15556" y1="4734" x2="16000" y2="5128"/>
                        <a14:foregroundMark x1="16000" y1="23866" x2="32000" y2="26627"/>
                        <a14:foregroundMark x1="50667" y1="28797" x2="44444" y2="28797"/>
                        <a14:foregroundMark x1="32000" y1="27613" x2="60889" y2="29191"/>
                        <a14:foregroundMark x1="43111" y1="33728" x2="32444" y2="53452"/>
                        <a14:foregroundMark x1="57333" y1="30769" x2="56444" y2="43195"/>
                        <a14:foregroundMark x1="71556" y1="30966" x2="80889" y2="34320"/>
                        <a14:foregroundMark x1="87111" y1="39053" x2="87556" y2="44379"/>
                        <a14:foregroundMark x1="79556" y1="46154" x2="62222" y2="49901"/>
                        <a14:foregroundMark x1="34222" y1="79487" x2="33333" y2="72387"/>
                        <a14:foregroundMark x1="32000" y1="55030" x2="31111" y2="63116"/>
                        <a14:foregroundMark x1="52000" y1="55030" x2="55556" y2="65878"/>
                        <a14:foregroundMark x1="54667" y1="63905" x2="60889" y2="82446"/>
                        <a14:foregroundMark x1="60889" y1="82249" x2="60889" y2="82249"/>
                        <a14:foregroundMark x1="60000" y1="79882" x2="68889" y2="95069"/>
                        <a14:foregroundMark x1="37333" y1="97041" x2="36889" y2="94083"/>
                        <a14:foregroundMark x1="67556" y1="95661" x2="68000" y2="97436"/>
                        <a14:foregroundMark x1="91556" y1="39448" x2="88889" y2="39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6475" y="1699345"/>
            <a:ext cx="1145512" cy="2588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9D5947-8EF8-F347-985A-E172AFFA6ADB}"/>
              </a:ext>
            </a:extLst>
          </p:cNvPr>
          <p:cNvSpPr txBox="1"/>
          <p:nvPr/>
        </p:nvSpPr>
        <p:spPr>
          <a:xfrm>
            <a:off x="2041911" y="2134852"/>
            <a:ext cx="121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 repo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628DFE-AA55-1348-BB87-42F0585DBC5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41" b="95230" l="1780" r="94337">
                        <a14:foregroundMark x1="61974" y1="9717" x2="73948" y2="33039"/>
                        <a14:foregroundMark x1="73948" y1="33039" x2="73948" y2="34982"/>
                        <a14:foregroundMark x1="94660" y1="30919" x2="88835" y2="56007"/>
                        <a14:foregroundMark x1="94337" y1="49823" x2="94660" y2="55477"/>
                        <a14:foregroundMark x1="74919" y1="83569" x2="76214" y2="70318"/>
                        <a14:foregroundMark x1="76214" y1="70318" x2="76375" y2="69788"/>
                        <a14:foregroundMark x1="35599" y1="63251" x2="36731" y2="84276"/>
                        <a14:foregroundMark x1="10356" y1="92933" x2="25405" y2="69788"/>
                        <a14:foregroundMark x1="1942" y1="52827" x2="1780" y2="73675"/>
                        <a14:foregroundMark x1="51942" y1="95230" x2="48544" y2="90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0857" y="3372294"/>
            <a:ext cx="2236138" cy="20479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244B6A8-C5F1-9243-B3E6-824DDBDA0DA3}"/>
              </a:ext>
            </a:extLst>
          </p:cNvPr>
          <p:cNvSpPr txBox="1"/>
          <p:nvPr/>
        </p:nvSpPr>
        <p:spPr>
          <a:xfrm>
            <a:off x="4747195" y="3070488"/>
            <a:ext cx="167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the repo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D23B73-DE07-7249-A432-F6338C2F11C8}"/>
              </a:ext>
            </a:extLst>
          </p:cNvPr>
          <p:cNvSpPr txBox="1"/>
          <p:nvPr/>
        </p:nvSpPr>
        <p:spPr>
          <a:xfrm>
            <a:off x="10512214" y="3011938"/>
            <a:ext cx="167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edits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30D126-978C-134A-A7A0-8E3122E240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3137" y="314414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1D2B0BB-5EE6-9F4E-B2E3-DB89EE81AE5E}"/>
              </a:ext>
            </a:extLst>
          </p:cNvPr>
          <p:cNvGrpSpPr/>
          <p:nvPr/>
        </p:nvGrpSpPr>
        <p:grpSpPr>
          <a:xfrm>
            <a:off x="4430492" y="1893427"/>
            <a:ext cx="1933068" cy="1127997"/>
            <a:chOff x="1711832" y="2565400"/>
            <a:chExt cx="1933068" cy="1127997"/>
          </a:xfrm>
        </p:grpSpPr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C62A2882-9275-CE43-A845-1089885A9137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  <a:solidFill>
              <a:schemeClr val="accent2">
                <a:lumMod val="50000"/>
                <a:lumOff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41A71A2-B56B-1C4A-ABCF-5509833D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B2D9C8F-2160-8D40-8593-8D6C34978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52" name="Cloud 51">
            <a:extLst>
              <a:ext uri="{FF2B5EF4-FFF2-40B4-BE49-F238E27FC236}">
                <a16:creationId xmlns:a16="http://schemas.microsoft.com/office/drawing/2014/main" id="{6B4CB34F-AB56-6A4F-B332-3C06C2491FB7}"/>
              </a:ext>
            </a:extLst>
          </p:cNvPr>
          <p:cNvSpPr/>
          <p:nvPr/>
        </p:nvSpPr>
        <p:spPr>
          <a:xfrm>
            <a:off x="4430492" y="5106628"/>
            <a:ext cx="1933068" cy="1127997"/>
          </a:xfrm>
          <a:prstGeom prst="cloud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4523EBC-EBB7-9B43-BABA-4C7116D52A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2898" y="562265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411423-1F6A-ED4E-80B0-032A11127630}"/>
              </a:ext>
            </a:extLst>
          </p:cNvPr>
          <p:cNvSpPr txBox="1"/>
          <p:nvPr/>
        </p:nvSpPr>
        <p:spPr>
          <a:xfrm>
            <a:off x="6812094" y="5301295"/>
            <a:ext cx="128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52972E-93D9-E444-BD7B-35280E6717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2898" y="562265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11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31 0.09838 L -0.00156 -0.0009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-497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0.12638 L 0.00417 4.44444E-6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1.85185E-6 L -0.22734 -0.3685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  <p:bldP spid="52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Git-</a:t>
            </a:r>
            <a:r>
              <a:rPr lang="en-US" dirty="0"/>
              <a:t>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Create a GitHub account: </a:t>
            </a:r>
            <a:r>
              <a:rPr lang="en-US" sz="2800" dirty="0" err="1">
                <a:hlinkClick r:id="rId3"/>
              </a:rPr>
              <a:t>github.com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Download Git: </a:t>
            </a:r>
            <a:r>
              <a:rPr lang="en-US" sz="2800" dirty="0">
                <a:hlinkClick r:id="rId4"/>
              </a:rPr>
              <a:t>https://git-</a:t>
            </a:r>
            <a:r>
              <a:rPr lang="en-US" sz="2800" dirty="0" err="1">
                <a:hlinkClick r:id="rId4"/>
              </a:rPr>
              <a:t>scm.com</a:t>
            </a:r>
            <a:r>
              <a:rPr lang="en-US" sz="2800" dirty="0">
                <a:hlinkClick r:id="rId4"/>
              </a:rPr>
              <a:t>/downloads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Download Meld: </a:t>
            </a:r>
            <a:r>
              <a:rPr lang="en-US" sz="2800" dirty="0">
                <a:hlinkClick r:id="rId5"/>
              </a:rPr>
              <a:t>meldmerge.org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ea typeface="Times New Roman" panose="02020603050405020304" pitchFamily="18" charset="0"/>
              </a:rPr>
              <a:t>After installing: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On Mac, you’ll work from Terminal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Type “Terminal” into Spotlight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On Windows, you’ll work from Git Bash 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Click the start button then search for “Git Bash”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I will refer to both as Bash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Confirm Git is installed: </a:t>
            </a:r>
            <a:r>
              <a:rPr lang="en-US" sz="2400" dirty="0">
                <a:solidFill>
                  <a:srgbClr val="000000"/>
                </a:solidFill>
                <a:highlight>
                  <a:srgbClr val="C0C0C0"/>
                </a:highlight>
                <a:uFill>
                  <a:solidFill>
                    <a:srgbClr val="ED7D31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$git --version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Tell Git who you are: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$git config --global 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user.email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yourGitHub@email.com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$git config --global 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user.name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yourGitHubusername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3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Times New Roman" panose="02020603050405020304" pitchFamily="18" charset="0"/>
              </a:rPr>
              <a:t>Configure Meld:</a:t>
            </a: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diff.tool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meld</a:t>
            </a:r>
            <a:r>
              <a:rPr lang="en-US" dirty="0"/>
              <a:t> (note the period in </a:t>
            </a:r>
            <a:r>
              <a:rPr lang="en-US" dirty="0" err="1"/>
              <a:t>diff.tool</a:t>
            </a:r>
            <a:r>
              <a:rPr lang="en-US" dirty="0"/>
              <a:t>)</a:t>
            </a:r>
          </a:p>
          <a:p>
            <a:r>
              <a:rPr lang="en-US" dirty="0"/>
              <a:t>For Windows only: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difftool.meld.path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‘C:/Program Files (x86)/Meld/meld/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Meld.exe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/>
              <a:t> (no period in </a:t>
            </a:r>
            <a:r>
              <a:rPr lang="en-US" dirty="0" err="1"/>
              <a:t>difftool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difftool.prompt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(no period in </a:t>
            </a:r>
            <a:r>
              <a:rPr lang="en-US" dirty="0" err="1"/>
              <a:t>difftool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merge.tool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meld</a:t>
            </a:r>
            <a:r>
              <a:rPr lang="en-US" dirty="0"/>
              <a:t> (note the period in </a:t>
            </a:r>
            <a:r>
              <a:rPr lang="en-US" dirty="0" err="1"/>
              <a:t>merge.tool</a:t>
            </a:r>
            <a:r>
              <a:rPr lang="en-US" dirty="0"/>
              <a:t>)</a:t>
            </a:r>
          </a:p>
          <a:p>
            <a:r>
              <a:rPr lang="en-US" dirty="0"/>
              <a:t>For Windows only: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mergetool.meld.path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‘C:/Program Files (x86)/Meld/meld/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Meld.exe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/>
              <a:t> (no period in </a:t>
            </a:r>
            <a:r>
              <a:rPr lang="en-US" dirty="0" err="1"/>
              <a:t>mergetool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mergetool.keepBackup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false</a:t>
            </a:r>
            <a:r>
              <a:rPr lang="en-US" dirty="0"/>
              <a:t> (no period in </a:t>
            </a:r>
            <a:r>
              <a:rPr lang="en-US" dirty="0" err="1"/>
              <a:t>mergetool</a:t>
            </a:r>
            <a:r>
              <a:rPr lang="en-US" dirty="0"/>
              <a:t>)</a:t>
            </a:r>
            <a:r>
              <a:rPr lang="en-US" sz="2800" dirty="0"/>
              <a:t> </a:t>
            </a: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Do You Git It Now?</a:t>
            </a:r>
            <a:br>
              <a:rPr lang="en-US" sz="8800" dirty="0">
                <a:solidFill>
                  <a:schemeClr val="tx1"/>
                </a:solidFill>
                <a:latin typeface="+mn-lt"/>
              </a:rPr>
            </a:br>
            <a:r>
              <a:rPr lang="en-US" sz="3600" dirty="0"/>
              <a:t>Version Control &amp; Collaboration with Git &amp; GitHub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1376181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2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9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9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9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What is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Version Control Systems (VCS) help manage changes to files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Database of all changes: who, what, when, and why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66BA3-992C-1D4B-941B-6C5611C56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973" y="0"/>
            <a:ext cx="10782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3974E6-BA7E-FA4A-8A1B-F6E9BC79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" y="0"/>
            <a:ext cx="12192077" cy="25940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0E6585-78F3-8048-B1CB-01889DEA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3963"/>
            <a:ext cx="12301410" cy="25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Undo changes even after saving and closing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All changes are: 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Tracked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Linked to the person who made them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Traceable and reversible 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Can sync to a cloud service (e.g., GitHub)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1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collaborate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Don’t have to wait for a green light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 on the same file at the same time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Spot and resolve conflicts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No emailing files back and forth, manually tracking versions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One of many VCS options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Popular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Robust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Well-documented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Community support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Distributed VCS </a:t>
            </a:r>
          </a:p>
          <a:p>
            <a:pPr marL="927100" indent="-45561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Easy integration with GitHub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167340A0-ECE4-2C46-8424-CA25AC8406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280" y="216624"/>
            <a:ext cx="3200400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2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4A038"/>
      </a:accent1>
      <a:accent2>
        <a:srgbClr val="004265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17626</TotalTime>
  <Words>760</Words>
  <Application>Microsoft Macintosh PowerPoint</Application>
  <PresentationFormat>Widescreen</PresentationFormat>
  <Paragraphs>152</Paragraphs>
  <Slides>25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Symbol</vt:lpstr>
      <vt:lpstr>Times New Roman</vt:lpstr>
      <vt:lpstr>Retrospect</vt:lpstr>
      <vt:lpstr>Do You Git It Now? Version Control &amp; Collaboration with Git &amp; GitHub</vt:lpstr>
      <vt:lpstr>Do You Git It Now? Version Control &amp; Collaboration with Git &amp; GitHub</vt:lpstr>
      <vt:lpstr>What is Version Control?</vt:lpstr>
      <vt:lpstr>Why use version control?</vt:lpstr>
      <vt:lpstr>PowerPoint Presentation</vt:lpstr>
      <vt:lpstr>PowerPoint Presentation</vt:lpstr>
      <vt:lpstr>Why use version control?</vt:lpstr>
      <vt:lpstr>Why use version control?</vt:lpstr>
      <vt:lpstr>PowerPoint Presentation</vt:lpstr>
      <vt:lpstr>PowerPoint Presentation</vt:lpstr>
      <vt:lpstr>GitHub</vt:lpstr>
      <vt:lpstr>GitHub</vt:lpstr>
      <vt:lpstr>GitHub: Major Features</vt:lpstr>
      <vt:lpstr>GitHub: Pull requests </vt:lpstr>
      <vt:lpstr>Git-ting started</vt:lpstr>
      <vt:lpstr>Installing and configuring Git</vt:lpstr>
      <vt:lpstr>Installing and configuring Git</vt:lpstr>
      <vt:lpstr>Installing and configuring Git</vt:lpstr>
      <vt:lpstr>Installing and configuring Git</vt:lpstr>
      <vt:lpstr>Title</vt:lpstr>
      <vt:lpstr>Title</vt:lpstr>
      <vt:lpstr>Title</vt:lpstr>
      <vt:lpstr>Title</vt:lpstr>
      <vt:lpstr>Title</vt:lpstr>
      <vt:lpstr>Title</vt:lpstr>
    </vt:vector>
  </TitlesOfParts>
  <Company>Tarrant County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Trustees Presentation</dc:title>
  <dc:creator>BARRINGTON, KIRA</dc:creator>
  <cp:lastModifiedBy>Roden-Foreman, Jacob W.</cp:lastModifiedBy>
  <cp:revision>674</cp:revision>
  <cp:lastPrinted>2020-02-25T14:41:19Z</cp:lastPrinted>
  <dcterms:created xsi:type="dcterms:W3CDTF">2014-12-10T17:08:21Z</dcterms:created>
  <dcterms:modified xsi:type="dcterms:W3CDTF">2020-08-04T18:47:14Z</dcterms:modified>
</cp:coreProperties>
</file>