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notesMasterIdLst>
    <p:notesMasterId r:id="rId19"/>
  </p:notesMasterIdLst>
  <p:handoutMasterIdLst>
    <p:handoutMasterId r:id="rId20"/>
  </p:handoutMasterIdLst>
  <p:sldIdLst>
    <p:sldId id="608" r:id="rId2"/>
    <p:sldId id="609" r:id="rId3"/>
    <p:sldId id="618" r:id="rId4"/>
    <p:sldId id="624" r:id="rId5"/>
    <p:sldId id="626" r:id="rId6"/>
    <p:sldId id="628" r:id="rId7"/>
    <p:sldId id="625" r:id="rId8"/>
    <p:sldId id="607" r:id="rId9"/>
    <p:sldId id="610" r:id="rId10"/>
    <p:sldId id="631" r:id="rId11"/>
    <p:sldId id="619" r:id="rId12"/>
    <p:sldId id="629" r:id="rId13"/>
    <p:sldId id="630" r:id="rId14"/>
    <p:sldId id="620" r:id="rId15"/>
    <p:sldId id="621" r:id="rId16"/>
    <p:sldId id="622" r:id="rId17"/>
    <p:sldId id="623" r:id="rId18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DF1"/>
    <a:srgbClr val="028AB2"/>
    <a:srgbClr val="E0A30A"/>
    <a:srgbClr val="B2B2B2"/>
    <a:srgbClr val="7F7F7F"/>
    <a:srgbClr val="999999"/>
    <a:srgbClr val="4C4C4C"/>
    <a:srgbClr val="CC1C0A"/>
    <a:srgbClr val="64A038"/>
    <a:srgbClr val="004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1" autoAdjust="0"/>
    <p:restoredTop sz="88648" autoAdjust="0"/>
  </p:normalViewPr>
  <p:slideViewPr>
    <p:cSldViewPr snapToGrid="0">
      <p:cViewPr>
        <p:scale>
          <a:sx n="97" d="100"/>
          <a:sy n="97" d="100"/>
        </p:scale>
        <p:origin x="200" y="6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6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043979" cy="465774"/>
          </a:xfrm>
          <a:prstGeom prst="rect">
            <a:avLst/>
          </a:prstGeom>
        </p:spPr>
        <p:txBody>
          <a:bodyPr vert="horz" lIns="90855" tIns="45428" rIns="90855" bIns="4542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3" y="1"/>
            <a:ext cx="3043979" cy="465774"/>
          </a:xfrm>
          <a:prstGeom prst="rect">
            <a:avLst/>
          </a:prstGeom>
        </p:spPr>
        <p:txBody>
          <a:bodyPr vert="horz" lIns="90855" tIns="45428" rIns="90855" bIns="45428" rtlCol="0"/>
          <a:lstStyle>
            <a:lvl1pPr algn="r">
              <a:defRPr sz="1200"/>
            </a:lvl1pPr>
          </a:lstStyle>
          <a:p>
            <a:fld id="{A0DFA150-F9ED-4E62-B7A1-9FDC69D3D9FC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41737"/>
            <a:ext cx="3043979" cy="465774"/>
          </a:xfrm>
          <a:prstGeom prst="rect">
            <a:avLst/>
          </a:prstGeom>
        </p:spPr>
        <p:txBody>
          <a:bodyPr vert="horz" lIns="90855" tIns="45428" rIns="90855" bIns="4542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3" y="8841737"/>
            <a:ext cx="3043979" cy="465774"/>
          </a:xfrm>
          <a:prstGeom prst="rect">
            <a:avLst/>
          </a:prstGeom>
        </p:spPr>
        <p:txBody>
          <a:bodyPr vert="horz" lIns="90855" tIns="45428" rIns="90855" bIns="45428" rtlCol="0" anchor="b"/>
          <a:lstStyle>
            <a:lvl1pPr algn="r">
              <a:defRPr sz="1200"/>
            </a:lvl1pPr>
          </a:lstStyle>
          <a:p>
            <a:fld id="{4D15DBD1-7208-4F7B-8239-7A6DBBD993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85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43343" cy="467073"/>
          </a:xfrm>
          <a:prstGeom prst="rect">
            <a:avLst/>
          </a:prstGeom>
        </p:spPr>
        <p:txBody>
          <a:bodyPr vert="horz" lIns="92570" tIns="46285" rIns="92570" bIns="4628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2"/>
            <a:ext cx="3043343" cy="467073"/>
          </a:xfrm>
          <a:prstGeom prst="rect">
            <a:avLst/>
          </a:prstGeom>
        </p:spPr>
        <p:txBody>
          <a:bodyPr vert="horz" lIns="92570" tIns="46285" rIns="92570" bIns="46285" rtlCol="0"/>
          <a:lstStyle>
            <a:lvl1pPr algn="r">
              <a:defRPr sz="1200"/>
            </a:lvl1pPr>
          </a:lstStyle>
          <a:p>
            <a:fld id="{33866B21-AFB7-491E-A7D2-D8CCE8277D46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3638"/>
            <a:ext cx="5589588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0" tIns="46285" rIns="92570" bIns="4628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1" y="4480005"/>
            <a:ext cx="5618480" cy="3665458"/>
          </a:xfrm>
          <a:prstGeom prst="rect">
            <a:avLst/>
          </a:prstGeom>
        </p:spPr>
        <p:txBody>
          <a:bodyPr vert="horz" lIns="92570" tIns="46285" rIns="92570" bIns="4628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30"/>
            <a:ext cx="3043343" cy="467072"/>
          </a:xfrm>
          <a:prstGeom prst="rect">
            <a:avLst/>
          </a:prstGeom>
        </p:spPr>
        <p:txBody>
          <a:bodyPr vert="horz" lIns="92570" tIns="46285" rIns="92570" bIns="4628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0"/>
            <a:ext cx="3043343" cy="467072"/>
          </a:xfrm>
          <a:prstGeom prst="rect">
            <a:avLst/>
          </a:prstGeom>
        </p:spPr>
        <p:txBody>
          <a:bodyPr vert="horz" lIns="92570" tIns="46285" rIns="92570" bIns="46285" rtlCol="0" anchor="b"/>
          <a:lstStyle>
            <a:lvl1pPr algn="r">
              <a:defRPr sz="1200"/>
            </a:lvl1pPr>
          </a:lstStyle>
          <a:p>
            <a:fld id="{45E5A2DA-F4F1-4812-90AC-CB07EB210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A2DA-F4F1-4812-90AC-CB07EB210F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57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513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190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127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929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14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A2DA-F4F1-4812-90AC-CB07EB210F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3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644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11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60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590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28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0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57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3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9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9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99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8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7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8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0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4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0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22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http://1.bp.blogspot.com/-0IMQCTaJkRE/VQGe1AgJ4nI/AAAAAAABdsQ/myJijseYyz0/s1600/filenaming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29729"/>
            <a:ext cx="10058400" cy="32345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Do You Git It Now?</a:t>
            </a:r>
            <a:br>
              <a:rPr lang="en-US" dirty="0">
                <a:solidFill>
                  <a:schemeClr val="tx1"/>
                </a:solidFill>
                <a:latin typeface="+mn-lt"/>
              </a:rPr>
            </a:br>
            <a:r>
              <a:rPr lang="en-US" sz="3200" dirty="0"/>
              <a:t>Version Control &amp; Collaboration with Git &amp; GitHub</a:t>
            </a: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7112" y="5477804"/>
            <a:ext cx="10058400" cy="90940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2"/>
                </a:solidFill>
              </a:rPr>
              <a:t>OFFICE OF INSTITUTIONAL RESEARCH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2"/>
                </a:solidFill>
              </a:rPr>
              <a:t>August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70C4F-F349-48B9-8A41-094A66211AC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54" y="976940"/>
            <a:ext cx="1966860" cy="3248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9735E7-01C3-4C3D-9EC4-DB233050AA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80398" y="978845"/>
            <a:ext cx="1962149" cy="3246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64F0FC-42C8-4B4E-94F1-A27EB39C4F9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94"/>
          <a:stretch/>
        </p:blipFill>
        <p:spPr>
          <a:xfrm>
            <a:off x="4082606" y="976940"/>
            <a:ext cx="1962150" cy="3246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6AABC2-03F1-4296-984F-543F1C18D38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4339" y="976940"/>
            <a:ext cx="1962150" cy="3246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9501B0-1083-474D-BB7E-DFEF7CE954B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5597" y="976940"/>
            <a:ext cx="1964054" cy="3246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4BB2F8-873A-435A-9315-99153D5DAF0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41120" y="968822"/>
            <a:ext cx="1971675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9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A4CABE-04BD-0D41-A976-9D9E8DE8B842}"/>
              </a:ext>
            </a:extLst>
          </p:cNvPr>
          <p:cNvSpPr/>
          <p:nvPr/>
        </p:nvSpPr>
        <p:spPr>
          <a:xfrm>
            <a:off x="1046922" y="3988904"/>
            <a:ext cx="10243930" cy="742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9A8926-A408-2144-B3E7-BDBF8AEE3C51}"/>
              </a:ext>
            </a:extLst>
          </p:cNvPr>
          <p:cNvGrpSpPr>
            <a:grpSpLocks noChangeAspect="1"/>
          </p:cNvGrpSpPr>
          <p:nvPr/>
        </p:nvGrpSpPr>
        <p:grpSpPr>
          <a:xfrm>
            <a:off x="1876261" y="2057400"/>
            <a:ext cx="8439479" cy="2743200"/>
            <a:chOff x="5476555" y="3384115"/>
            <a:chExt cx="4782371" cy="1554480"/>
          </a:xfrm>
        </p:grpSpPr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AE50AEDB-92CF-9144-B04A-7C4744540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6555" y="3658435"/>
              <a:ext cx="3122342" cy="12801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DCAB0D9-7655-5848-92ED-1F5B95A15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874" y="3384115"/>
              <a:ext cx="1870052" cy="1554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33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F23838B-FDC7-5C47-8479-CCBB0B5E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Free website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Store code, documents, even some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More than just cloud storage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0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2A1B7B0-F717-9544-B94F-1E225C4E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Launched 2007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Used by &gt;50 million people, host &gt;100 million project repositories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Major companies: Airbnb, Facebook, Netflix, reddit, Lyft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Major projects: </a:t>
            </a:r>
          </a:p>
          <a:p>
            <a:pPr marL="460375" indent="-2301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Linux operating system, Facebook’s react JavaScript library, </a:t>
            </a:r>
            <a:br>
              <a:rPr lang="en-US" sz="2400" dirty="0"/>
            </a:br>
            <a:r>
              <a:rPr lang="en-US" sz="2400" dirty="0"/>
              <a:t>TensorFlow machine learning framework, Microsoft’s Visual Studio, </a:t>
            </a:r>
            <a:br>
              <a:rPr lang="en-US" sz="2400" dirty="0"/>
            </a:br>
            <a:r>
              <a:rPr lang="en-US" sz="2400" dirty="0"/>
              <a:t>Window’s Terminal, and more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7AF7B0-CEA1-7F47-9E1D-8CED401710F1}"/>
              </a:ext>
            </a:extLst>
          </p:cNvPr>
          <p:cNvSpPr/>
          <p:nvPr/>
        </p:nvSpPr>
        <p:spPr>
          <a:xfrm>
            <a:off x="10575804" y="5545928"/>
            <a:ext cx="1705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Sources:</a:t>
            </a:r>
          </a:p>
          <a:p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github.com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/about</a:t>
            </a:r>
          </a:p>
          <a:p>
            <a:r>
              <a:rPr lang="en-US" sz="1400" dirty="0" err="1"/>
              <a:t>stackshare.io</a:t>
            </a:r>
            <a:r>
              <a:rPr lang="en-US" sz="1400" dirty="0"/>
              <a:t>/</a:t>
            </a:r>
            <a:r>
              <a:rPr lang="en-US" sz="1400" dirty="0" err="1"/>
              <a:t>github</a:t>
            </a:r>
            <a:r>
              <a:rPr lang="en-US" sz="1400" dirty="0"/>
              <a:t>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518700-982E-D641-96FB-25D1743B7022}"/>
              </a:ext>
            </a:extLst>
          </p:cNvPr>
          <p:cNvSpPr/>
          <p:nvPr/>
        </p:nvSpPr>
        <p:spPr>
          <a:xfrm>
            <a:off x="2675282" y="5486830"/>
            <a:ext cx="6841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Fun fact: Git was created by the founder of Linux, Linus Torvalds, in 2005 to help manage the development of the Linux kernel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784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DB88110-807E-9840-9591-18B55CCF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Major Features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F94A4B5-0B02-FF48-B64D-3FA99E45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5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4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8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92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9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29729"/>
            <a:ext cx="10058400" cy="323455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Do You Git It Now?</a:t>
            </a:r>
            <a:br>
              <a:rPr lang="en-US" dirty="0">
                <a:solidFill>
                  <a:schemeClr val="tx1"/>
                </a:solidFill>
                <a:latin typeface="+mn-lt"/>
              </a:rPr>
            </a:br>
            <a:r>
              <a:rPr lang="en-US" sz="3200" dirty="0"/>
              <a:t>Version Control &amp; Collaboration with Git &amp; GitHub</a:t>
            </a: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7112" y="5477804"/>
            <a:ext cx="10058400" cy="90940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2"/>
                </a:solidFill>
              </a:rPr>
              <a:t>OFFICE OF INSTITUTIONAL RESEARCH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2"/>
                </a:solidFill>
              </a:rPr>
              <a:t>August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</p:spTree>
    <p:extLst>
      <p:ext uri="{BB962C8B-B14F-4D97-AF65-F5344CB8AC3E}">
        <p14:creationId xmlns:p14="http://schemas.microsoft.com/office/powerpoint/2010/main" val="137618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What is Version Control?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spcCol="18288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Version Control Systems (VCS) help manage changes to files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Database of all changes: who, what, when, and why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1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Why use version control?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spcCol="182880">
            <a:noAutofit/>
          </a:bodyPr>
          <a:lstStyle/>
          <a:p>
            <a:pPr marL="619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Help you manage files and projects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Only one version of a file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2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966BA3-992C-1D4B-941B-6C5611C56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5"/>
          <a:stretch>
            <a:fillRect/>
          </a:stretch>
        </p:blipFill>
        <p:spPr bwMode="auto">
          <a:xfrm>
            <a:off x="704973" y="0"/>
            <a:ext cx="107820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10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3974E6-BA7E-FA4A-8A1B-F6E9BC79A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86"/>
          <a:stretch/>
        </p:blipFill>
        <p:spPr>
          <a:xfrm>
            <a:off x="-38" y="0"/>
            <a:ext cx="12192077" cy="25940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F0E6585-78F3-8048-B1CB-01889DEA4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3963"/>
            <a:ext cx="12301410" cy="259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5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Why use version control?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spcCol="182880">
            <a:noAutofit/>
          </a:bodyPr>
          <a:lstStyle/>
          <a:p>
            <a:pPr marL="619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Help you manage files and projects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Only one version of a file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Undo changes even after saving and closing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All changes are: </a:t>
            </a:r>
          </a:p>
          <a:p>
            <a:pPr marL="1221296" lvl="1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Tracked</a:t>
            </a:r>
          </a:p>
          <a:p>
            <a:pPr marL="1221296" lvl="1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Linked to the person who made them</a:t>
            </a:r>
          </a:p>
          <a:p>
            <a:pPr marL="1221296" lvl="1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Traceable and reversible 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Can sync to a cloud service (e.g., GitHub)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1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Why use version control?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spcCol="182880">
            <a:noAutofit/>
          </a:bodyPr>
          <a:lstStyle/>
          <a:p>
            <a:pPr marL="619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Help you collaborate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Don’t have to wait for a green light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Work on the same file at the same time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Spot and resolve conflicts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No emailing files back and forth, manually tracking versions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1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One of many VCS options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Popular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Robust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Well-documented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Community support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Distributed VCS </a:t>
            </a:r>
          </a:p>
          <a:p>
            <a:pPr marL="927100" indent="-45561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Easy integration with GitHub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pic>
        <p:nvPicPr>
          <p:cNvPr id="4" name="Picture 3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167340A0-ECE4-2C46-8424-CA25AC840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6624"/>
            <a:ext cx="3200400" cy="133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021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8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64A038"/>
      </a:accent1>
      <a:accent2>
        <a:srgbClr val="004265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17506</TotalTime>
  <Words>387</Words>
  <Application>Microsoft Macintosh PowerPoint</Application>
  <PresentationFormat>Widescreen</PresentationFormat>
  <Paragraphs>90</Paragraphs>
  <Slides>17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Retrospect</vt:lpstr>
      <vt:lpstr>Do You Git It Now? Version Control &amp; Collaboration with Git &amp; GitHub</vt:lpstr>
      <vt:lpstr>Do You Git It Now? Version Control &amp; Collaboration with Git &amp; GitHub</vt:lpstr>
      <vt:lpstr>What is Version Control?</vt:lpstr>
      <vt:lpstr>Why use version control?</vt:lpstr>
      <vt:lpstr>PowerPoint Presentation</vt:lpstr>
      <vt:lpstr>PowerPoint Presentation</vt:lpstr>
      <vt:lpstr>Why use version control?</vt:lpstr>
      <vt:lpstr>Why use version control?</vt:lpstr>
      <vt:lpstr>PowerPoint Presentation</vt:lpstr>
      <vt:lpstr>PowerPoint Presentation</vt:lpstr>
      <vt:lpstr>GitHub</vt:lpstr>
      <vt:lpstr>GitHub</vt:lpstr>
      <vt:lpstr>GitHub: Major Features</vt:lpstr>
      <vt:lpstr>Title</vt:lpstr>
      <vt:lpstr>Title</vt:lpstr>
      <vt:lpstr>Title</vt:lpstr>
      <vt:lpstr>Title</vt:lpstr>
    </vt:vector>
  </TitlesOfParts>
  <Company>Tarrant County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of Trustees Presentation</dc:title>
  <dc:creator>BARRINGTON, KIRA</dc:creator>
  <cp:lastModifiedBy>Roden-Foreman, Jacob W.</cp:lastModifiedBy>
  <cp:revision>631</cp:revision>
  <cp:lastPrinted>2020-02-25T14:41:19Z</cp:lastPrinted>
  <dcterms:created xsi:type="dcterms:W3CDTF">2014-12-10T17:08:21Z</dcterms:created>
  <dcterms:modified xsi:type="dcterms:W3CDTF">2020-08-04T16:47:03Z</dcterms:modified>
</cp:coreProperties>
</file>