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36"/>
  </p:notesMasterIdLst>
  <p:handoutMasterIdLst>
    <p:handoutMasterId r:id="rId37"/>
  </p:handoutMasterIdLst>
  <p:sldIdLst>
    <p:sldId id="608" r:id="rId2"/>
    <p:sldId id="609" r:id="rId3"/>
    <p:sldId id="618" r:id="rId4"/>
    <p:sldId id="624" r:id="rId5"/>
    <p:sldId id="626" r:id="rId6"/>
    <p:sldId id="628" r:id="rId7"/>
    <p:sldId id="625" r:id="rId8"/>
    <p:sldId id="607" r:id="rId9"/>
    <p:sldId id="610" r:id="rId10"/>
    <p:sldId id="631" r:id="rId11"/>
    <p:sldId id="619" r:id="rId12"/>
    <p:sldId id="629" r:id="rId13"/>
    <p:sldId id="630" r:id="rId14"/>
    <p:sldId id="621" r:id="rId15"/>
    <p:sldId id="635" r:id="rId16"/>
    <p:sldId id="632" r:id="rId17"/>
    <p:sldId id="633" r:id="rId18"/>
    <p:sldId id="641" r:id="rId19"/>
    <p:sldId id="642" r:id="rId20"/>
    <p:sldId id="643" r:id="rId21"/>
    <p:sldId id="644" r:id="rId22"/>
    <p:sldId id="650" r:id="rId23"/>
    <p:sldId id="645" r:id="rId24"/>
    <p:sldId id="646" r:id="rId25"/>
    <p:sldId id="651" r:id="rId26"/>
    <p:sldId id="647" r:id="rId27"/>
    <p:sldId id="636" r:id="rId28"/>
    <p:sldId id="649" r:id="rId29"/>
    <p:sldId id="648" r:id="rId30"/>
    <p:sldId id="634" r:id="rId31"/>
    <p:sldId id="637" r:id="rId32"/>
    <p:sldId id="638" r:id="rId33"/>
    <p:sldId id="639" r:id="rId34"/>
    <p:sldId id="640" r:id="rId3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028AB2"/>
    <a:srgbClr val="E0A30A"/>
    <a:srgbClr val="B2B2B2"/>
    <a:srgbClr val="7F7F7F"/>
    <a:srgbClr val="999999"/>
    <a:srgbClr val="4C4C4C"/>
    <a:srgbClr val="CC1C0A"/>
    <a:srgbClr val="64A038"/>
    <a:srgbClr val="00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4" autoAdjust="0"/>
    <p:restoredTop sz="88648" autoAdjust="0"/>
  </p:normalViewPr>
  <p:slideViewPr>
    <p:cSldViewPr snapToGrid="0">
      <p:cViewPr>
        <p:scale>
          <a:sx n="85" d="100"/>
          <a:sy n="85" d="100"/>
        </p:scale>
        <p:origin x="1072" y="9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r">
              <a:defRPr sz="1200"/>
            </a:lvl1pPr>
          </a:lstStyle>
          <a:p>
            <a:fld id="{A0DFA150-F9ED-4E62-B7A1-9FDC69D3D9FC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r">
              <a:defRPr sz="1200"/>
            </a:lvl1pPr>
          </a:lstStyle>
          <a:p>
            <a:fld id="{4D15DBD1-7208-4F7B-8239-7A6DBBD993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r">
              <a:defRPr sz="1200"/>
            </a:lvl1pPr>
          </a:lstStyle>
          <a:p>
            <a:fld id="{33866B21-AFB7-491E-A7D2-D8CCE8277D46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3638"/>
            <a:ext cx="5589588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0" tIns="46285" rIns="92570" bIns="462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80005"/>
            <a:ext cx="5618480" cy="3665458"/>
          </a:xfrm>
          <a:prstGeom prst="rect">
            <a:avLst/>
          </a:prstGeom>
        </p:spPr>
        <p:txBody>
          <a:bodyPr vert="horz" lIns="92570" tIns="46285" rIns="92570" bIns="462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r">
              <a:defRPr sz="1200"/>
            </a:lvl1pPr>
          </a:lstStyle>
          <a:p>
            <a:fld id="{45E5A2DA-F4F1-4812-90AC-CB07EB210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6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5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3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0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5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5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4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8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28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64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2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58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8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5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2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meldmerge.org/" TargetMode="External"/><Relationship Id="rId4" Type="http://schemas.openxmlformats.org/officeDocument/2006/relationships/hyperlink" Target="https://git-scm.com/download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1.bp.blogspot.com/-0IMQCTaJkRE/VQGe1AgJ4nI/AAAAAAABdsQ/myJijseYyz0/s1600/filenam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0C4F-F349-48B9-8A41-094A66211A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4" y="976940"/>
            <a:ext cx="196686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735E7-01C3-4C3D-9EC4-DB233050A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398" y="978845"/>
            <a:ext cx="1962149" cy="324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4F0FC-42C8-4B4E-94F1-A27EB39C4F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4"/>
          <a:stretch/>
        </p:blipFill>
        <p:spPr>
          <a:xfrm>
            <a:off x="4082606" y="976940"/>
            <a:ext cx="1962150" cy="324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ABC2-03F1-4296-984F-543F1C18D3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339" y="976940"/>
            <a:ext cx="1962150" cy="324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501B0-1083-474D-BB7E-DFEF7CE954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597" y="976940"/>
            <a:ext cx="1964054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B2F8-873A-435A-9315-99153D5DAF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120" y="968822"/>
            <a:ext cx="197167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A4CABE-04BD-0D41-A976-9D9E8DE8B842}"/>
              </a:ext>
            </a:extLst>
          </p:cNvPr>
          <p:cNvSpPr/>
          <p:nvPr/>
        </p:nvSpPr>
        <p:spPr>
          <a:xfrm>
            <a:off x="1046922" y="3988904"/>
            <a:ext cx="10243930" cy="74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9A8926-A408-2144-B3E7-BDBF8AEE3C51}"/>
              </a:ext>
            </a:extLst>
          </p:cNvPr>
          <p:cNvGrpSpPr>
            <a:grpSpLocks noChangeAspect="1"/>
          </p:cNvGrpSpPr>
          <p:nvPr/>
        </p:nvGrpSpPr>
        <p:grpSpPr>
          <a:xfrm>
            <a:off x="1876261" y="2057400"/>
            <a:ext cx="8439479" cy="2743200"/>
            <a:chOff x="5476555" y="3384115"/>
            <a:chExt cx="4782371" cy="1554480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E50AEDB-92CF-9144-B04A-7C474454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6555" y="3658435"/>
              <a:ext cx="3122342" cy="1280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AB0D9-7655-5848-92ED-1F5B95A1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8874" y="3384115"/>
              <a:ext cx="1870052" cy="155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3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F23838B-FDC7-5C47-8479-CCBB0B5E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Free website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Store code, documents, even some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More than just cloud storage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A1B7B0-F717-9544-B94F-1E225C4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Launched 2007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Used by &gt;50 million people, host &gt;100 million project repositories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companies: Airbnb, Facebook, Netflix, reddit, Lyft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projects: </a:t>
            </a:r>
          </a:p>
          <a:p>
            <a:pPr marL="460375" indent="-230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Linux operating system, Facebook’s react JavaScript library, </a:t>
            </a:r>
            <a:br>
              <a:rPr lang="en-US" sz="2400" dirty="0"/>
            </a:br>
            <a:r>
              <a:rPr lang="en-US" sz="2400" dirty="0"/>
              <a:t>TensorFlow machine learning framework, Microsoft’s Visual Studio, </a:t>
            </a:r>
            <a:br>
              <a:rPr lang="en-US" sz="2400" dirty="0"/>
            </a:br>
            <a:r>
              <a:rPr lang="en-US" sz="2400" dirty="0"/>
              <a:t>Window’s Terminal, and more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AF7B0-CEA1-7F47-9E1D-8CED401710F1}"/>
              </a:ext>
            </a:extLst>
          </p:cNvPr>
          <p:cNvSpPr/>
          <p:nvPr/>
        </p:nvSpPr>
        <p:spPr>
          <a:xfrm>
            <a:off x="10575804" y="5545928"/>
            <a:ext cx="1705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Sources:</a:t>
            </a:r>
          </a:p>
          <a:p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github.com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/about</a:t>
            </a:r>
          </a:p>
          <a:p>
            <a:r>
              <a:rPr lang="en-US" sz="1400" dirty="0" err="1"/>
              <a:t>stackshare.io</a:t>
            </a:r>
            <a:r>
              <a:rPr lang="en-US" sz="1400" dirty="0"/>
              <a:t>/</a:t>
            </a:r>
            <a:r>
              <a:rPr lang="en-US" sz="1400" dirty="0" err="1"/>
              <a:t>github</a:t>
            </a:r>
            <a:r>
              <a:rPr lang="en-US" sz="14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8700-982E-D641-96FB-25D1743B7022}"/>
              </a:ext>
            </a:extLst>
          </p:cNvPr>
          <p:cNvSpPr/>
          <p:nvPr/>
        </p:nvSpPr>
        <p:spPr>
          <a:xfrm>
            <a:off x="2675282" y="5486830"/>
            <a:ext cx="6841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 fact: Git was created by the founder of Linux, Linus Torvalds, in 2005 to help manage the development of the Linux kernel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84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B88110-807E-9840-9591-18B55CC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GitHub: Major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4A4B5-0B02-FF48-B64D-3FA99E45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Pull requests</a:t>
            </a:r>
            <a:r>
              <a:rPr lang="en-US" sz="2800" dirty="0"/>
              <a:t>: allow you to collaborate with other projects/repos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Issue tracking: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Mostly for long-term projects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Users (or others) can submit problems, suggestions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Owners can organize, track issues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Wikis</a:t>
            </a:r>
            <a:r>
              <a:rPr lang="en-US" sz="2800" dirty="0"/>
              <a:t>: documentation, usage guides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4F703E0-4EC8-5941-BDF9-DF65B5613A44}"/>
              </a:ext>
            </a:extLst>
          </p:cNvPr>
          <p:cNvGrpSpPr/>
          <p:nvPr/>
        </p:nvGrpSpPr>
        <p:grpSpPr>
          <a:xfrm>
            <a:off x="8470731" y="2628118"/>
            <a:ext cx="1933068" cy="1127997"/>
            <a:chOff x="1711832" y="2565400"/>
            <a:chExt cx="1933068" cy="1127997"/>
          </a:xfrm>
        </p:grpSpPr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E8581F10-64F1-744F-8B2A-A7675A55F822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FDC12B4-DAE6-C042-AC66-759F9C3C6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AECF9FA-EE12-C34F-A12F-F77D67FB5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GitHub: Pull requests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1DAA3-92E8-3041-B556-3CFCAB599F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55" b="100000" l="6809" r="100000">
                        <a14:foregroundMark x1="6809" y1="21967" x2="16537" y2="52301"/>
                        <a14:foregroundMark x1="16537" y1="52301" x2="16537" y2="55021"/>
                        <a14:foregroundMark x1="38327" y1="8996" x2="37549" y2="16527"/>
                        <a14:foregroundMark x1="23152" y1="12343" x2="26265" y2="6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82" y="3220114"/>
            <a:ext cx="2362200" cy="220016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515CC7-86CA-F24D-AA3D-D6405A8720F0}"/>
              </a:ext>
            </a:extLst>
          </p:cNvPr>
          <p:cNvGrpSpPr/>
          <p:nvPr/>
        </p:nvGrpSpPr>
        <p:grpSpPr>
          <a:xfrm>
            <a:off x="1711832" y="2565400"/>
            <a:ext cx="1933068" cy="1127997"/>
            <a:chOff x="1711832" y="2565400"/>
            <a:chExt cx="1933068" cy="112799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D6F89623-738C-6742-A0CC-CC3252251BE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343B63-1592-5A44-BD12-90025FBF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D8BE19-7228-1546-BC00-FC04150BA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F9F216A-35BE-5A4F-87D6-EAB6F8FFB0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734" b="97436" l="9778" r="91111">
                        <a14:foregroundMark x1="47111" y1="9862" x2="55556" y2="22091"/>
                        <a14:foregroundMark x1="12000" y1="6903" x2="16889" y2="22288"/>
                        <a14:foregroundMark x1="52889" y1="55030" x2="48444" y2="39250"/>
                        <a14:foregroundMark x1="51556" y1="12623" x2="48444" y2="18738"/>
                        <a14:foregroundMark x1="39556" y1="17160" x2="63111" y2="17357"/>
                        <a14:foregroundMark x1="15556" y1="4734" x2="16000" y2="5128"/>
                        <a14:foregroundMark x1="16000" y1="23866" x2="32000" y2="26627"/>
                        <a14:foregroundMark x1="50667" y1="28797" x2="44444" y2="28797"/>
                        <a14:foregroundMark x1="32000" y1="27613" x2="60889" y2="29191"/>
                        <a14:foregroundMark x1="43111" y1="33728" x2="32444" y2="53452"/>
                        <a14:foregroundMark x1="57333" y1="30769" x2="56444" y2="43195"/>
                        <a14:foregroundMark x1="71556" y1="30966" x2="80889" y2="34320"/>
                        <a14:foregroundMark x1="87111" y1="39053" x2="87556" y2="44379"/>
                        <a14:foregroundMark x1="79556" y1="46154" x2="62222" y2="49901"/>
                        <a14:foregroundMark x1="34222" y1="79487" x2="33333" y2="72387"/>
                        <a14:foregroundMark x1="32000" y1="55030" x2="31111" y2="63116"/>
                        <a14:foregroundMark x1="52000" y1="55030" x2="55556" y2="65878"/>
                        <a14:foregroundMark x1="54667" y1="63905" x2="60889" y2="82446"/>
                        <a14:foregroundMark x1="60889" y1="82249" x2="60889" y2="82249"/>
                        <a14:foregroundMark x1="60000" y1="79882" x2="68889" y2="95069"/>
                        <a14:foregroundMark x1="37333" y1="97041" x2="36889" y2="94083"/>
                        <a14:foregroundMark x1="67556" y1="95661" x2="68000" y2="97436"/>
                        <a14:foregroundMark x1="91556" y1="39448" x2="88889" y2="3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6475" y="1699345"/>
            <a:ext cx="1145512" cy="2588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5947-8EF8-F347-985A-E172AFFA6ADB}"/>
              </a:ext>
            </a:extLst>
          </p:cNvPr>
          <p:cNvSpPr txBox="1"/>
          <p:nvPr/>
        </p:nvSpPr>
        <p:spPr>
          <a:xfrm>
            <a:off x="2041911" y="2134852"/>
            <a:ext cx="121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 repo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28DFE-AA55-1348-BB87-42F0585DBC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1" b="95230" l="1780" r="94337">
                        <a14:foregroundMark x1="61974" y1="9717" x2="73948" y2="33039"/>
                        <a14:foregroundMark x1="73948" y1="33039" x2="73948" y2="34982"/>
                        <a14:foregroundMark x1="94660" y1="30919" x2="88835" y2="56007"/>
                        <a14:foregroundMark x1="94337" y1="49823" x2="94660" y2="55477"/>
                        <a14:foregroundMark x1="74919" y1="83569" x2="76214" y2="70318"/>
                        <a14:foregroundMark x1="76214" y1="70318" x2="76375" y2="69788"/>
                        <a14:foregroundMark x1="35599" y1="63251" x2="36731" y2="84276"/>
                        <a14:foregroundMark x1="10356" y1="92933" x2="25405" y2="69788"/>
                        <a14:foregroundMark x1="1942" y1="52827" x2="1780" y2="73675"/>
                        <a14:foregroundMark x1="51942" y1="95230" x2="48544" y2="90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857" y="3372294"/>
            <a:ext cx="2236138" cy="20479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244B6A8-C5F1-9243-B3E6-824DDBDA0DA3}"/>
              </a:ext>
            </a:extLst>
          </p:cNvPr>
          <p:cNvSpPr txBox="1"/>
          <p:nvPr/>
        </p:nvSpPr>
        <p:spPr>
          <a:xfrm>
            <a:off x="4747195" y="307048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23B73-DE07-7249-A432-F6338C2F11C8}"/>
              </a:ext>
            </a:extLst>
          </p:cNvPr>
          <p:cNvSpPr txBox="1"/>
          <p:nvPr/>
        </p:nvSpPr>
        <p:spPr>
          <a:xfrm>
            <a:off x="10512214" y="301193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edits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30D126-978C-134A-A7A0-8E3122E240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3137" y="314414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1D2B0BB-5EE6-9F4E-B2E3-DB89EE81AE5E}"/>
              </a:ext>
            </a:extLst>
          </p:cNvPr>
          <p:cNvGrpSpPr/>
          <p:nvPr/>
        </p:nvGrpSpPr>
        <p:grpSpPr>
          <a:xfrm>
            <a:off x="4430492" y="1893427"/>
            <a:ext cx="1933068" cy="1127997"/>
            <a:chOff x="1711832" y="2565400"/>
            <a:chExt cx="1933068" cy="1127997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C62A2882-9275-CE43-A845-1089885A913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41A71A2-B56B-1C4A-ABCF-5509833D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B2D9C8F-2160-8D40-8593-8D6C3497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6B4CB34F-AB56-6A4F-B332-3C06C2491FB7}"/>
              </a:ext>
            </a:extLst>
          </p:cNvPr>
          <p:cNvSpPr/>
          <p:nvPr/>
        </p:nvSpPr>
        <p:spPr>
          <a:xfrm>
            <a:off x="4430492" y="5106628"/>
            <a:ext cx="1933068" cy="1127997"/>
          </a:xfrm>
          <a:prstGeom prst="cloud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4523EBC-EBB7-9B43-BABA-4C7116D52A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411423-1F6A-ED4E-80B0-032A11127630}"/>
              </a:ext>
            </a:extLst>
          </p:cNvPr>
          <p:cNvSpPr txBox="1"/>
          <p:nvPr/>
        </p:nvSpPr>
        <p:spPr>
          <a:xfrm>
            <a:off x="6812094" y="5301295"/>
            <a:ext cx="128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52972E-93D9-E444-BD7B-35280E6717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11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31 0.09838 L -0.00156 -0.0009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-49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0.12638 L 0.00417 4.44444E-6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1.85185E-6 L -0.22734 -0.3685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  <p:bldP spid="52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Git-</a:t>
            </a:r>
            <a:r>
              <a:rPr lang="en-US" dirty="0"/>
              <a:t>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76717-5FE1-5B4E-990E-B2841A51C69F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B11B1-BAEF-024D-A308-9F54C051F4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Create a GitHub account: </a:t>
            </a:r>
            <a:r>
              <a:rPr lang="en-US" sz="2800" dirty="0" err="1">
                <a:hlinkClick r:id="rId3"/>
              </a:rPr>
              <a:t>github.com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Download Git: </a:t>
            </a:r>
            <a:r>
              <a:rPr lang="en-US" sz="2800" dirty="0">
                <a:hlinkClick r:id="rId4"/>
              </a:rPr>
              <a:t>https://git-</a:t>
            </a:r>
            <a:r>
              <a:rPr lang="en-US" sz="2800" dirty="0" err="1">
                <a:hlinkClick r:id="rId4"/>
              </a:rPr>
              <a:t>scm.com</a:t>
            </a:r>
            <a:r>
              <a:rPr lang="en-US" sz="2800" dirty="0">
                <a:hlinkClick r:id="rId4"/>
              </a:rPr>
              <a:t>/downloads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Download Meld: </a:t>
            </a:r>
            <a:r>
              <a:rPr lang="en-US" sz="2800" dirty="0">
                <a:hlinkClick r:id="rId5"/>
              </a:rPr>
              <a:t>meldmerge.org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ea typeface="Times New Roman" panose="02020603050405020304" pitchFamily="18" charset="0"/>
              </a:rPr>
              <a:t>After installing: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On Mac, you’ll work from Terminal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Type “Terminal” into Spotlight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On Windows, you’ll work from Git Bash 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Click the start button then search for “Git Bash”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I will refer to both as Bash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Confirm Git is installed: </a:t>
            </a:r>
            <a:r>
              <a:rPr lang="en-US" sz="2400" dirty="0">
                <a:solidFill>
                  <a:srgbClr val="000000"/>
                </a:solidFill>
                <a:highlight>
                  <a:srgbClr val="C0C0C0"/>
                </a:highlight>
                <a:uFill>
                  <a:solidFill>
                    <a:srgbClr val="ED7D31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$git --version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Tell Git who you are: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--global 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user.email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yourGitHub@email.com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--global 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user.name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yourGitHubusername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3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Times New Roman" panose="02020603050405020304" pitchFamily="18" charset="0"/>
              </a:rPr>
              <a:t>Configure Meld:</a:t>
            </a: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diff.tool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meld</a:t>
            </a:r>
            <a:r>
              <a:rPr lang="en-US" dirty="0"/>
              <a:t> (note the period in </a:t>
            </a:r>
            <a:r>
              <a:rPr lang="en-US" dirty="0" err="1"/>
              <a:t>diff.tool</a:t>
            </a:r>
            <a:r>
              <a:rPr lang="en-US" dirty="0"/>
              <a:t>)</a:t>
            </a:r>
          </a:p>
          <a:p>
            <a:r>
              <a:rPr lang="en-US" dirty="0"/>
              <a:t>For Windows only: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difftool.meld.path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‘C:/Program Files (x86)/Meld/meld/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Meld.exe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/>
              <a:t> (no period in </a:t>
            </a:r>
            <a:r>
              <a:rPr lang="en-US" dirty="0" err="1"/>
              <a:t>difftool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difftool.prompt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(no period in </a:t>
            </a:r>
            <a:r>
              <a:rPr lang="en-US" dirty="0" err="1"/>
              <a:t>difftool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merge.tool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meld</a:t>
            </a:r>
            <a:r>
              <a:rPr lang="en-US" dirty="0"/>
              <a:t> (note the period in </a:t>
            </a:r>
            <a:r>
              <a:rPr lang="en-US" dirty="0" err="1"/>
              <a:t>merge.tool</a:t>
            </a:r>
            <a:r>
              <a:rPr lang="en-US" dirty="0"/>
              <a:t>)</a:t>
            </a:r>
          </a:p>
          <a:p>
            <a:r>
              <a:rPr lang="en-US" dirty="0"/>
              <a:t>For Windows only: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mergetool.meld.path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‘C:/Program Files (x86)/Meld/meld/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Meld.exe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/>
              <a:t> (no period in </a:t>
            </a:r>
            <a:r>
              <a:rPr lang="en-US" dirty="0" err="1"/>
              <a:t>mergetool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mergetool.keepBackup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  <a:r>
              <a:rPr lang="en-US" dirty="0"/>
              <a:t> (no period in </a:t>
            </a:r>
            <a:r>
              <a:rPr lang="en-US" dirty="0" err="1"/>
              <a:t>mergetool</a:t>
            </a:r>
            <a:r>
              <a:rPr lang="en-US" dirty="0"/>
              <a:t>)</a:t>
            </a:r>
            <a:r>
              <a:rPr lang="en-US" sz="2800" dirty="0"/>
              <a:t> </a:t>
            </a: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Do You Git It Now?</a:t>
            </a:r>
            <a:br>
              <a:rPr lang="en-US" sz="8800" dirty="0">
                <a:solidFill>
                  <a:schemeClr val="tx1"/>
                </a:solidFill>
                <a:latin typeface="+mn-lt"/>
              </a:rPr>
            </a:br>
            <a:r>
              <a:rPr lang="en-US" sz="3600" dirty="0"/>
              <a:t>Version Control &amp; Collaboration with Git &amp; GitHub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37618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Times New Roman" panose="02020603050405020304" pitchFamily="18" charset="0"/>
              </a:rPr>
              <a:t>Confirm configuration settings: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--list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39527-A3D3-5F4A-847C-C05312732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704"/>
          <a:stretch/>
        </p:blipFill>
        <p:spPr>
          <a:xfrm>
            <a:off x="1307248" y="2806593"/>
            <a:ext cx="9577504" cy="27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6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Project</a:t>
            </a:r>
            <a:br>
              <a:rPr lang="en-US" dirty="0"/>
            </a:br>
            <a:r>
              <a:rPr lang="en-US" dirty="0"/>
              <a:t>with Git(Hub)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2327C-D9C9-7844-BB8B-93E82FE5E69E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45717-5814-AA45-BB90-7F627CAF18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6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Setting up a repo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cs typeface="Consolas" panose="020B0609020204030204" pitchFamily="49" charset="0"/>
              </a:rPr>
              <a:t>GitHub &gt;&gt; New repo &gt;&gt; readme and permissions &gt;&gt; copy URL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$cd &lt;path/to/directory/for/repo&gt;</a:t>
            </a:r>
            <a:r>
              <a:rPr lang="en-US" sz="2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clone &lt;URL&gt;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2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First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05685-B48C-9746-A399-E7D38C78C811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DDCC-9F71-1344-8C71-91DA7448AE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B8474-9881-7B4C-8DE1-1A7704AB499D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54CD7-07FD-6243-BDC9-E7B3B8D4E0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FA77196-7DE0-2E4C-9AF3-84E4348AB97F}"/>
              </a:ext>
            </a:extLst>
          </p:cNvPr>
          <p:cNvGrpSpPr/>
          <p:nvPr/>
        </p:nvGrpSpPr>
        <p:grpSpPr>
          <a:xfrm>
            <a:off x="128581" y="122219"/>
            <a:ext cx="6199272" cy="6150018"/>
            <a:chOff x="128581" y="122219"/>
            <a:chExt cx="6199272" cy="615001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3E34CE2-7C6B-A74A-B908-29F4549F726A}"/>
                </a:ext>
              </a:extLst>
            </p:cNvPr>
            <p:cNvSpPr/>
            <p:nvPr/>
          </p:nvSpPr>
          <p:spPr>
            <a:xfrm>
              <a:off x="128581" y="122219"/>
              <a:ext cx="6199272" cy="6150018"/>
            </a:xfrm>
            <a:prstGeom prst="roundRect">
              <a:avLst/>
            </a:prstGeom>
            <a:solidFill>
              <a:schemeClr val="accent2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91D71E-A621-544D-B09E-9A194907F376}"/>
                </a:ext>
              </a:extLst>
            </p:cNvPr>
            <p:cNvSpPr txBox="1"/>
            <p:nvPr/>
          </p:nvSpPr>
          <p:spPr>
            <a:xfrm>
              <a:off x="1742717" y="158265"/>
              <a:ext cx="2971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Local Computer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FDDFBA-ACB6-1C4B-BA9B-D09EBBB6DAE8}"/>
              </a:ext>
            </a:extLst>
          </p:cNvPr>
          <p:cNvGrpSpPr/>
          <p:nvPr/>
        </p:nvGrpSpPr>
        <p:grpSpPr>
          <a:xfrm>
            <a:off x="671821" y="874143"/>
            <a:ext cx="5112792" cy="2744991"/>
            <a:chOff x="671821" y="874143"/>
            <a:chExt cx="5112792" cy="274499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C1B825-C0B4-6547-B102-FF7C8543BA09}"/>
                </a:ext>
              </a:extLst>
            </p:cNvPr>
            <p:cNvGrpSpPr/>
            <p:nvPr/>
          </p:nvGrpSpPr>
          <p:grpSpPr>
            <a:xfrm>
              <a:off x="1911344" y="1362288"/>
              <a:ext cx="3873269" cy="2185770"/>
              <a:chOff x="1911344" y="1362288"/>
              <a:chExt cx="3873269" cy="218577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CF69241-C018-4248-A8AC-A0F26C20F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37232" y="1605955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D287C3-50A8-0749-AD3E-AF2DE504485A}"/>
                  </a:ext>
                </a:extLst>
              </p:cNvPr>
              <p:cNvSpPr txBox="1"/>
              <p:nvPr/>
            </p:nvSpPr>
            <p:spPr>
              <a:xfrm>
                <a:off x="2813612" y="1362288"/>
                <a:ext cx="2971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V2: commit ID e7254b9ad</a:t>
                </a:r>
              </a:p>
              <a:p>
                <a:r>
                  <a:rPr lang="en-US" sz="1600" dirty="0"/>
                  <a:t>Author: </a:t>
                </a:r>
                <a:r>
                  <a:rPr lang="en-US" sz="1600" dirty="0" err="1"/>
                  <a:t>JakeRF</a:t>
                </a:r>
                <a:endParaRPr lang="en-US" sz="1600" dirty="0"/>
              </a:p>
              <a:p>
                <a:r>
                  <a:rPr lang="en-US" sz="1600" dirty="0"/>
                  <a:t>Date: 14:30:00 Aug. 4, 2020</a:t>
                </a:r>
              </a:p>
              <a:p>
                <a:r>
                  <a:rPr lang="en-US" sz="1600" dirty="0"/>
                  <a:t>Add headcounts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A7A473-68E0-BD43-8AF9-990892ECF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11344" y="2714507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CA546-9DBD-9B4E-A833-A067C4FFBA79}"/>
                  </a:ext>
                </a:extLst>
              </p:cNvPr>
              <p:cNvSpPr txBox="1"/>
              <p:nvPr/>
            </p:nvSpPr>
            <p:spPr>
              <a:xfrm>
                <a:off x="2787724" y="2470840"/>
                <a:ext cx="2971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V1: commit ID 50eace74bt</a:t>
                </a:r>
              </a:p>
              <a:p>
                <a:r>
                  <a:rPr lang="en-US" sz="1600" dirty="0"/>
                  <a:t>Author: </a:t>
                </a:r>
                <a:r>
                  <a:rPr lang="en-US" sz="1600" dirty="0" err="1"/>
                  <a:t>JakeRF</a:t>
                </a:r>
                <a:endParaRPr lang="en-US" sz="1600" dirty="0"/>
              </a:p>
              <a:p>
                <a:r>
                  <a:rPr lang="en-US" sz="1600" dirty="0"/>
                  <a:t>Date: 09:21:57 Aug. 3, 2020</a:t>
                </a:r>
              </a:p>
              <a:p>
                <a:r>
                  <a:rPr lang="en-US" sz="1600" dirty="0"/>
                  <a:t>Create DRS 3456 repo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246995-F84F-2942-8D20-2936FCB6290C}"/>
                </a:ext>
              </a:extLst>
            </p:cNvPr>
            <p:cNvGrpSpPr/>
            <p:nvPr/>
          </p:nvGrpSpPr>
          <p:grpSpPr>
            <a:xfrm>
              <a:off x="671821" y="874143"/>
              <a:ext cx="5044620" cy="2744991"/>
              <a:chOff x="671821" y="874143"/>
              <a:chExt cx="5044620" cy="274499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31DC8B-9515-E042-A455-0C6948591B78}"/>
                  </a:ext>
                </a:extLst>
              </p:cNvPr>
              <p:cNvSpPr txBox="1"/>
              <p:nvPr/>
            </p:nvSpPr>
            <p:spPr>
              <a:xfrm>
                <a:off x="1937232" y="912609"/>
                <a:ext cx="2513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Version Database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990D6B-2459-7A4D-A56C-854895C46606}"/>
                  </a:ext>
                </a:extLst>
              </p:cNvPr>
              <p:cNvSpPr/>
              <p:nvPr/>
            </p:nvSpPr>
            <p:spPr>
              <a:xfrm>
                <a:off x="671821" y="874143"/>
                <a:ext cx="5044620" cy="27449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FC1D8-9142-AE41-A92A-19CB34B0AF67}"/>
              </a:ext>
            </a:extLst>
          </p:cNvPr>
          <p:cNvGrpSpPr/>
          <p:nvPr/>
        </p:nvGrpSpPr>
        <p:grpSpPr>
          <a:xfrm>
            <a:off x="426463" y="4488440"/>
            <a:ext cx="2274411" cy="1495417"/>
            <a:chOff x="426463" y="4488440"/>
            <a:chExt cx="2274411" cy="14954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BFD38-C90E-1C46-BA35-8F03D73728FD}"/>
                </a:ext>
              </a:extLst>
            </p:cNvPr>
            <p:cNvSpPr txBox="1"/>
            <p:nvPr/>
          </p:nvSpPr>
          <p:spPr>
            <a:xfrm>
              <a:off x="426463" y="4490634"/>
              <a:ext cx="2274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Working Copy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E55EBA-CB40-A946-AF93-47949B03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071" y="5062096"/>
              <a:ext cx="806621" cy="7433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16A9BE-D263-0246-AB62-3342CA6DF71C}"/>
                </a:ext>
              </a:extLst>
            </p:cNvPr>
            <p:cNvSpPr/>
            <p:nvPr/>
          </p:nvSpPr>
          <p:spPr>
            <a:xfrm>
              <a:off x="532069" y="4488440"/>
              <a:ext cx="1958393" cy="14954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361158-BA15-E848-BDB7-4AE55EA97667}"/>
              </a:ext>
            </a:extLst>
          </p:cNvPr>
          <p:cNvGrpSpPr/>
          <p:nvPr/>
        </p:nvGrpSpPr>
        <p:grpSpPr>
          <a:xfrm>
            <a:off x="3632945" y="4488440"/>
            <a:ext cx="2274411" cy="1502727"/>
            <a:chOff x="3632945" y="4488440"/>
            <a:chExt cx="2274411" cy="15027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30E4F2-2D96-CE4F-9CE9-CBC9F274C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6841" y="5062096"/>
              <a:ext cx="806621" cy="7433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B4F96-F7A4-F441-B2C9-F9B04165BCD5}"/>
                </a:ext>
              </a:extLst>
            </p:cNvPr>
            <p:cNvSpPr txBox="1"/>
            <p:nvPr/>
          </p:nvSpPr>
          <p:spPr>
            <a:xfrm>
              <a:off x="3632945" y="4488440"/>
              <a:ext cx="2274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Staging Area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CA53A1-C84C-E540-821D-998A59AD3BEE}"/>
                </a:ext>
              </a:extLst>
            </p:cNvPr>
            <p:cNvSpPr/>
            <p:nvPr/>
          </p:nvSpPr>
          <p:spPr>
            <a:xfrm>
              <a:off x="3739370" y="4495750"/>
              <a:ext cx="1958393" cy="14954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640883-25DE-6B4B-A78B-274C6FA99B9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490462" y="5236149"/>
            <a:ext cx="1248908" cy="731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5E78D6-AB5B-BD46-B89D-EAE259276011}"/>
              </a:ext>
            </a:extLst>
          </p:cNvPr>
          <p:cNvSpPr txBox="1"/>
          <p:nvPr/>
        </p:nvSpPr>
        <p:spPr>
          <a:xfrm>
            <a:off x="2566276" y="4635672"/>
            <a:ext cx="1097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379392-74F6-FF45-966C-7BF5563F83B5}"/>
              </a:ext>
            </a:extLst>
          </p:cNvPr>
          <p:cNvSpPr txBox="1"/>
          <p:nvPr/>
        </p:nvSpPr>
        <p:spPr>
          <a:xfrm>
            <a:off x="4865517" y="4029485"/>
            <a:ext cx="15577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EB6E14-6023-224A-9C64-A6A045C83F5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18567" y="3619134"/>
            <a:ext cx="0" cy="876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D58974-0AAE-3E42-A0CE-909DC29F59BF}"/>
              </a:ext>
            </a:extLst>
          </p:cNvPr>
          <p:cNvGrpSpPr/>
          <p:nvPr/>
        </p:nvGrpSpPr>
        <p:grpSpPr>
          <a:xfrm>
            <a:off x="6901207" y="912608"/>
            <a:ext cx="5162211" cy="4459491"/>
            <a:chOff x="6901207" y="912608"/>
            <a:chExt cx="5162211" cy="4459491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F04DE478-C0C7-7D44-8CD7-95CD67E36D48}"/>
                </a:ext>
              </a:extLst>
            </p:cNvPr>
            <p:cNvSpPr/>
            <p:nvPr/>
          </p:nvSpPr>
          <p:spPr>
            <a:xfrm>
              <a:off x="6901207" y="912608"/>
              <a:ext cx="5162211" cy="445949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ECA795-B60F-364F-9955-906426B97EDB}"/>
                </a:ext>
              </a:extLst>
            </p:cNvPr>
            <p:cNvSpPr txBox="1"/>
            <p:nvPr/>
          </p:nvSpPr>
          <p:spPr>
            <a:xfrm>
              <a:off x="7996812" y="1443695"/>
              <a:ext cx="2971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GitHub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6A0DAD-7657-E647-98D9-0BB104CA9039}"/>
              </a:ext>
            </a:extLst>
          </p:cNvPr>
          <p:cNvGrpSpPr/>
          <p:nvPr/>
        </p:nvGrpSpPr>
        <p:grpSpPr>
          <a:xfrm>
            <a:off x="8093875" y="2109900"/>
            <a:ext cx="3474967" cy="2364277"/>
            <a:chOff x="8235994" y="2054431"/>
            <a:chExt cx="3474967" cy="23642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A66FFA-3E32-1646-8077-61C9CEB66689}"/>
                </a:ext>
              </a:extLst>
            </p:cNvPr>
            <p:cNvSpPr txBox="1"/>
            <p:nvPr/>
          </p:nvSpPr>
          <p:spPr>
            <a:xfrm>
              <a:off x="8477098" y="2087562"/>
              <a:ext cx="211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Version Database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9B9EC05-2F74-D049-A608-D2C615060729}"/>
                </a:ext>
              </a:extLst>
            </p:cNvPr>
            <p:cNvGrpSpPr/>
            <p:nvPr/>
          </p:nvGrpSpPr>
          <p:grpSpPr>
            <a:xfrm>
              <a:off x="8455338" y="2518628"/>
              <a:ext cx="3255623" cy="1742045"/>
              <a:chOff x="1824494" y="1413088"/>
              <a:chExt cx="3873269" cy="2022563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A935E2E-2179-114B-91FF-5FBD52016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50382" y="1656755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69A71A-8D4E-2D47-BDC9-EB45092330D5}"/>
                  </a:ext>
                </a:extLst>
              </p:cNvPr>
              <p:cNvSpPr txBox="1"/>
              <p:nvPr/>
            </p:nvSpPr>
            <p:spPr>
              <a:xfrm>
                <a:off x="2726762" y="1413088"/>
                <a:ext cx="2971001" cy="96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V2: commit ID e7254b9ad</a:t>
                </a:r>
              </a:p>
              <a:p>
                <a:r>
                  <a:rPr lang="en-US" sz="1200" dirty="0"/>
                  <a:t>Author: </a:t>
                </a:r>
                <a:r>
                  <a:rPr lang="en-US" sz="1200" dirty="0" err="1"/>
                  <a:t>JakeRF</a:t>
                </a:r>
                <a:endParaRPr lang="en-US" sz="1200" dirty="0"/>
              </a:p>
              <a:p>
                <a:r>
                  <a:rPr lang="en-US" sz="1200" dirty="0"/>
                  <a:t>Date: 14:30:00 Aug. 4, 2020</a:t>
                </a:r>
              </a:p>
              <a:p>
                <a:r>
                  <a:rPr lang="en-US" sz="1200" dirty="0"/>
                  <a:t>Add headcounts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FCECBBF-2BF7-2446-BFEA-ADE90CD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24494" y="2714507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55B54E-3379-754C-839B-28C4CB380815}"/>
                  </a:ext>
                </a:extLst>
              </p:cNvPr>
              <p:cNvSpPr txBox="1"/>
              <p:nvPr/>
            </p:nvSpPr>
            <p:spPr>
              <a:xfrm>
                <a:off x="2700874" y="2470840"/>
                <a:ext cx="2971001" cy="96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V1: commit ID 50eace74bt</a:t>
                </a:r>
              </a:p>
              <a:p>
                <a:r>
                  <a:rPr lang="en-US" sz="1200" dirty="0"/>
                  <a:t>Author: </a:t>
                </a:r>
                <a:r>
                  <a:rPr lang="en-US" sz="1200" dirty="0" err="1"/>
                  <a:t>JakeRF</a:t>
                </a:r>
                <a:endParaRPr lang="en-US" sz="1200" dirty="0"/>
              </a:p>
              <a:p>
                <a:r>
                  <a:rPr lang="en-US" sz="1200" dirty="0"/>
                  <a:t>Date: 09:21:57 Aug. 3, 2020</a:t>
                </a:r>
              </a:p>
              <a:p>
                <a:r>
                  <a:rPr lang="en-US" sz="1200" dirty="0"/>
                  <a:t>Create DRS 3456 repo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BC8A7F-87D2-4D4B-9B7C-F54AF10EE1AD}"/>
                </a:ext>
              </a:extLst>
            </p:cNvPr>
            <p:cNvSpPr/>
            <p:nvPr/>
          </p:nvSpPr>
          <p:spPr>
            <a:xfrm>
              <a:off x="8235994" y="2054431"/>
              <a:ext cx="3005371" cy="2364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25A9F-10FC-214E-8378-048F30CA82E6}"/>
              </a:ext>
            </a:extLst>
          </p:cNvPr>
          <p:cNvCxnSpPr>
            <a:cxnSpLocks/>
          </p:cNvCxnSpPr>
          <p:nvPr/>
        </p:nvCxnSpPr>
        <p:spPr>
          <a:xfrm flipV="1">
            <a:off x="5712925" y="2281007"/>
            <a:ext cx="2380950" cy="213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64DB9A-22A0-E047-9B1F-215A6CEF0B1C}"/>
              </a:ext>
            </a:extLst>
          </p:cNvPr>
          <p:cNvCxnSpPr>
            <a:cxnSpLocks/>
          </p:cNvCxnSpPr>
          <p:nvPr/>
        </p:nvCxnSpPr>
        <p:spPr>
          <a:xfrm flipV="1">
            <a:off x="5718634" y="3258798"/>
            <a:ext cx="2380950" cy="2137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42A672-2287-2F42-8CE3-779501D870F9}"/>
              </a:ext>
            </a:extLst>
          </p:cNvPr>
          <p:cNvSpPr txBox="1"/>
          <p:nvPr/>
        </p:nvSpPr>
        <p:spPr>
          <a:xfrm>
            <a:off x="5991273" y="1859302"/>
            <a:ext cx="15577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B83287-6ADD-3944-B8ED-4B7A3AE1A591}"/>
              </a:ext>
            </a:extLst>
          </p:cNvPr>
          <p:cNvSpPr txBox="1"/>
          <p:nvPr/>
        </p:nvSpPr>
        <p:spPr>
          <a:xfrm>
            <a:off x="6236712" y="2812041"/>
            <a:ext cx="15577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09476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Using your repo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cs typeface="Consolas" panose="020B0609020204030204" pitchFamily="49" charset="0"/>
              </a:rPr>
              <a:t>GitHub &gt;&gt; New repo &gt;&gt; readme and permissions &gt;&gt; copy URL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$cd &lt;path/to/directory/for/repo&gt;</a:t>
            </a:r>
            <a:r>
              <a:rPr lang="en-US" sz="2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clone &lt;URL&gt;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8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Undoing/Reverting/</a:t>
            </a:r>
            <a:br>
              <a:rPr lang="en-US" dirty="0"/>
            </a:br>
            <a:r>
              <a:rPr lang="en-US" dirty="0"/>
              <a:t>Resetting Changes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05685-B48C-9746-A399-E7D38C78C811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DDCC-9F71-1344-8C71-91DA7448AE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79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Undoing uncommitted changes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checkout -- &lt;path/to/file&gt;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Works where undo won’t/can’t </a:t>
            </a:r>
          </a:p>
          <a:p>
            <a:pPr marL="23495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checkout -- .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ALL changes in the directory since last commit </a:t>
            </a:r>
          </a:p>
          <a:p>
            <a:pPr marL="23495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98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Undoing committed changes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checkout -- &lt;path/to/file&gt;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Works where undo won’t/can’t </a:t>
            </a:r>
          </a:p>
          <a:p>
            <a:pPr marL="23495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checkout -- .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ALL changes in the directory since last commit </a:t>
            </a:r>
          </a:p>
          <a:p>
            <a:pPr marL="23495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05685-B48C-9746-A399-E7D38C78C811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DDCC-9F71-1344-8C71-91DA7448AE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91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8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66BA3-992C-1D4B-941B-6C5611C56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973" y="0"/>
            <a:ext cx="10782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3974E6-BA7E-FA4A-8A1B-F6E9BC79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" y="0"/>
            <a:ext cx="12192077" cy="2594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E6585-78F3-8048-B1CB-01889DEA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3963"/>
            <a:ext cx="12301410" cy="25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All changes are: 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Tracked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Linked to the person who made them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Traceable and reversible 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sync to a cloud service (e.g., GitHub)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Spot and resolve conflicts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forth, manually tracking versions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One of many VCS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Popular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Robust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Well-documented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Community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Distributed VCS </a:t>
            </a:r>
          </a:p>
          <a:p>
            <a:pPr marL="927100" indent="-4556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integration with GitHub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67340A0-ECE4-2C46-8424-CA25AC8406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216624"/>
            <a:ext cx="3200400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4A038"/>
      </a:accent1>
      <a:accent2>
        <a:srgbClr val="00426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17700</TotalTime>
  <Words>1066</Words>
  <Application>Microsoft Macintosh PowerPoint</Application>
  <PresentationFormat>Widescreen</PresentationFormat>
  <Paragraphs>215</Paragraphs>
  <Slides>34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Symbol</vt:lpstr>
      <vt:lpstr>Times New Roman</vt:lpstr>
      <vt:lpstr>Retrospect</vt:lpstr>
      <vt:lpstr>Do You Git It Now? Version Control &amp; Collaboration with Git &amp; GitHub</vt:lpstr>
      <vt:lpstr>Do You Git It Now? Version Control &amp; Collaboration with Git &amp; GitHub</vt:lpstr>
      <vt:lpstr>What is Version Control?</vt:lpstr>
      <vt:lpstr>Why use version control?</vt:lpstr>
      <vt:lpstr>PowerPoint Presentation</vt:lpstr>
      <vt:lpstr>PowerPoint Presentation</vt:lpstr>
      <vt:lpstr>Why use version control?</vt:lpstr>
      <vt:lpstr>Why use version control?</vt:lpstr>
      <vt:lpstr>PowerPoint Presentation</vt:lpstr>
      <vt:lpstr>PowerPoint Presentation</vt:lpstr>
      <vt:lpstr>GitHub</vt:lpstr>
      <vt:lpstr>GitHub</vt:lpstr>
      <vt:lpstr>GitHub: Major Features</vt:lpstr>
      <vt:lpstr>GitHub: Pull requests </vt:lpstr>
      <vt:lpstr>Git-ting started</vt:lpstr>
      <vt:lpstr>Installing and configuring Git</vt:lpstr>
      <vt:lpstr>Installing and configuring Git</vt:lpstr>
      <vt:lpstr>Installing and configuring Git</vt:lpstr>
      <vt:lpstr>Installing and configuring Git</vt:lpstr>
      <vt:lpstr>Installing and configuring Git</vt:lpstr>
      <vt:lpstr>Setting up a Project with Git(Hub)</vt:lpstr>
      <vt:lpstr>Setting up a repo</vt:lpstr>
      <vt:lpstr>Using Your First Repo</vt:lpstr>
      <vt:lpstr>PowerPoint Presentation</vt:lpstr>
      <vt:lpstr>Using your repo</vt:lpstr>
      <vt:lpstr>Undoing/Reverting/ Resetting Changes </vt:lpstr>
      <vt:lpstr>Undoing uncommitted changes </vt:lpstr>
      <vt:lpstr>Undoing committed changes </vt:lpstr>
      <vt:lpstr>Branching Out</vt:lpstr>
      <vt:lpstr>Title</vt:lpstr>
      <vt:lpstr>Title</vt:lpstr>
      <vt:lpstr>Title</vt:lpstr>
      <vt:lpstr>Title</vt:lpstr>
      <vt:lpstr>Title</vt:lpstr>
    </vt:vector>
  </TitlesOfParts>
  <Company>Tarrant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Trustees Presentation</dc:title>
  <dc:creator>BARRINGTON, KIRA</dc:creator>
  <cp:lastModifiedBy>Roden-Foreman, Jacob W.</cp:lastModifiedBy>
  <cp:revision>703</cp:revision>
  <cp:lastPrinted>2020-02-25T14:41:19Z</cp:lastPrinted>
  <dcterms:created xsi:type="dcterms:W3CDTF">2014-12-10T17:08:21Z</dcterms:created>
  <dcterms:modified xsi:type="dcterms:W3CDTF">2020-08-04T20:01:13Z</dcterms:modified>
</cp:coreProperties>
</file>