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C3B"/>
    <a:srgbClr val="FFBF00"/>
    <a:srgbClr val="00B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49"/>
  </p:normalViewPr>
  <p:slideViewPr>
    <p:cSldViewPr snapToGrid="0">
      <p:cViewPr varScale="1">
        <p:scale>
          <a:sx n="92" d="100"/>
          <a:sy n="92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B2AF4-F04E-3143-A0F3-7E8D7ADA065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AFD0-D18F-604E-8577-9F5CD388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B0D2-4A8D-E044-8EF4-636FA4185F64}" type="datetime1">
              <a:rPr lang="en-GB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79D2-987F-DB43-ABDD-72A853BF6EF6}" type="datetime1">
              <a:rPr lang="en-GB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24B-B39E-6949-8FB7-E0D75AC8C54A}" type="datetime1">
              <a:rPr lang="en-GB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D894-E1DB-9F49-8CF0-9FC8900DFC16}" type="datetime1">
              <a:rPr lang="en-GB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2AFA-EFD2-DE4D-AB92-28FE22F8AA9E}" type="datetime1">
              <a:rPr lang="en-GB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E81-BF1C-EC49-B78A-3AB82E37B49A}" type="datetime1">
              <a:rPr lang="en-GB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BF5E-450A-7441-BD01-5E8B653A6969}" type="datetime1">
              <a:rPr lang="en-GB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9C75-C245-AB44-9458-6F2B83BB8138}" type="datetime1">
              <a:rPr lang="en-GB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8FC-FF5B-C04B-822D-9F29125F684C}" type="datetime1">
              <a:rPr lang="en-GB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9F21-BE9E-BC47-B663-AA8FFC2DA64C}" type="datetime1">
              <a:rPr lang="en-GB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8519-1E06-E640-B827-CF13B3740B1D}" type="datetime1">
              <a:rPr lang="en-GB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8E61431-24F2-F44E-8708-04C649004CD6}" type="datetime1">
              <a:rPr lang="en-GB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FE191-5387-C524-334E-A87CFDA99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" sz="3600" dirty="0"/>
              <a:t>Dataiku Data Scientist Technical Assessment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0178D-440B-8F3E-B7D7-BC92F355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Jan </a:t>
            </a:r>
            <a:r>
              <a:rPr lang="en-US" dirty="0" err="1"/>
              <a:t>Gröls</a:t>
            </a:r>
            <a:endParaRPr lang="en-US" dirty="0"/>
          </a:p>
          <a:p>
            <a:pPr algn="r"/>
            <a:r>
              <a:rPr lang="en-US" dirty="0"/>
              <a:t>10.10.2025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E921591-7AEC-B976-1E8D-4426A581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36"/>
          <a:stretch>
            <a:fillRect/>
          </a:stretch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3737-EB8B-49E9-E2C8-7EA6C4C8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87FB-8896-4CA9-C73B-A23A47D4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8020"/>
            <a:ext cx="11208580" cy="1132258"/>
          </a:xfrm>
        </p:spPr>
        <p:txBody>
          <a:bodyPr>
            <a:normAutofit/>
          </a:bodyPr>
          <a:lstStyle/>
          <a:p>
            <a:r>
              <a:rPr lang="en-GB" sz="2800" dirty="0"/>
              <a:t>Predicting Income Category from Demographic and Employment Data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4648BA-C58B-1E9A-CA5E-6A18543FD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155657"/>
            <a:ext cx="1065357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Objective: Develop a predictive model to classify individuals as earning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rgbClr val="7030A0"/>
                </a:solidFill>
              </a:rPr>
              <a:t>≤50K</a:t>
            </a:r>
            <a:r>
              <a:rPr lang="en-US" altLang="en-US" sz="1800" dirty="0">
                <a:solidFill>
                  <a:srgbClr val="7030A0"/>
                </a:solidFill>
              </a:rPr>
              <a:t> or </a:t>
            </a:r>
            <a:r>
              <a:rPr lang="en-US" altLang="en-US" sz="1800" b="1" dirty="0">
                <a:solidFill>
                  <a:srgbClr val="7030A0"/>
                </a:solidFill>
              </a:rPr>
              <a:t>&gt;50K</a:t>
            </a:r>
            <a:r>
              <a:rPr lang="en-US" altLang="en-US" sz="1800" dirty="0">
                <a:solidFill>
                  <a:srgbClr val="000000"/>
                </a:solidFill>
              </a:rPr>
              <a:t> per year.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Data: Extracted from the U.S. Census Bureau database.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Use case: Identify socioeconomic patterns and drivers of income inequality.</a:t>
            </a: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u="sng" dirty="0">
                <a:solidFill>
                  <a:srgbClr val="7030A0"/>
                </a:solidFill>
              </a:rPr>
              <a:t>Binary classification problem — predicting if income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7030A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7030A0"/>
                </a:solidFill>
              </a:rPr>
              <a:t>&lt;= $50K (Binary classifier 0)</a:t>
            </a:r>
            <a:br>
              <a:rPr lang="en-US" altLang="en-US" sz="1800" dirty="0">
                <a:solidFill>
                  <a:srgbClr val="7030A0"/>
                </a:solidFill>
              </a:rPr>
            </a:br>
            <a:endParaRPr lang="en-US" altLang="en-US" sz="1800" dirty="0">
              <a:solidFill>
                <a:srgbClr val="7030A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7030A0"/>
                </a:solidFill>
              </a:rPr>
              <a:t>or &gt; $50K (Binary classifier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3EC0E783-D48B-66E7-8CB9-6313995B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5897" y="6161485"/>
            <a:ext cx="408941" cy="408941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E3DADD14-B7FA-FD38-D598-C761DCA9D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775" y="5198729"/>
            <a:ext cx="635122" cy="635122"/>
          </a:xfrm>
          <a:prstGeom prst="rect">
            <a:avLst/>
          </a:prstGeom>
        </p:spPr>
      </p:pic>
      <p:pic>
        <p:nvPicPr>
          <p:cNvPr id="10" name="Graphic 9" descr="Statistics with solid fill">
            <a:extLst>
              <a:ext uri="{FF2B5EF4-FFF2-40B4-BE49-F238E27FC236}">
                <a16:creationId xmlns:a16="http://schemas.microsoft.com/office/drawing/2014/main" id="{E83C7500-3266-167B-478A-B750EBF4D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855" y="5198729"/>
            <a:ext cx="914400" cy="914400"/>
          </a:xfrm>
          <a:prstGeom prst="rect">
            <a:avLst/>
          </a:prstGeom>
        </p:spPr>
      </p:pic>
      <p:pic>
        <p:nvPicPr>
          <p:cNvPr id="12" name="Graphic 11" descr="Folder Search with solid fill">
            <a:extLst>
              <a:ext uri="{FF2B5EF4-FFF2-40B4-BE49-F238E27FC236}">
                <a16:creationId xmlns:a16="http://schemas.microsoft.com/office/drawing/2014/main" id="{83290519-3496-9C1A-92DC-4EC073D46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2992" y="5202491"/>
            <a:ext cx="914400" cy="914400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B8780025-FF9D-065D-7127-A8FD9F523E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7988" y="5198729"/>
            <a:ext cx="914400" cy="914400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FF5ADF2B-8EE9-B7D9-D38C-B1036AFA7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359957">
            <a:off x="9434665" y="5106644"/>
            <a:ext cx="914400" cy="9144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1B24DE31-73FE-6ADE-0968-421140994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01933">
            <a:off x="9451077" y="5704285"/>
            <a:ext cx="914400" cy="914400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09E382BC-6E00-9D37-1AA1-5CAB4D48D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775" y="5890573"/>
            <a:ext cx="635122" cy="635122"/>
          </a:xfrm>
          <a:prstGeom prst="rect">
            <a:avLst/>
          </a:prstGeom>
        </p:spPr>
      </p:pic>
      <p:pic>
        <p:nvPicPr>
          <p:cNvPr id="18" name="Graphic 17" descr="Coins with solid fill">
            <a:extLst>
              <a:ext uri="{FF2B5EF4-FFF2-40B4-BE49-F238E27FC236}">
                <a16:creationId xmlns:a16="http://schemas.microsoft.com/office/drawing/2014/main" id="{783CB4D6-1F93-45EE-34A4-988BD49F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5897" y="5393952"/>
            <a:ext cx="408941" cy="408941"/>
          </a:xfrm>
          <a:prstGeom prst="rect">
            <a:avLst/>
          </a:prstGeom>
        </p:spPr>
      </p:pic>
      <p:pic>
        <p:nvPicPr>
          <p:cNvPr id="19" name="Graphic 18" descr="Coins with solid fill">
            <a:extLst>
              <a:ext uri="{FF2B5EF4-FFF2-40B4-BE49-F238E27FC236}">
                <a16:creationId xmlns:a16="http://schemas.microsoft.com/office/drawing/2014/main" id="{6A13FF53-CA69-2ECB-AFA1-6494F33B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2287" y="5412618"/>
            <a:ext cx="408941" cy="408941"/>
          </a:xfrm>
          <a:prstGeom prst="rect">
            <a:avLst/>
          </a:prstGeom>
        </p:spPr>
      </p:pic>
      <p:pic>
        <p:nvPicPr>
          <p:cNvPr id="20" name="Graphic 19" descr="Coins with solid fill">
            <a:extLst>
              <a:ext uri="{FF2B5EF4-FFF2-40B4-BE49-F238E27FC236}">
                <a16:creationId xmlns:a16="http://schemas.microsoft.com/office/drawing/2014/main" id="{742573BB-FC85-C6A4-C4E3-3C253664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1137" y="5294059"/>
            <a:ext cx="408941" cy="408941"/>
          </a:xfrm>
          <a:prstGeom prst="rect">
            <a:avLst/>
          </a:prstGeom>
        </p:spPr>
      </p:pic>
      <p:pic>
        <p:nvPicPr>
          <p:cNvPr id="5" name="Graphic 4" descr="Left Brain with solid fill">
            <a:extLst>
              <a:ext uri="{FF2B5EF4-FFF2-40B4-BE49-F238E27FC236}">
                <a16:creationId xmlns:a16="http://schemas.microsoft.com/office/drawing/2014/main" id="{DF5EBBF4-1CCA-D66D-5E07-0E5E1CF7A0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95785" y="5605251"/>
            <a:ext cx="457200" cy="457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402B6-2AA8-DEB3-9AAF-F7C7B34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FE69B-82EB-A1CF-CAC5-97D3B641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A81C-6EB7-49A0-D6BA-282F9C22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Data Cleaning and Preparation Pipeline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3BE789-FB53-E4D6-F3FF-657AF4BAC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385579"/>
            <a:ext cx="1065357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Removed missing and inconsistent entries ("?" placeholders).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Dropped: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 Irrelevant columns (highly null variables)</a:t>
            </a: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en-US" dirty="0">
              <a:solidFill>
                <a:srgbClr val="000000"/>
              </a:solidFill>
            </a:endParaRP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 Duplicate rows (both target classes)</a:t>
            </a: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en-US" dirty="0">
              <a:solidFill>
                <a:srgbClr val="000000"/>
              </a:solidFill>
            </a:endParaRP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 Columns to ignore (</a:t>
            </a:r>
            <a:r>
              <a:rPr lang="en-US" altLang="en-US" dirty="0" err="1">
                <a:solidFill>
                  <a:srgbClr val="000000"/>
                </a:solidFill>
              </a:rPr>
              <a:t>instance_weight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21" name="Graphic 20" descr="Soap with solid fill">
            <a:extLst>
              <a:ext uri="{FF2B5EF4-FFF2-40B4-BE49-F238E27FC236}">
                <a16:creationId xmlns:a16="http://schemas.microsoft.com/office/drawing/2014/main" id="{1B04647F-B66E-C4D2-0B55-9496068E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59625">
            <a:off x="8147222" y="413951"/>
            <a:ext cx="914400" cy="914400"/>
          </a:xfrm>
          <a:prstGeom prst="rect">
            <a:avLst/>
          </a:prstGeom>
        </p:spPr>
      </p:pic>
      <p:pic>
        <p:nvPicPr>
          <p:cNvPr id="23" name="Graphic 22" descr="Abacus with solid fill">
            <a:extLst>
              <a:ext uri="{FF2B5EF4-FFF2-40B4-BE49-F238E27FC236}">
                <a16:creationId xmlns:a16="http://schemas.microsoft.com/office/drawing/2014/main" id="{EBF4173F-055A-426D-47E8-1F7752387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8301" y="894169"/>
            <a:ext cx="914400" cy="914400"/>
          </a:xfrm>
          <a:prstGeom prst="rect">
            <a:avLst/>
          </a:prstGeom>
        </p:spPr>
      </p:pic>
      <p:pic>
        <p:nvPicPr>
          <p:cNvPr id="25" name="Picture 24" descr="A black rectangular object with white text&#10;&#10;AI-generated content may be incorrect.">
            <a:extLst>
              <a:ext uri="{FF2B5EF4-FFF2-40B4-BE49-F238E27FC236}">
                <a16:creationId xmlns:a16="http://schemas.microsoft.com/office/drawing/2014/main" id="{14E26F15-E28D-F8F4-CEB1-1BF90F786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964" y="1993275"/>
            <a:ext cx="4773851" cy="30561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81DFE9-120F-9397-D5E0-608A07F7C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756" y="4285193"/>
            <a:ext cx="3735100" cy="237445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A97D2FB-CC7E-1D73-8433-B5211B45D625}"/>
              </a:ext>
            </a:extLst>
          </p:cNvPr>
          <p:cNvSpPr/>
          <p:nvPr/>
        </p:nvSpPr>
        <p:spPr>
          <a:xfrm>
            <a:off x="4048509" y="4140969"/>
            <a:ext cx="997528" cy="1816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FA8BC9D1-BE75-75B1-3708-BBEC40D2EA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626655">
            <a:off x="6270988" y="3995452"/>
            <a:ext cx="914400" cy="91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8724E-12F3-9E25-5F2E-8A33674E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2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0A630-4700-B0C0-E1D7-C8A8303FD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940F-FD41-FDDE-1A8D-23296146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Exploratory Data Analysis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6533AE-C9EC-4575-F6F4-D37465B51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397675"/>
            <a:ext cx="106535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Age and weeks worked per year strongly correlate with income.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Capital gains and dividends show heavy right-skew (most near 0).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Gender and education level show distinct income distributions.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Majority of individuals fall under ≤50K income bracket.</a:t>
            </a:r>
            <a:endParaRPr lang="en-US" altLang="en-US" sz="1800" dirty="0"/>
          </a:p>
        </p:txBody>
      </p:sp>
      <p:pic>
        <p:nvPicPr>
          <p:cNvPr id="11" name="Picture 10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9747BA1C-1656-3F82-8D66-20DA1879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165" y="1021277"/>
            <a:ext cx="3076812" cy="1862281"/>
          </a:xfrm>
          <a:prstGeom prst="rect">
            <a:avLst/>
          </a:prstGeom>
        </p:spPr>
      </p:pic>
      <p:pic>
        <p:nvPicPr>
          <p:cNvPr id="21" name="Picture 20" descr="A graph of a number of students&#10;&#10;AI-generated content may be incorrect.">
            <a:extLst>
              <a:ext uri="{FF2B5EF4-FFF2-40B4-BE49-F238E27FC236}">
                <a16:creationId xmlns:a16="http://schemas.microsoft.com/office/drawing/2014/main" id="{05AD92B2-E9FC-25E0-7692-AC2B0261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38" y="3061689"/>
            <a:ext cx="3657600" cy="3632200"/>
          </a:xfrm>
          <a:prstGeom prst="rect">
            <a:avLst/>
          </a:prstGeom>
        </p:spPr>
      </p:pic>
      <p:pic>
        <p:nvPicPr>
          <p:cNvPr id="23" name="Picture 22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08855C25-FD11-DB5A-94DD-9ECD48B2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37" y="3805398"/>
            <a:ext cx="5435600" cy="2552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20C6F-CFE4-B013-EAB4-9166256C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1793E-DDAB-8F22-5A23-0EAD9D61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A881-4BDC-BD94-FE96-4631720B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Hyperparameter tuning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F6AE4A-50F3-9CA4-E483-FC28F4494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401506"/>
            <a:ext cx="842447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Quick scan of 5 algorithms for training and comparison: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Logistic Regression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Decision Tree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Random Forest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Gradient Boosting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XGBoost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Used 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GridSearchCV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 (5-fold CV) with ROC AUC and F1 Macro metrics.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Instructions via YAML file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F1 helpful as data is very skewed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Automated pipeline with preprocessing + model in a single Pipeline (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run.py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72C9C-BD4E-1443-7701-02075801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358" y="1701620"/>
            <a:ext cx="936856" cy="936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022C7-6CDF-01C7-8D92-1CEEAD20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77" b="23143"/>
          <a:stretch>
            <a:fillRect/>
          </a:stretch>
        </p:blipFill>
        <p:spPr>
          <a:xfrm>
            <a:off x="9868396" y="1827424"/>
            <a:ext cx="1236022" cy="12394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DCDFE1-99D0-61C6-FDFD-8F105511778C}"/>
              </a:ext>
            </a:extLst>
          </p:cNvPr>
          <p:cNvSpPr txBox="1"/>
          <p:nvPr/>
        </p:nvSpPr>
        <p:spPr>
          <a:xfrm>
            <a:off x="8856024" y="228237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VS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9C79C0-AF22-3D36-15D2-4F9FDB0D4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897" y="3239951"/>
            <a:ext cx="1581920" cy="1655072"/>
          </a:xfrm>
          <a:prstGeom prst="rect">
            <a:avLst/>
          </a:prstGeom>
        </p:spPr>
      </p:pic>
      <p:sp>
        <p:nvSpPr>
          <p:cNvPr id="25" name="Rectangle 2">
            <a:extLst>
              <a:ext uri="{FF2B5EF4-FFF2-40B4-BE49-F238E27FC236}">
                <a16:creationId xmlns:a16="http://schemas.microsoft.com/office/drawing/2014/main" id="{46FDA524-8C7E-1907-E235-DAD6F19D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660" y="4233304"/>
            <a:ext cx="231766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</a:rPr>
              <a:t>F1 combines precision and recall, giving balanced measure of performance on the minority class.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CF16D6-89C7-0C60-FB1C-1353D09D4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496" y="3657599"/>
            <a:ext cx="703283" cy="7032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72B30-55AD-8517-A44B-8285A03A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A612E-F288-F039-8E1B-7986FCAA2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E6D-32ED-AA42-94D6-449F0B40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performance metrics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227D9F-44FB-87C7-7D21-27F72BD19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3699"/>
              </p:ext>
            </p:extLst>
          </p:nvPr>
        </p:nvGraphicFramePr>
        <p:xfrm>
          <a:off x="612512" y="1580596"/>
          <a:ext cx="10653714" cy="2194560"/>
        </p:xfrm>
        <a:graphic>
          <a:graphicData uri="http://schemas.openxmlformats.org/drawingml/2006/table">
            <a:tbl>
              <a:tblPr/>
              <a:tblGrid>
                <a:gridCol w="3551238">
                  <a:extLst>
                    <a:ext uri="{9D8B030D-6E8A-4147-A177-3AD203B41FA5}">
                      <a16:colId xmlns:a16="http://schemas.microsoft.com/office/drawing/2014/main" val="2058247814"/>
                    </a:ext>
                  </a:extLst>
                </a:gridCol>
                <a:gridCol w="3551238">
                  <a:extLst>
                    <a:ext uri="{9D8B030D-6E8A-4147-A177-3AD203B41FA5}">
                      <a16:colId xmlns:a16="http://schemas.microsoft.com/office/drawing/2014/main" val="730818361"/>
                    </a:ext>
                  </a:extLst>
                </a:gridCol>
                <a:gridCol w="3551238">
                  <a:extLst>
                    <a:ext uri="{9D8B030D-6E8A-4147-A177-3AD203B41FA5}">
                      <a16:colId xmlns:a16="http://schemas.microsoft.com/office/drawing/2014/main" val="37635338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ROC 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F1 Macro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713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0.946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0.785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726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0.941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719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0.931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0.741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9897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0.933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0.687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4359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0.877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0.675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9134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3C553E0-394D-E695-BB7D-950C1719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12" y="4219999"/>
            <a:ext cx="74848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achieved the best balance between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Ensemble methods (GB, RF, XGB) clearly outperformed linear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A1B75B-D1F4-9B26-1E19-AAA0F823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94" y="4287349"/>
            <a:ext cx="1422400" cy="1422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CE905D-48B0-19C8-6F47-78D0D8505A50}"/>
              </a:ext>
            </a:extLst>
          </p:cNvPr>
          <p:cNvSpPr txBox="1"/>
          <p:nvPr/>
        </p:nvSpPr>
        <p:spPr>
          <a:xfrm>
            <a:off x="8784771" y="4156948"/>
            <a:ext cx="355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BF00"/>
                </a:solidFill>
                <a:effectLst/>
                <a:latin typeface="Arial" panose="020B0604020202020204" pitchFamily="34" charset="0"/>
              </a:rPr>
              <a:t>Technical (i.e.,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BF00"/>
                </a:solidFill>
                <a:effectLst/>
                <a:latin typeface="Arial" panose="020B0604020202020204" pitchFamily="34" charset="0"/>
              </a:rPr>
              <a:t>regularisation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BF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>
              <a:solidFill>
                <a:srgbClr val="FFB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4E0E6-3135-15E6-C788-1468FE7879DD}"/>
              </a:ext>
            </a:extLst>
          </p:cNvPr>
          <p:cNvSpPr txBox="1"/>
          <p:nvPr/>
        </p:nvSpPr>
        <p:spPr>
          <a:xfrm>
            <a:off x="10159005" y="5386030"/>
            <a:ext cx="1864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C1C3B"/>
                </a:solidFill>
                <a:effectLst/>
                <a:latin typeface="Arial" panose="020B0604020202020204" pitchFamily="34" charset="0"/>
              </a:rPr>
              <a:t>Statistical (i.e., non-linear patterns)</a:t>
            </a:r>
            <a:endParaRPr lang="en-US" dirty="0">
              <a:solidFill>
                <a:srgbClr val="FC1C3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11880D-0998-DC6F-9D3C-C9789C2A6D05}"/>
              </a:ext>
            </a:extLst>
          </p:cNvPr>
          <p:cNvSpPr txBox="1"/>
          <p:nvPr/>
        </p:nvSpPr>
        <p:spPr>
          <a:xfrm>
            <a:off x="8207657" y="5277404"/>
            <a:ext cx="164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8C2"/>
                </a:solidFill>
                <a:effectLst/>
                <a:latin typeface="Arial" panose="020B0604020202020204" pitchFamily="34" charset="0"/>
              </a:rPr>
              <a:t>Performance</a:t>
            </a:r>
            <a:endParaRPr lang="en-US" dirty="0">
              <a:solidFill>
                <a:srgbClr val="00B8C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3C08D-67A7-908B-E56F-FD3768F7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899E9-4AFA-D378-B8DB-D68B84CD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204D-C2F6-D349-BA76-455CF0A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60277-7DF6-B3B9-3782-07C6B4E52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926" y="1627469"/>
            <a:ext cx="106535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Data cleaning and preprocessing are critical for model stability.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Ensemble models (especially </a:t>
            </a:r>
            <a:r>
              <a:rPr lang="en-US" altLang="en-US" sz="1800" b="1" dirty="0" err="1">
                <a:solidFill>
                  <a:srgbClr val="000000"/>
                </a:solidFill>
              </a:rPr>
              <a:t>XGBoost</a:t>
            </a:r>
            <a:r>
              <a:rPr lang="en-US" altLang="en-US" sz="1800" dirty="0">
                <a:solidFill>
                  <a:srgbClr val="000000"/>
                </a:solidFill>
              </a:rPr>
              <a:t>) </a:t>
            </a:r>
            <a:r>
              <a:rPr lang="en-US" altLang="en-US" sz="1800" dirty="0" err="1">
                <a:solidFill>
                  <a:srgbClr val="000000"/>
                </a:solidFill>
              </a:rPr>
              <a:t>generalise</a:t>
            </a:r>
            <a:r>
              <a:rPr lang="en-US" altLang="en-US" sz="1800" dirty="0">
                <a:solidFill>
                  <a:srgbClr val="000000"/>
                </a:solidFill>
              </a:rPr>
              <a:t> best.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Feature importance highlights </a:t>
            </a:r>
            <a:r>
              <a:rPr lang="en-US" altLang="en-US" sz="1800" b="1" dirty="0">
                <a:solidFill>
                  <a:srgbClr val="000000"/>
                </a:solidFill>
              </a:rPr>
              <a:t>age</a:t>
            </a:r>
            <a:r>
              <a:rPr lang="en-US" altLang="en-US" sz="1800" dirty="0">
                <a:solidFill>
                  <a:srgbClr val="000000"/>
                </a:solidFill>
              </a:rPr>
              <a:t>, </a:t>
            </a:r>
            <a:r>
              <a:rPr lang="en-US" altLang="en-US" sz="1800" b="1" dirty="0">
                <a:solidFill>
                  <a:srgbClr val="000000"/>
                </a:solidFill>
              </a:rPr>
              <a:t>stock dividends</a:t>
            </a:r>
            <a:r>
              <a:rPr lang="en-US" altLang="en-US" sz="1800" dirty="0">
                <a:solidFill>
                  <a:srgbClr val="000000"/>
                </a:solidFill>
              </a:rPr>
              <a:t>, and </a:t>
            </a:r>
            <a:r>
              <a:rPr lang="en-US" altLang="en-US" sz="1800" b="1" dirty="0">
                <a:solidFill>
                  <a:srgbClr val="000000"/>
                </a:solidFill>
              </a:rPr>
              <a:t>capital gains</a:t>
            </a:r>
            <a:r>
              <a:rPr lang="en-US" altLang="en-US" sz="1800" dirty="0">
                <a:solidFill>
                  <a:srgbClr val="000000"/>
                </a:solidFill>
              </a:rPr>
              <a:t> as top predictors.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Automated pipeline ensures reproducibility and scalability.</a:t>
            </a:r>
            <a:endParaRPr lang="en-US" alt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A5492-AD93-A1B8-FDAE-9DE282E7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29" y="3658794"/>
            <a:ext cx="5250048" cy="308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C4BE0E-EC6C-0162-3C68-40C62D794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98" y="3932926"/>
            <a:ext cx="1270000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C42F90-B4D9-14C2-B610-332BB0B72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189" y="4293794"/>
            <a:ext cx="1655071" cy="1655071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B4989319-A31F-273C-6700-42D91EA3F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416462" y="3828390"/>
            <a:ext cx="548466" cy="548466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A5179A1-1862-7101-40E9-082E18CB4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638521" y="5865803"/>
            <a:ext cx="548466" cy="5484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E28590-1E26-E837-AB6D-79384F28C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129260" y="4214418"/>
            <a:ext cx="1179780" cy="11797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7842AD-36B4-D79B-D242-A5DAA2F76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296" y="3849965"/>
            <a:ext cx="548466" cy="5484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ED810-3F1D-0BB5-B3AF-6913818BD5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5310" y="6028240"/>
            <a:ext cx="728703" cy="7287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DFBE4-8974-6FDC-A965-776D3330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60BF9-D78F-548B-A14D-8FC861686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6027-A7EA-CF36-FD70-4C7CA022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Future Improvements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5BE6C9-A74C-1A42-9E99-40A00FD25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680898"/>
            <a:ext cx="1065357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Add feature selection or dimensionality reduction (PCA).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Try advanced ensembles (e.g., Stacking or </a:t>
            </a:r>
            <a:r>
              <a:rPr lang="en-US" altLang="en-US" sz="1800" dirty="0" err="1">
                <a:solidFill>
                  <a:srgbClr val="000000"/>
                </a:solidFill>
              </a:rPr>
              <a:t>LightGBM</a:t>
            </a:r>
            <a:r>
              <a:rPr lang="en-US" altLang="en-US" sz="1800" dirty="0">
                <a:solidFill>
                  <a:srgbClr val="000000"/>
                </a:solidFill>
              </a:rPr>
              <a:t>).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Include external socioeconomic features (e.g., region-level data).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Optimise</a:t>
            </a:r>
            <a:r>
              <a:rPr lang="en-US" altLang="en-US" sz="1800" dirty="0">
                <a:solidFill>
                  <a:srgbClr val="000000"/>
                </a:solidFill>
              </a:rPr>
              <a:t> runtime with smaller grids or </a:t>
            </a:r>
            <a:r>
              <a:rPr lang="en-US" altLang="en-US" sz="1800" dirty="0" err="1">
                <a:solidFill>
                  <a:srgbClr val="000000"/>
                </a:solidFill>
              </a:rPr>
              <a:t>randomised</a:t>
            </a:r>
            <a:r>
              <a:rPr lang="en-US" altLang="en-US" sz="1800" dirty="0">
                <a:solidFill>
                  <a:srgbClr val="000000"/>
                </a:solidFill>
              </a:rPr>
              <a:t> search.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Deploy as a lightweight API for predictions.</a:t>
            </a:r>
            <a:endParaRPr lang="en-US" alt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00EDD-C268-3A5C-81DB-2F18D133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971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455</Words>
  <Application>Microsoft Macintosh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Neue Haas Grotesk Text Pro</vt:lpstr>
      <vt:lpstr>VanillaVTI</vt:lpstr>
      <vt:lpstr>Dataiku Data Scientist Technical Assessment</vt:lpstr>
      <vt:lpstr>Predicting Income Category from Demographic and Employment Data</vt:lpstr>
      <vt:lpstr>Data Cleaning and Preparation Pipeline</vt:lpstr>
      <vt:lpstr>Insights from Exploratory Data Analysis </vt:lpstr>
      <vt:lpstr>Model Training &amp; Hyperparameter tuning</vt:lpstr>
      <vt:lpstr>Model evaluation and performance metrics</vt:lpstr>
      <vt:lpstr>Key Insights &amp; Learnings</vt:lpstr>
      <vt:lpstr>Next Steps and 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Clinical Directors</dc:creator>
  <cp:lastModifiedBy>Clinical Directors</cp:lastModifiedBy>
  <cp:revision>4</cp:revision>
  <dcterms:created xsi:type="dcterms:W3CDTF">2025-10-05T12:04:59Z</dcterms:created>
  <dcterms:modified xsi:type="dcterms:W3CDTF">2025-10-10T14:48:24Z</dcterms:modified>
</cp:coreProperties>
</file>