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1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0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6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94C1DF-31FD-A0FB-1083-7F30D8E2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effectLst/>
              </a:rPr>
              <a:t>Unit based width variants of glyphs for </a:t>
            </a:r>
            <a:r>
              <a:rPr lang="en-US" sz="5100" dirty="0">
                <a:solidFill>
                  <a:srgbClr val="FFFF00"/>
                </a:solidFill>
                <a:effectLst/>
              </a:rPr>
              <a:t>balanced justification</a:t>
            </a:r>
            <a:endParaRPr lang="de-DE" sz="5100" dirty="0">
              <a:solidFill>
                <a:srgbClr val="FFFF00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4D6F1-D7D0-D267-395C-E03A5D071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r>
              <a:rPr lang="de-DE" dirty="0" err="1"/>
              <a:t>Typography</a:t>
            </a:r>
            <a:r>
              <a:rPr lang="de-DE" dirty="0"/>
              <a:t> and </a:t>
            </a:r>
            <a:r>
              <a:rPr lang="de-DE" dirty="0" err="1"/>
              <a:t>typesetting</a:t>
            </a:r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0A3651C-AA19-D8BE-88D7-D2FD8E64C5DE}"/>
              </a:ext>
            </a:extLst>
          </p:cNvPr>
          <p:cNvSpPr/>
          <p:nvPr/>
        </p:nvSpPr>
        <p:spPr>
          <a:xfrm>
            <a:off x="495300" y="361950"/>
            <a:ext cx="344805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DB235AB-7AEE-5F96-9045-0DAFF371148A}"/>
              </a:ext>
            </a:extLst>
          </p:cNvPr>
          <p:cNvSpPr/>
          <p:nvPr/>
        </p:nvSpPr>
        <p:spPr>
          <a:xfrm>
            <a:off x="5880595" y="5266252"/>
            <a:ext cx="6311405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761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7625E-481B-9B52-D047-E867FC9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000" dirty="0">
                <a:effectLst/>
              </a:rPr>
              <a:t>Implementation </a:t>
            </a:r>
            <a:r>
              <a:rPr lang="de-DE" dirty="0">
                <a:effectLst/>
              </a:rPr>
              <a:t>of </a:t>
            </a:r>
            <a:r>
              <a:rPr lang="de-DE" dirty="0" err="1">
                <a:effectLst/>
              </a:rPr>
              <a:t>the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solution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49C66-27F1-63D7-2066-C598C5B2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</a:rPr>
              <a:t>The project will use the above findings based on the latest font technologies to develop </a:t>
            </a:r>
            <a:r>
              <a:rPr lang="en-US" dirty="0"/>
              <a:t>a </a:t>
            </a:r>
            <a:r>
              <a:rPr lang="en-US" dirty="0">
                <a:effectLst/>
              </a:rPr>
              <a:t>font prototype.</a:t>
            </a:r>
          </a:p>
          <a:p>
            <a:r>
              <a:rPr lang="en-US" b="1" dirty="0">
                <a:effectLst/>
              </a:rPr>
              <a:t>Unitization</a:t>
            </a:r>
            <a:r>
              <a:rPr lang="en-US" dirty="0">
                <a:effectLst/>
              </a:rPr>
              <a:t> is also applied to the characters and a comparison is made between a </a:t>
            </a:r>
            <a:r>
              <a:rPr lang="en-US" dirty="0">
                <a:effectLst/>
                <a:highlight>
                  <a:srgbClr val="FFFF00"/>
                </a:highlight>
              </a:rPr>
              <a:t>fixed </a:t>
            </a:r>
            <a:r>
              <a:rPr lang="en-US" dirty="0">
                <a:effectLst/>
              </a:rPr>
              <a:t>stem interval (/n in constant width) versus  a </a:t>
            </a:r>
            <a:r>
              <a:rPr lang="en-US" dirty="0">
                <a:effectLst/>
                <a:highlight>
                  <a:srgbClr val="FFFF00"/>
                </a:highlight>
              </a:rPr>
              <a:t>parameterized </a:t>
            </a:r>
            <a:r>
              <a:rPr lang="en-US" dirty="0">
                <a:effectLst/>
              </a:rPr>
              <a:t>stem interval (/n as a flex </a:t>
            </a:r>
            <a:r>
              <a:rPr lang="en-US" dirty="0"/>
              <a:t>value </a:t>
            </a:r>
            <a:r>
              <a:rPr lang="en-US" dirty="0">
                <a:effectLst/>
              </a:rPr>
              <a:t>for the rhythm). </a:t>
            </a:r>
            <a:endParaRPr lang="en-US" dirty="0"/>
          </a:p>
          <a:p>
            <a:r>
              <a:rPr lang="en-US" dirty="0">
                <a:effectLst/>
              </a:rPr>
              <a:t>The </a:t>
            </a:r>
            <a:r>
              <a:rPr lang="en-US" b="1" dirty="0">
                <a:effectLst/>
              </a:rPr>
              <a:t>limits</a:t>
            </a:r>
            <a:r>
              <a:rPr lang="en-US" dirty="0">
                <a:effectLst/>
              </a:rPr>
              <a:t> of ordinary forms are to be explored, how narrow or wide each glyph can be depicted without painful disturbances. This can be done </a:t>
            </a:r>
            <a:r>
              <a:rPr lang="en-US" b="1" dirty="0">
                <a:effectLst/>
              </a:rPr>
              <a:t>differently for each glyph</a:t>
            </a:r>
            <a:r>
              <a:rPr lang="en-US" dirty="0">
                <a:effectLst/>
              </a:rPr>
              <a:t>, e.g. depending on the generalized shape form.</a:t>
            </a:r>
            <a:endParaRPr lang="de-DE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F989B2AC-B1EE-FE73-F589-2F715500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0" y="2762250"/>
            <a:ext cx="5529833" cy="395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4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AA3EF-B6EF-E09B-5206-78B7B5AF3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F4021-DCF1-5CDD-1A4E-811E7357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Test </a:t>
            </a:r>
            <a:r>
              <a:rPr lang="de-DE" dirty="0" err="1">
                <a:effectLst/>
              </a:rPr>
              <a:t>procedure</a:t>
            </a:r>
            <a:r>
              <a:rPr lang="de-DE" dirty="0">
                <a:effectLst/>
              </a:rPr>
              <a:t> for </a:t>
            </a:r>
            <a:r>
              <a:rPr lang="de-DE" dirty="0" err="1">
                <a:effectLst/>
              </a:rPr>
              <a:t>evaluation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945E65-5B19-C4D4-407B-C5F6E47B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In a preliminary test as a </a:t>
            </a:r>
            <a:r>
              <a:rPr lang="en-US" b="1" dirty="0">
                <a:effectLst/>
              </a:rPr>
              <a:t>riddle</a:t>
            </a:r>
            <a:r>
              <a:rPr lang="en-US" dirty="0">
                <a:effectLst/>
              </a:rPr>
              <a:t>, I used a variable font that provides the character widths for the letters /a /d /e /h /r /s /t (next to /n, the most frequently used letters in German texts) in </a:t>
            </a:r>
            <a:r>
              <a:rPr lang="en-US" b="1" dirty="0">
                <a:effectLst/>
              </a:rPr>
              <a:t>three variants </a:t>
            </a:r>
            <a:r>
              <a:rPr lang="en-US" dirty="0">
                <a:effectLst/>
              </a:rPr>
              <a:t>and mixes them in the output (using </a:t>
            </a:r>
            <a:r>
              <a:rPr lang="en-US" dirty="0" err="1">
                <a:effectLst/>
              </a:rPr>
              <a:t>Opentype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calt</a:t>
            </a:r>
            <a:r>
              <a:rPr lang="en-US" dirty="0">
                <a:effectLst/>
              </a:rPr>
              <a:t>-Feature). The test has shown that the different character widths can be </a:t>
            </a:r>
            <a:r>
              <a:rPr lang="en-US" dirty="0">
                <a:effectLst/>
                <a:highlight>
                  <a:srgbClr val="FFFF00"/>
                </a:highlight>
              </a:rPr>
              <a:t>successfully hidden </a:t>
            </a:r>
            <a:r>
              <a:rPr lang="en-US" dirty="0">
                <a:effectLst/>
              </a:rPr>
              <a:t>using this method.</a:t>
            </a:r>
            <a:endParaRPr lang="de-DE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0B2AB21C-D7D8-764B-38BE-F100815A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50" y="3114675"/>
            <a:ext cx="5577416" cy="29527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9C69C96-73D4-D49F-1DCF-E669A58EC504}"/>
              </a:ext>
            </a:extLst>
          </p:cNvPr>
          <p:cNvSpPr txBox="1"/>
          <p:nvPr/>
        </p:nvSpPr>
        <p:spPr>
          <a:xfrm>
            <a:off x="508650" y="6067425"/>
            <a:ext cx="554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Riddle for </a:t>
            </a:r>
            <a:r>
              <a:rPr lang="de-DE" sz="1400" i="1" dirty="0" err="1"/>
              <a:t>testing</a:t>
            </a:r>
            <a:r>
              <a:rPr lang="de-DE" sz="1400" i="1" dirty="0"/>
              <a:t> </a:t>
            </a:r>
            <a:r>
              <a:rPr lang="de-DE" sz="1400" i="1" dirty="0" err="1"/>
              <a:t>conspicuousness</a:t>
            </a:r>
            <a:r>
              <a:rPr lang="de-DE" sz="1400" i="1" dirty="0"/>
              <a:t> of </a:t>
            </a:r>
            <a:r>
              <a:rPr lang="de-DE" sz="1400" i="1" dirty="0" err="1"/>
              <a:t>width</a:t>
            </a:r>
            <a:r>
              <a:rPr lang="de-DE" sz="1400" i="1" dirty="0"/>
              <a:t> </a:t>
            </a:r>
            <a:r>
              <a:rPr lang="de-DE" sz="1400" i="1" dirty="0" err="1"/>
              <a:t>variants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58587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246C59D-3081-157C-6673-C7D59C6DF896}"/>
              </a:ext>
            </a:extLst>
          </p:cNvPr>
          <p:cNvSpPr/>
          <p:nvPr/>
        </p:nvSpPr>
        <p:spPr>
          <a:xfrm>
            <a:off x="95250" y="400050"/>
            <a:ext cx="135255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D149821-3385-2AF7-836A-8C89161675DD}"/>
              </a:ext>
            </a:extLst>
          </p:cNvPr>
          <p:cNvSpPr/>
          <p:nvPr/>
        </p:nvSpPr>
        <p:spPr>
          <a:xfrm>
            <a:off x="1628775" y="400050"/>
            <a:ext cx="78105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B17DD79-3CEF-0865-0895-DD25B74CA146}"/>
              </a:ext>
            </a:extLst>
          </p:cNvPr>
          <p:cNvSpPr/>
          <p:nvPr/>
        </p:nvSpPr>
        <p:spPr>
          <a:xfrm>
            <a:off x="3448050" y="400050"/>
            <a:ext cx="62865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2AA603-7D96-2AB1-71B6-ADD25AA6D93C}"/>
              </a:ext>
            </a:extLst>
          </p:cNvPr>
          <p:cNvSpPr/>
          <p:nvPr/>
        </p:nvSpPr>
        <p:spPr>
          <a:xfrm>
            <a:off x="4352925" y="400050"/>
            <a:ext cx="62865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D08404-2467-258C-96B6-FF05E8AEEA52}"/>
              </a:ext>
            </a:extLst>
          </p:cNvPr>
          <p:cNvSpPr/>
          <p:nvPr/>
        </p:nvSpPr>
        <p:spPr>
          <a:xfrm>
            <a:off x="5915025" y="400050"/>
            <a:ext cx="62865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91E0DCD-FCD0-705A-DC4A-F872B1292D23}"/>
              </a:ext>
            </a:extLst>
          </p:cNvPr>
          <p:cNvSpPr/>
          <p:nvPr/>
        </p:nvSpPr>
        <p:spPr>
          <a:xfrm>
            <a:off x="6848475" y="400050"/>
            <a:ext cx="36195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83ACF7-43DF-1E36-35E3-20CF57CCCE9C}"/>
              </a:ext>
            </a:extLst>
          </p:cNvPr>
          <p:cNvSpPr/>
          <p:nvPr/>
        </p:nvSpPr>
        <p:spPr>
          <a:xfrm>
            <a:off x="7543800" y="400050"/>
            <a:ext cx="295275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380184-24AF-10B3-78B0-3EDB8FDC78FD}"/>
              </a:ext>
            </a:extLst>
          </p:cNvPr>
          <p:cNvSpPr/>
          <p:nvPr/>
        </p:nvSpPr>
        <p:spPr>
          <a:xfrm>
            <a:off x="8026399" y="400049"/>
            <a:ext cx="727075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E979733-C092-6B16-534D-911CCB7EB23D}"/>
              </a:ext>
            </a:extLst>
          </p:cNvPr>
          <p:cNvSpPr/>
          <p:nvPr/>
        </p:nvSpPr>
        <p:spPr>
          <a:xfrm>
            <a:off x="9045575" y="400049"/>
            <a:ext cx="60325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155FF05-DBA1-85D8-90FA-66405B08A2C1}"/>
              </a:ext>
            </a:extLst>
          </p:cNvPr>
          <p:cNvSpPr/>
          <p:nvPr/>
        </p:nvSpPr>
        <p:spPr>
          <a:xfrm>
            <a:off x="9867899" y="400049"/>
            <a:ext cx="652463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DC8F51-9566-84D1-43A4-E75A56269138}"/>
              </a:ext>
            </a:extLst>
          </p:cNvPr>
          <p:cNvSpPr/>
          <p:nvPr/>
        </p:nvSpPr>
        <p:spPr>
          <a:xfrm>
            <a:off x="10772775" y="400049"/>
            <a:ext cx="377825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16EA4CD-7A18-5160-A9C0-574875CF512F}"/>
              </a:ext>
            </a:extLst>
          </p:cNvPr>
          <p:cNvSpPr/>
          <p:nvPr/>
        </p:nvSpPr>
        <p:spPr>
          <a:xfrm>
            <a:off x="785813" y="962024"/>
            <a:ext cx="661987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D0E502-B5C7-DC84-9E58-5E021AA4282C}"/>
              </a:ext>
            </a:extLst>
          </p:cNvPr>
          <p:cNvSpPr/>
          <p:nvPr/>
        </p:nvSpPr>
        <p:spPr>
          <a:xfrm>
            <a:off x="1776413" y="962024"/>
            <a:ext cx="48736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91283D2-2421-280C-50DB-F72CB3C69262}"/>
              </a:ext>
            </a:extLst>
          </p:cNvPr>
          <p:cNvSpPr/>
          <p:nvPr/>
        </p:nvSpPr>
        <p:spPr>
          <a:xfrm>
            <a:off x="2947195" y="962024"/>
            <a:ext cx="29527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9B49D73-E15D-0CBB-87A1-DA3F6AF05488}"/>
              </a:ext>
            </a:extLst>
          </p:cNvPr>
          <p:cNvSpPr/>
          <p:nvPr/>
        </p:nvSpPr>
        <p:spPr>
          <a:xfrm>
            <a:off x="3461544" y="962024"/>
            <a:ext cx="346469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83AF110-11B1-B99C-BDA0-0D8E93D1987E}"/>
              </a:ext>
            </a:extLst>
          </p:cNvPr>
          <p:cNvSpPr/>
          <p:nvPr/>
        </p:nvSpPr>
        <p:spPr>
          <a:xfrm>
            <a:off x="4146155" y="962024"/>
            <a:ext cx="1251344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BC5BAE-2733-C974-65C3-53A1D688550C}"/>
              </a:ext>
            </a:extLst>
          </p:cNvPr>
          <p:cNvSpPr/>
          <p:nvPr/>
        </p:nvSpPr>
        <p:spPr>
          <a:xfrm>
            <a:off x="5603678" y="962024"/>
            <a:ext cx="706635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7EDC8B5-FEE1-BC25-CB19-124E454E967F}"/>
              </a:ext>
            </a:extLst>
          </p:cNvPr>
          <p:cNvSpPr/>
          <p:nvPr/>
        </p:nvSpPr>
        <p:spPr>
          <a:xfrm>
            <a:off x="6501704" y="962024"/>
            <a:ext cx="742059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CB56A1C-5AA8-0B82-DEF6-5B11D1813ABC}"/>
              </a:ext>
            </a:extLst>
          </p:cNvPr>
          <p:cNvSpPr/>
          <p:nvPr/>
        </p:nvSpPr>
        <p:spPr>
          <a:xfrm>
            <a:off x="7518402" y="962024"/>
            <a:ext cx="652463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54368A7-A4D0-D050-A9CE-DF0A66CEAAD9}"/>
              </a:ext>
            </a:extLst>
          </p:cNvPr>
          <p:cNvSpPr/>
          <p:nvPr/>
        </p:nvSpPr>
        <p:spPr>
          <a:xfrm>
            <a:off x="8365333" y="962024"/>
            <a:ext cx="921542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567D75-D20A-FA76-8741-7ABC26BBBEED}"/>
              </a:ext>
            </a:extLst>
          </p:cNvPr>
          <p:cNvSpPr/>
          <p:nvPr/>
        </p:nvSpPr>
        <p:spPr>
          <a:xfrm>
            <a:off x="9710738" y="962024"/>
            <a:ext cx="346868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8DD1834-8ABE-E204-AFEA-7A78AE9C9811}"/>
              </a:ext>
            </a:extLst>
          </p:cNvPr>
          <p:cNvSpPr/>
          <p:nvPr/>
        </p:nvSpPr>
        <p:spPr>
          <a:xfrm>
            <a:off x="10587832" y="962024"/>
            <a:ext cx="20875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17AA6F2C-1061-D388-EB17-573CE273A6C7}"/>
              </a:ext>
            </a:extLst>
          </p:cNvPr>
          <p:cNvSpPr/>
          <p:nvPr/>
        </p:nvSpPr>
        <p:spPr>
          <a:xfrm>
            <a:off x="10951368" y="962024"/>
            <a:ext cx="1240632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2FC1BB6-E1FC-601D-E25D-BC1739A0A60F}"/>
              </a:ext>
            </a:extLst>
          </p:cNvPr>
          <p:cNvSpPr/>
          <p:nvPr/>
        </p:nvSpPr>
        <p:spPr>
          <a:xfrm>
            <a:off x="1127524" y="1523999"/>
            <a:ext cx="29527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E2C1D24-13E6-CBCE-8BF8-9092EF71231D}"/>
              </a:ext>
            </a:extLst>
          </p:cNvPr>
          <p:cNvSpPr/>
          <p:nvPr/>
        </p:nvSpPr>
        <p:spPr>
          <a:xfrm>
            <a:off x="1653979" y="1523999"/>
            <a:ext cx="217684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281B57E-1560-2E84-BBA6-45D79042DA4C}"/>
              </a:ext>
            </a:extLst>
          </p:cNvPr>
          <p:cNvSpPr/>
          <p:nvPr/>
        </p:nvSpPr>
        <p:spPr>
          <a:xfrm>
            <a:off x="2082902" y="1523999"/>
            <a:ext cx="303305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B4E1254-6E11-DD53-7E9D-FB4A4F37D4FB}"/>
              </a:ext>
            </a:extLst>
          </p:cNvPr>
          <p:cNvSpPr/>
          <p:nvPr/>
        </p:nvSpPr>
        <p:spPr>
          <a:xfrm>
            <a:off x="2598044" y="1523999"/>
            <a:ext cx="19437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2" name="Rechteck 3071">
            <a:extLst>
              <a:ext uri="{FF2B5EF4-FFF2-40B4-BE49-F238E27FC236}">
                <a16:creationId xmlns:a16="http://schemas.microsoft.com/office/drawing/2014/main" id="{3A18E9A9-4D06-3239-D75D-39A52E4DFB7E}"/>
              </a:ext>
            </a:extLst>
          </p:cNvPr>
          <p:cNvSpPr/>
          <p:nvPr/>
        </p:nvSpPr>
        <p:spPr>
          <a:xfrm>
            <a:off x="3159032" y="1523999"/>
            <a:ext cx="613665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4" name="Rechteck 3073">
            <a:extLst>
              <a:ext uri="{FF2B5EF4-FFF2-40B4-BE49-F238E27FC236}">
                <a16:creationId xmlns:a16="http://schemas.microsoft.com/office/drawing/2014/main" id="{A2F488CE-CB26-FB00-F95E-3A2FB643AD9D}"/>
              </a:ext>
            </a:extLst>
          </p:cNvPr>
          <p:cNvSpPr/>
          <p:nvPr/>
        </p:nvSpPr>
        <p:spPr>
          <a:xfrm>
            <a:off x="3990586" y="1523999"/>
            <a:ext cx="312337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5" name="Rechteck 3074">
            <a:extLst>
              <a:ext uri="{FF2B5EF4-FFF2-40B4-BE49-F238E27FC236}">
                <a16:creationId xmlns:a16="http://schemas.microsoft.com/office/drawing/2014/main" id="{CD276708-821F-74D3-568D-B297DD66715E}"/>
              </a:ext>
            </a:extLst>
          </p:cNvPr>
          <p:cNvSpPr/>
          <p:nvPr/>
        </p:nvSpPr>
        <p:spPr>
          <a:xfrm>
            <a:off x="4520813" y="1523999"/>
            <a:ext cx="205974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6" name="Rechteck 3075">
            <a:extLst>
              <a:ext uri="{FF2B5EF4-FFF2-40B4-BE49-F238E27FC236}">
                <a16:creationId xmlns:a16="http://schemas.microsoft.com/office/drawing/2014/main" id="{80A05FB3-FF3C-138D-2EC3-050F9B690CBC}"/>
              </a:ext>
            </a:extLst>
          </p:cNvPr>
          <p:cNvSpPr/>
          <p:nvPr/>
        </p:nvSpPr>
        <p:spPr>
          <a:xfrm>
            <a:off x="5912839" y="1523999"/>
            <a:ext cx="31422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7" name="Rechteck 3076">
            <a:extLst>
              <a:ext uri="{FF2B5EF4-FFF2-40B4-BE49-F238E27FC236}">
                <a16:creationId xmlns:a16="http://schemas.microsoft.com/office/drawing/2014/main" id="{DFB70AFC-042F-CEFA-954E-01448737FEDB}"/>
              </a:ext>
            </a:extLst>
          </p:cNvPr>
          <p:cNvSpPr/>
          <p:nvPr/>
        </p:nvSpPr>
        <p:spPr>
          <a:xfrm>
            <a:off x="6402285" y="1523999"/>
            <a:ext cx="18126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8" name="Rechteck 3077">
            <a:extLst>
              <a:ext uri="{FF2B5EF4-FFF2-40B4-BE49-F238E27FC236}">
                <a16:creationId xmlns:a16="http://schemas.microsoft.com/office/drawing/2014/main" id="{C7813166-CA0F-FE2A-F1F4-F3A0BA2EDC1F}"/>
              </a:ext>
            </a:extLst>
          </p:cNvPr>
          <p:cNvSpPr/>
          <p:nvPr/>
        </p:nvSpPr>
        <p:spPr>
          <a:xfrm>
            <a:off x="6897542" y="1523999"/>
            <a:ext cx="581172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9" name="Rechteck 3078">
            <a:extLst>
              <a:ext uri="{FF2B5EF4-FFF2-40B4-BE49-F238E27FC236}">
                <a16:creationId xmlns:a16="http://schemas.microsoft.com/office/drawing/2014/main" id="{FB9884B6-F5AD-A766-3821-B36993ADAA23}"/>
              </a:ext>
            </a:extLst>
          </p:cNvPr>
          <p:cNvSpPr/>
          <p:nvPr/>
        </p:nvSpPr>
        <p:spPr>
          <a:xfrm>
            <a:off x="8013686" y="1523999"/>
            <a:ext cx="311959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0" name="Rechteck 3079">
            <a:extLst>
              <a:ext uri="{FF2B5EF4-FFF2-40B4-BE49-F238E27FC236}">
                <a16:creationId xmlns:a16="http://schemas.microsoft.com/office/drawing/2014/main" id="{8CF2CE00-A81A-5779-1554-4D6314F7A832}"/>
              </a:ext>
            </a:extLst>
          </p:cNvPr>
          <p:cNvSpPr/>
          <p:nvPr/>
        </p:nvSpPr>
        <p:spPr>
          <a:xfrm>
            <a:off x="8488365" y="1523999"/>
            <a:ext cx="311959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1" name="Rechteck 3080">
            <a:extLst>
              <a:ext uri="{FF2B5EF4-FFF2-40B4-BE49-F238E27FC236}">
                <a16:creationId xmlns:a16="http://schemas.microsoft.com/office/drawing/2014/main" id="{031D4B2D-60B3-0FC4-E162-858055C5A3CB}"/>
              </a:ext>
            </a:extLst>
          </p:cNvPr>
          <p:cNvSpPr/>
          <p:nvPr/>
        </p:nvSpPr>
        <p:spPr>
          <a:xfrm>
            <a:off x="8963045" y="1523999"/>
            <a:ext cx="20875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2" name="Rechteck 3081">
            <a:extLst>
              <a:ext uri="{FF2B5EF4-FFF2-40B4-BE49-F238E27FC236}">
                <a16:creationId xmlns:a16="http://schemas.microsoft.com/office/drawing/2014/main" id="{78AB3B3F-9B4C-CB80-969B-0C2FCCAAE8F8}"/>
              </a:ext>
            </a:extLst>
          </p:cNvPr>
          <p:cNvSpPr/>
          <p:nvPr/>
        </p:nvSpPr>
        <p:spPr>
          <a:xfrm>
            <a:off x="9525407" y="1523999"/>
            <a:ext cx="447268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3" name="Rechteck 3082">
            <a:extLst>
              <a:ext uri="{FF2B5EF4-FFF2-40B4-BE49-F238E27FC236}">
                <a16:creationId xmlns:a16="http://schemas.microsoft.com/office/drawing/2014/main" id="{39DEE296-9742-6B12-95BF-053648590985}"/>
              </a:ext>
            </a:extLst>
          </p:cNvPr>
          <p:cNvSpPr/>
          <p:nvPr/>
        </p:nvSpPr>
        <p:spPr>
          <a:xfrm>
            <a:off x="10325507" y="1523999"/>
            <a:ext cx="262325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4" name="Rechteck 3083">
            <a:extLst>
              <a:ext uri="{FF2B5EF4-FFF2-40B4-BE49-F238E27FC236}">
                <a16:creationId xmlns:a16="http://schemas.microsoft.com/office/drawing/2014/main" id="{43CE010C-1F74-7A43-AC48-74761CD6BFF9}"/>
              </a:ext>
            </a:extLst>
          </p:cNvPr>
          <p:cNvSpPr/>
          <p:nvPr/>
        </p:nvSpPr>
        <p:spPr>
          <a:xfrm>
            <a:off x="10740233" y="1523998"/>
            <a:ext cx="373448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5" name="Rechteck 3084">
            <a:extLst>
              <a:ext uri="{FF2B5EF4-FFF2-40B4-BE49-F238E27FC236}">
                <a16:creationId xmlns:a16="http://schemas.microsoft.com/office/drawing/2014/main" id="{F0301EBB-C8FB-624B-8151-5EB2525EC813}"/>
              </a:ext>
            </a:extLst>
          </p:cNvPr>
          <p:cNvSpPr/>
          <p:nvPr/>
        </p:nvSpPr>
        <p:spPr>
          <a:xfrm>
            <a:off x="11292730" y="1523999"/>
            <a:ext cx="194371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6" name="Rechteck 3085">
            <a:extLst>
              <a:ext uri="{FF2B5EF4-FFF2-40B4-BE49-F238E27FC236}">
                <a16:creationId xmlns:a16="http://schemas.microsoft.com/office/drawing/2014/main" id="{9BDC5DFF-BBE2-7E76-1893-9F72E0197312}"/>
              </a:ext>
            </a:extLst>
          </p:cNvPr>
          <p:cNvSpPr/>
          <p:nvPr/>
        </p:nvSpPr>
        <p:spPr>
          <a:xfrm>
            <a:off x="49205" y="2085973"/>
            <a:ext cx="295276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7" name="Rechteck 3086">
            <a:extLst>
              <a:ext uri="{FF2B5EF4-FFF2-40B4-BE49-F238E27FC236}">
                <a16:creationId xmlns:a16="http://schemas.microsoft.com/office/drawing/2014/main" id="{03EE886A-D898-F96E-DCF2-B1723CA22BC0}"/>
              </a:ext>
            </a:extLst>
          </p:cNvPr>
          <p:cNvSpPr/>
          <p:nvPr/>
        </p:nvSpPr>
        <p:spPr>
          <a:xfrm>
            <a:off x="639968" y="2085973"/>
            <a:ext cx="70002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8" name="Rechteck 3087">
            <a:extLst>
              <a:ext uri="{FF2B5EF4-FFF2-40B4-BE49-F238E27FC236}">
                <a16:creationId xmlns:a16="http://schemas.microsoft.com/office/drawing/2014/main" id="{DE4158FF-EBB5-E217-2C61-DA63B9DF821A}"/>
              </a:ext>
            </a:extLst>
          </p:cNvPr>
          <p:cNvSpPr/>
          <p:nvPr/>
        </p:nvSpPr>
        <p:spPr>
          <a:xfrm>
            <a:off x="1583004" y="2085973"/>
            <a:ext cx="699137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9" name="Rechteck 3088">
            <a:extLst>
              <a:ext uri="{FF2B5EF4-FFF2-40B4-BE49-F238E27FC236}">
                <a16:creationId xmlns:a16="http://schemas.microsoft.com/office/drawing/2014/main" id="{E5428FF5-EE8D-4495-EDB6-2A6A205FF02C}"/>
              </a:ext>
            </a:extLst>
          </p:cNvPr>
          <p:cNvSpPr/>
          <p:nvPr/>
        </p:nvSpPr>
        <p:spPr>
          <a:xfrm>
            <a:off x="3298121" y="2085973"/>
            <a:ext cx="345802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0" name="Rechteck 3089">
            <a:extLst>
              <a:ext uri="{FF2B5EF4-FFF2-40B4-BE49-F238E27FC236}">
                <a16:creationId xmlns:a16="http://schemas.microsoft.com/office/drawing/2014/main" id="{247E2C38-0708-B5B2-6797-B1806068C347}"/>
              </a:ext>
            </a:extLst>
          </p:cNvPr>
          <p:cNvSpPr/>
          <p:nvPr/>
        </p:nvSpPr>
        <p:spPr>
          <a:xfrm>
            <a:off x="3860421" y="2085973"/>
            <a:ext cx="180177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1" name="Rechteck 3090">
            <a:extLst>
              <a:ext uri="{FF2B5EF4-FFF2-40B4-BE49-F238E27FC236}">
                <a16:creationId xmlns:a16="http://schemas.microsoft.com/office/drawing/2014/main" id="{16637535-4A9B-CC4C-0DE4-188480CC67D1}"/>
              </a:ext>
            </a:extLst>
          </p:cNvPr>
          <p:cNvSpPr/>
          <p:nvPr/>
        </p:nvSpPr>
        <p:spPr>
          <a:xfrm>
            <a:off x="4251112" y="2085973"/>
            <a:ext cx="825714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2" name="Rechteck 3091">
            <a:extLst>
              <a:ext uri="{FF2B5EF4-FFF2-40B4-BE49-F238E27FC236}">
                <a16:creationId xmlns:a16="http://schemas.microsoft.com/office/drawing/2014/main" id="{0EC1F32A-172E-4AA8-6C44-1FB3481E0FD5}"/>
              </a:ext>
            </a:extLst>
          </p:cNvPr>
          <p:cNvSpPr/>
          <p:nvPr/>
        </p:nvSpPr>
        <p:spPr>
          <a:xfrm>
            <a:off x="5945257" y="2085973"/>
            <a:ext cx="40484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3" name="Rechteck 3092">
            <a:extLst>
              <a:ext uri="{FF2B5EF4-FFF2-40B4-BE49-F238E27FC236}">
                <a16:creationId xmlns:a16="http://schemas.microsoft.com/office/drawing/2014/main" id="{DC4F3E55-900A-CB90-6C09-896030BEC563}"/>
              </a:ext>
            </a:extLst>
          </p:cNvPr>
          <p:cNvSpPr/>
          <p:nvPr/>
        </p:nvSpPr>
        <p:spPr>
          <a:xfrm>
            <a:off x="6529187" y="2085973"/>
            <a:ext cx="180177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4" name="Rechteck 3093">
            <a:extLst>
              <a:ext uri="{FF2B5EF4-FFF2-40B4-BE49-F238E27FC236}">
                <a16:creationId xmlns:a16="http://schemas.microsoft.com/office/drawing/2014/main" id="{EF524BC4-ACAD-0A81-BF27-8D06980F41ED}"/>
              </a:ext>
            </a:extLst>
          </p:cNvPr>
          <p:cNvSpPr/>
          <p:nvPr/>
        </p:nvSpPr>
        <p:spPr>
          <a:xfrm>
            <a:off x="6919878" y="2085973"/>
            <a:ext cx="581172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5" name="Rechteck 3094">
            <a:extLst>
              <a:ext uri="{FF2B5EF4-FFF2-40B4-BE49-F238E27FC236}">
                <a16:creationId xmlns:a16="http://schemas.microsoft.com/office/drawing/2014/main" id="{B10065A9-897E-4F7C-8904-9A419F0558C9}"/>
              </a:ext>
            </a:extLst>
          </p:cNvPr>
          <p:cNvSpPr/>
          <p:nvPr/>
        </p:nvSpPr>
        <p:spPr>
          <a:xfrm>
            <a:off x="8502796" y="2085973"/>
            <a:ext cx="650360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6" name="Rechteck 3095">
            <a:extLst>
              <a:ext uri="{FF2B5EF4-FFF2-40B4-BE49-F238E27FC236}">
                <a16:creationId xmlns:a16="http://schemas.microsoft.com/office/drawing/2014/main" id="{0874E62E-DE94-42AF-4DF6-1A1736499B7A}"/>
              </a:ext>
            </a:extLst>
          </p:cNvPr>
          <p:cNvSpPr/>
          <p:nvPr/>
        </p:nvSpPr>
        <p:spPr>
          <a:xfrm>
            <a:off x="10212840" y="2085973"/>
            <a:ext cx="1979159" cy="5619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4CCB0056-AA8A-89AD-CBBE-CCC40BCC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706"/>
            <a:ext cx="12192000" cy="645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788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BC4C7-AE6D-8C03-1908-6787D2BAE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24F25-C368-0E3D-6F9E-CA8AD464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/>
              </a:rPr>
              <a:t>Project </a:t>
            </a:r>
            <a:r>
              <a:rPr lang="de-DE" dirty="0" err="1">
                <a:effectLst/>
              </a:rPr>
              <a:t>deliverables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53567-7369-814C-2972-318EF49D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As a result, fonts should be available and </a:t>
            </a:r>
            <a:r>
              <a:rPr lang="en-US" dirty="0">
                <a:effectLst/>
                <a:highlight>
                  <a:srgbClr val="FFFF00"/>
                </a:highlight>
              </a:rPr>
              <a:t>text examples </a:t>
            </a:r>
            <a:r>
              <a:rPr lang="en-US" dirty="0">
                <a:effectLst/>
              </a:rPr>
              <a:t>created with which the following tests can be carried out: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Traditional scaling </a:t>
            </a:r>
            <a:r>
              <a:rPr lang="en-US" dirty="0">
                <a:effectLst/>
              </a:rPr>
              <a:t>as reference (changing stem thickness)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Variable scaling </a:t>
            </a:r>
            <a:r>
              <a:rPr lang="en-US" dirty="0">
                <a:effectLst/>
              </a:rPr>
              <a:t>(stepless method 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e.g. </a:t>
            </a:r>
            <a:r>
              <a:rPr lang="en-US" dirty="0" err="1">
                <a:effectLst/>
              </a:rPr>
              <a:t>wdth</a:t>
            </a:r>
            <a:r>
              <a:rPr lang="en-US" dirty="0">
                <a:effectLst/>
              </a:rPr>
              <a:t> axis)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Unitized scaling </a:t>
            </a:r>
            <a:r>
              <a:rPr lang="en-US" dirty="0">
                <a:effectLst/>
              </a:rPr>
              <a:t>with fixed step intervals </a:t>
            </a:r>
            <a:endParaRPr lang="de-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8C79822-AF47-1C94-A47D-6D7BF2C7D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52694"/>
              </p:ext>
            </p:extLst>
          </p:nvPr>
        </p:nvGraphicFramePr>
        <p:xfrm>
          <a:off x="517870" y="3219450"/>
          <a:ext cx="5021262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72980">
                  <a:extLst>
                    <a:ext uri="{9D8B030D-6E8A-4147-A177-3AD203B41FA5}">
                      <a16:colId xmlns:a16="http://schemas.microsoft.com/office/drawing/2014/main" val="9319392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908262030"/>
                    </a:ext>
                  </a:extLst>
                </a:gridCol>
                <a:gridCol w="1538632">
                  <a:extLst>
                    <a:ext uri="{9D8B030D-6E8A-4147-A177-3AD203B41FA5}">
                      <a16:colId xmlns:a16="http://schemas.microsoft.com/office/drawing/2014/main" val="2331991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>
                        <a:effectLst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effectLst/>
                        </a:rPr>
                        <a:t>Stem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Counter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642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Traditional </a:t>
                      </a:r>
                      <a:r>
                        <a:rPr lang="de-DE" dirty="0" err="1">
                          <a:effectLst/>
                        </a:rPr>
                        <a:t>Scaling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flex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flex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025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Variable </a:t>
                      </a:r>
                      <a:r>
                        <a:rPr lang="de-DE" dirty="0" err="1">
                          <a:effectLst/>
                        </a:rPr>
                        <a:t>Scaling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fix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flex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37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 err="1">
                          <a:effectLst/>
                        </a:rPr>
                        <a:t>Unitized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 err="1">
                          <a:effectLst/>
                        </a:rPr>
                        <a:t>Scaling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fix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effectLst/>
                        </a:rPr>
                        <a:t>stepwise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6339027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408C904-2949-8177-DDE5-1D7DE9C1D178}"/>
              </a:ext>
            </a:extLst>
          </p:cNvPr>
          <p:cNvSpPr txBox="1"/>
          <p:nvPr/>
        </p:nvSpPr>
        <p:spPr>
          <a:xfrm>
            <a:off x="508650" y="4792873"/>
            <a:ext cx="554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Comparision</a:t>
            </a:r>
            <a:r>
              <a:rPr lang="de-DE" sz="1400" i="1" dirty="0"/>
              <a:t> on </a:t>
            </a:r>
            <a:r>
              <a:rPr lang="de-DE" sz="1400" i="1" dirty="0" err="1"/>
              <a:t>methods</a:t>
            </a:r>
            <a:r>
              <a:rPr lang="de-DE" sz="14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5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A0121-ECF0-94ED-6677-25891D69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D0DDD-85E3-EF8E-2122-4CFC6968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effectLst/>
              </a:rPr>
              <a:t>Future </a:t>
            </a:r>
            <a:r>
              <a:rPr lang="de-DE" sz="4000" dirty="0" err="1">
                <a:effectLst/>
              </a:rPr>
              <a:t>practical</a:t>
            </a:r>
            <a:r>
              <a:rPr lang="de-DE" sz="4000" dirty="0">
                <a:effectLst/>
              </a:rPr>
              <a:t> </a:t>
            </a:r>
            <a:r>
              <a:rPr lang="de-DE" sz="4000" dirty="0" err="1">
                <a:effectLst/>
              </a:rPr>
              <a:t>application</a:t>
            </a:r>
            <a:r>
              <a:rPr lang="de-DE" sz="4000" dirty="0">
                <a:effectLst/>
              </a:rPr>
              <a:t> </a:t>
            </a:r>
            <a:r>
              <a:rPr lang="de-DE" sz="4000" dirty="0" err="1">
                <a:effectLst/>
              </a:rPr>
              <a:t>scenario</a:t>
            </a:r>
            <a:endParaRPr lang="de-DE" sz="4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7ABBD-96C8-F0BB-E936-4FEDFC59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For </a:t>
            </a:r>
            <a:r>
              <a:rPr lang="en-US" b="1" dirty="0">
                <a:effectLst/>
              </a:rPr>
              <a:t>interactive use, </a:t>
            </a:r>
            <a:r>
              <a:rPr lang="en-US" dirty="0">
                <a:effectLst/>
              </a:rPr>
              <a:t>the setting can be applied individually to the selected text in an additional panel (e.g. </a:t>
            </a:r>
            <a:r>
              <a:rPr lang="en-US" dirty="0">
                <a:effectLst/>
                <a:highlight>
                  <a:srgbClr val="FFFF00"/>
                </a:highlight>
              </a:rPr>
              <a:t>InDesign plug-in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Based on the fill level of design containers, a </a:t>
            </a:r>
            <a:r>
              <a:rPr lang="en-US" b="1" dirty="0">
                <a:effectLst/>
              </a:rPr>
              <a:t>server-side process </a:t>
            </a:r>
            <a:r>
              <a:rPr lang="en-US" dirty="0">
                <a:effectLst/>
              </a:rPr>
              <a:t>can determine the necessary parameters for the font and carry out the output completely automatically. </a:t>
            </a:r>
            <a:endParaRPr lang="de-DE" dirty="0"/>
          </a:p>
        </p:txBody>
      </p:sp>
      <p:pic>
        <p:nvPicPr>
          <p:cNvPr id="4" name="Grafik 3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942822BB-39D5-8C33-584C-41ABE8F53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41" y="2742626"/>
            <a:ext cx="2087511" cy="40963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3A67859-CFC3-AF40-66BF-BE6FF7558BE0}"/>
              </a:ext>
            </a:extLst>
          </p:cNvPr>
          <p:cNvSpPr txBox="1"/>
          <p:nvPr/>
        </p:nvSpPr>
        <p:spPr>
          <a:xfrm rot="16200000">
            <a:off x="1210389" y="4646424"/>
            <a:ext cx="411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Example</a:t>
            </a:r>
            <a:r>
              <a:rPr lang="de-DE" sz="1400" i="1" dirty="0"/>
              <a:t> Plug-In</a:t>
            </a:r>
          </a:p>
        </p:txBody>
      </p:sp>
    </p:spTree>
    <p:extLst>
      <p:ext uri="{BB962C8B-B14F-4D97-AF65-F5344CB8AC3E}">
        <p14:creationId xmlns:p14="http://schemas.microsoft.com/office/powerpoint/2010/main" val="111095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12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35103-63DB-082B-4C87-6D829A94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ffectLst/>
              </a:rPr>
              <a:t>Starting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point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57D999-3742-05B7-A54F-6C3299A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Apart from the fact that Swiss typography prefers left-aligned typesetting to justification and strictly rejects the modification of fonts to achieve an outer form, in </a:t>
            </a:r>
            <a:r>
              <a:rPr lang="en-US" dirty="0">
                <a:effectLst/>
                <a:highlight>
                  <a:srgbClr val="FFFF00"/>
                </a:highlight>
              </a:rPr>
              <a:t>everyday use for magazines and newspapers</a:t>
            </a:r>
            <a:r>
              <a:rPr lang="en-US" dirty="0">
                <a:effectLst/>
              </a:rPr>
              <a:t> there is a regular need to adapt the content to the length and form.</a:t>
            </a:r>
          </a:p>
          <a:p>
            <a:r>
              <a:rPr lang="en-US" dirty="0">
                <a:effectLst/>
              </a:rPr>
              <a:t>These adaptations are achieved by changing the spacing between </a:t>
            </a:r>
            <a:r>
              <a:rPr lang="en-US" b="1" dirty="0">
                <a:effectLst/>
              </a:rPr>
              <a:t>letters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words </a:t>
            </a:r>
            <a:r>
              <a:rPr lang="en-US" dirty="0">
                <a:effectLst/>
              </a:rPr>
              <a:t>and sometimes also </a:t>
            </a:r>
            <a:r>
              <a:rPr lang="en-US" b="1" dirty="0">
                <a:effectLst/>
              </a:rPr>
              <a:t>lines</a:t>
            </a:r>
            <a:r>
              <a:rPr lang="en-US" dirty="0">
                <a:effectLst/>
              </a:rPr>
              <a:t> or the </a:t>
            </a:r>
            <a:r>
              <a:rPr lang="en-US" b="1" dirty="0">
                <a:effectLst/>
              </a:rPr>
              <a:t>scaling of characters</a:t>
            </a:r>
            <a:r>
              <a:rPr lang="en-US" dirty="0">
                <a:effectLst/>
              </a:rPr>
              <a:t>. As the adjustments have a detrimental effect on the typographical </a:t>
            </a:r>
            <a:r>
              <a:rPr lang="en-US" dirty="0" err="1">
                <a:effectLst/>
              </a:rPr>
              <a:t>qualilty</a:t>
            </a:r>
            <a:r>
              <a:rPr lang="en-US" dirty="0">
                <a:effectLst/>
              </a:rPr>
              <a:t> of the text and thus also the readability, I am looking here for a method that can be used more harmoniously and reduces the disadvantages that certainly arise.</a:t>
            </a:r>
            <a:endParaRPr lang="de-DE" dirty="0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FDD795A1-38E2-B30F-9681-994D43100B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1" r="11148" b="-1"/>
          <a:stretch/>
        </p:blipFill>
        <p:spPr bwMode="auto">
          <a:xfrm>
            <a:off x="0" y="3985261"/>
            <a:ext cx="5448300" cy="162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D47EFC1-EE3F-0C3B-6140-79ECA66FEFC4}"/>
              </a:ext>
            </a:extLst>
          </p:cNvPr>
          <p:cNvSpPr txBox="1"/>
          <p:nvPr/>
        </p:nvSpPr>
        <p:spPr>
          <a:xfrm>
            <a:off x="589572" y="5610225"/>
            <a:ext cx="55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Right: </a:t>
            </a:r>
            <a:r>
              <a:rPr lang="de-DE" sz="1200" i="1" dirty="0" err="1"/>
              <a:t>enhanced</a:t>
            </a:r>
            <a:r>
              <a:rPr lang="de-DE" sz="1200" i="1" dirty="0"/>
              <a:t> </a:t>
            </a:r>
            <a:r>
              <a:rPr lang="de-DE" sz="1200" i="1" dirty="0" err="1"/>
              <a:t>justification</a:t>
            </a:r>
            <a:r>
              <a:rPr lang="de-DE" sz="1200" i="1" dirty="0"/>
              <a:t> </a:t>
            </a:r>
            <a:r>
              <a:rPr lang="de-DE" sz="1200" i="1" dirty="0" err="1"/>
              <a:t>without</a:t>
            </a:r>
            <a:r>
              <a:rPr lang="de-DE" sz="1200" i="1" dirty="0"/>
              <a:t> </a:t>
            </a:r>
            <a:r>
              <a:rPr lang="de-DE" sz="1200" i="1" dirty="0" err="1"/>
              <a:t>rivers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9009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0F0FD-2FE2-399C-CB83-5961E006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8330855" cy="1193292"/>
          </a:xfrm>
        </p:spPr>
        <p:txBody>
          <a:bodyPr/>
          <a:lstStyle/>
          <a:p>
            <a:r>
              <a:rPr lang="de-DE" dirty="0" err="1">
                <a:effectLst/>
              </a:rPr>
              <a:t>Investigated</a:t>
            </a:r>
            <a:r>
              <a:rPr lang="de-DE" dirty="0">
                <a:effectLst/>
              </a:rPr>
              <a:t> Solution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42428-A3A1-B66B-A617-EAEEDEF0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71701"/>
            <a:ext cx="9464332" cy="4870457"/>
          </a:xfrm>
        </p:spPr>
        <p:txBody>
          <a:bodyPr/>
          <a:lstStyle/>
          <a:p>
            <a:r>
              <a:rPr lang="en-US" dirty="0">
                <a:effectLst/>
              </a:rPr>
              <a:t>The method of </a:t>
            </a:r>
            <a:r>
              <a:rPr lang="en-US" b="1" dirty="0">
                <a:effectLst/>
              </a:rPr>
              <a:t>unitization of glyph shapes should form the basis </a:t>
            </a:r>
            <a:r>
              <a:rPr lang="en-US" dirty="0">
                <a:effectLst/>
              </a:rPr>
              <a:t>and adjustments should be made </a:t>
            </a:r>
            <a:r>
              <a:rPr lang="en-US" b="1" dirty="0">
                <a:effectLst/>
              </a:rPr>
              <a:t>using different width variants of glyphs letters</a:t>
            </a:r>
            <a:r>
              <a:rPr lang="en-US" dirty="0">
                <a:effectLst/>
              </a:rPr>
              <a:t>, without an effect on the stem widths or the rhythm of the characters.</a:t>
            </a:r>
          </a:p>
          <a:p>
            <a:r>
              <a:rPr lang="en-US" dirty="0">
                <a:effectLst/>
              </a:rPr>
              <a:t>A </a:t>
            </a:r>
            <a:r>
              <a:rPr lang="en-US" dirty="0">
                <a:effectLst/>
                <a:highlight>
                  <a:srgbClr val="FFFF00"/>
                </a:highlight>
              </a:rPr>
              <a:t>usable font </a:t>
            </a:r>
            <a:r>
              <a:rPr lang="en-US" dirty="0">
                <a:effectLst/>
              </a:rPr>
              <a:t>shall be created and used to investigate whether the </a:t>
            </a:r>
            <a:r>
              <a:rPr lang="en-US" b="1" dirty="0">
                <a:effectLst/>
              </a:rPr>
              <a:t>unitized scaling </a:t>
            </a:r>
            <a:r>
              <a:rPr lang="en-US" dirty="0">
                <a:effectLst/>
              </a:rPr>
              <a:t>of glyphs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is better suited vs. the </a:t>
            </a:r>
            <a:r>
              <a:rPr lang="en-US" b="1" dirty="0">
                <a:effectLst/>
              </a:rPr>
              <a:t>continuous scaling of glyphs </a:t>
            </a:r>
            <a:r>
              <a:rPr lang="en-US" dirty="0">
                <a:effectLst/>
              </a:rPr>
              <a:t>to reduce the disturbances in legibility perceived by the average reader.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80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FD7C3-6E26-A8FE-F9DB-E2E5D50E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Historical and existing solutions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Gutenberg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71215-88DD-6946-8550-BFDF6C759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Gutenberg not only used a variety of </a:t>
            </a:r>
            <a:r>
              <a:rPr lang="en-US" b="1" dirty="0"/>
              <a:t>ligatures</a:t>
            </a:r>
            <a:r>
              <a:rPr lang="en-US" dirty="0"/>
              <a:t> and </a:t>
            </a:r>
            <a:r>
              <a:rPr lang="en-US" b="1" dirty="0"/>
              <a:t>abbreviations</a:t>
            </a:r>
            <a:r>
              <a:rPr lang="en-US" dirty="0"/>
              <a:t>, but also two versions of </a:t>
            </a:r>
            <a:r>
              <a:rPr lang="en-US" b="1" dirty="0"/>
              <a:t>characters in different widths</a:t>
            </a:r>
            <a:r>
              <a:rPr lang="en-US" dirty="0"/>
              <a:t>. This enabled him to fill the columns exactly without having to vary the empty space extensively.</a:t>
            </a:r>
          </a:p>
          <a:p>
            <a:r>
              <a:rPr lang="en-US" dirty="0">
                <a:effectLst/>
              </a:rPr>
              <a:t>In addition, he also used the right-hand edge for overhanging elements.</a:t>
            </a:r>
          </a:p>
          <a:p>
            <a:r>
              <a:rPr lang="en-US" dirty="0">
                <a:effectLst/>
              </a:rPr>
              <a:t>The result is a </a:t>
            </a:r>
            <a:r>
              <a:rPr lang="en-US" dirty="0">
                <a:effectLst/>
                <a:highlight>
                  <a:srgbClr val="FFFF00"/>
                </a:highlight>
              </a:rPr>
              <a:t>homogeneous typesetting </a:t>
            </a:r>
            <a:r>
              <a:rPr lang="en-US" dirty="0">
                <a:effectLst/>
              </a:rPr>
              <a:t>that avoided rivers in the text and guides the eyes along the line to achieve good readability.</a:t>
            </a:r>
            <a:endParaRPr lang="de-DE" dirty="0"/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AC0D37B3-4FE7-600D-E24C-46453CAB2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70" r="10721" b="13636"/>
          <a:stretch/>
        </p:blipFill>
        <p:spPr bwMode="auto">
          <a:xfrm>
            <a:off x="361461" y="2762508"/>
            <a:ext cx="5334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3A144F2-11C4-9BF4-2C29-D6359ACE1497}"/>
              </a:ext>
            </a:extLst>
          </p:cNvPr>
          <p:cNvSpPr txBox="1"/>
          <p:nvPr/>
        </p:nvSpPr>
        <p:spPr>
          <a:xfrm>
            <a:off x="517870" y="6020058"/>
            <a:ext cx="55423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Lower Case </a:t>
            </a:r>
            <a:r>
              <a:rPr lang="de-DE" sz="1200" i="1" dirty="0" err="1"/>
              <a:t>characters</a:t>
            </a:r>
            <a:r>
              <a:rPr lang="de-DE" sz="1200" i="1" dirty="0"/>
              <a:t> </a:t>
            </a:r>
            <a:r>
              <a:rPr lang="de-DE" sz="1200" i="1" dirty="0" err="1"/>
              <a:t>from</a:t>
            </a:r>
            <a:r>
              <a:rPr lang="de-DE" sz="1200" i="1" dirty="0"/>
              <a:t> Gutenberg</a:t>
            </a:r>
          </a:p>
        </p:txBody>
      </p:sp>
    </p:spTree>
    <p:extLst>
      <p:ext uri="{BB962C8B-B14F-4D97-AF65-F5344CB8AC3E}">
        <p14:creationId xmlns:p14="http://schemas.microsoft.com/office/powerpoint/2010/main" val="48681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0EBC1-63BE-1B0B-7DCB-3B181550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87238-6D45-E71A-AD12-12363B21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Historical and existing solutions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Griffo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85E220-7531-938A-63E2-9D5FDB86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Manutius </a:t>
            </a:r>
            <a:r>
              <a:rPr lang="en-US" i="1" dirty="0"/>
              <a:t>De Aetna </a:t>
            </a:r>
            <a:r>
              <a:rPr lang="en-US" dirty="0"/>
              <a:t>1495 edition, Griffo also provided up to </a:t>
            </a:r>
            <a:r>
              <a:rPr lang="en-US" b="1" dirty="0"/>
              <a:t>three different variants</a:t>
            </a:r>
            <a:r>
              <a:rPr lang="en-US" dirty="0"/>
              <a:t>. Giovanni </a:t>
            </a:r>
            <a:r>
              <a:rPr lang="en-US" dirty="0" err="1"/>
              <a:t>Mardersteig</a:t>
            </a:r>
            <a:r>
              <a:rPr lang="en-US" dirty="0"/>
              <a:t> assumes that he wanted to “regain the </a:t>
            </a:r>
            <a:r>
              <a:rPr lang="en-US" dirty="0">
                <a:highlight>
                  <a:srgbClr val="FFFF00"/>
                </a:highlight>
              </a:rPr>
              <a:t>liveliness and smoothness </a:t>
            </a:r>
            <a:r>
              <a:rPr lang="en-US" dirty="0"/>
              <a:t>of the manuscript, as the Venetians of the time were accustomed to handwritten books and the uniformity of the printed page was held in low esteem”.</a:t>
            </a:r>
            <a:endParaRPr lang="de-DE" dirty="0"/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C5CD1024-59A5-D72B-5D85-20E02BE7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8" y="2560247"/>
            <a:ext cx="4972884" cy="184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47C7498-7441-519B-E73A-F7B68736C88B}"/>
              </a:ext>
            </a:extLst>
          </p:cNvPr>
          <p:cNvSpPr txBox="1"/>
          <p:nvPr/>
        </p:nvSpPr>
        <p:spPr>
          <a:xfrm>
            <a:off x="566168" y="4407160"/>
            <a:ext cx="554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Variant </a:t>
            </a:r>
            <a:r>
              <a:rPr lang="de-DE" sz="1400" i="1" dirty="0" err="1"/>
              <a:t>characters</a:t>
            </a:r>
            <a:r>
              <a:rPr lang="de-DE" sz="1400" i="1" dirty="0"/>
              <a:t> </a:t>
            </a:r>
            <a:r>
              <a:rPr lang="de-DE" sz="1400" i="1" dirty="0" err="1"/>
              <a:t>from</a:t>
            </a:r>
            <a:r>
              <a:rPr lang="de-DE" sz="1400" i="1" dirty="0"/>
              <a:t> </a:t>
            </a:r>
            <a:r>
              <a:rPr lang="de-DE" sz="1400" i="1" dirty="0" err="1"/>
              <a:t>Griffo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65014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ACA7-C750-FA7C-25AF-36178643B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4187-7B51-1A93-F6E6-5E73E0C4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Historical and existing solutions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Zapf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611EA7-BA60-D526-9143-A8585D9D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893" y="969264"/>
            <a:ext cx="5021182" cy="4870457"/>
          </a:xfrm>
        </p:spPr>
        <p:txBody>
          <a:bodyPr/>
          <a:lstStyle/>
          <a:p>
            <a:r>
              <a:rPr lang="en-US" dirty="0"/>
              <a:t>The typeface designer Hermann Zapf invented in cooperation with URW the </a:t>
            </a:r>
            <a:br>
              <a:rPr lang="en-US" dirty="0"/>
            </a:br>
            <a:r>
              <a:rPr lang="en-US" dirty="0"/>
              <a:t>Hz-Program in 1993, which changes not only the </a:t>
            </a:r>
            <a:r>
              <a:rPr lang="en-US" b="1" dirty="0"/>
              <a:t>word spacing </a:t>
            </a:r>
            <a:r>
              <a:rPr lang="en-US" dirty="0"/>
              <a:t>in justification to produce the perfect grey type area  but also </a:t>
            </a:r>
            <a:r>
              <a:rPr lang="en-US" b="1" dirty="0"/>
              <a:t>changes the kerning </a:t>
            </a:r>
            <a:r>
              <a:rPr lang="en-US" dirty="0"/>
              <a:t>and the </a:t>
            </a:r>
            <a:r>
              <a:rPr lang="en-US" b="1" dirty="0"/>
              <a:t>width of the characters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while retaining the stem widths</a:t>
            </a:r>
            <a:r>
              <a:rPr lang="en-US" dirty="0"/>
              <a:t>.</a:t>
            </a:r>
            <a:endParaRPr lang="de-DE" dirty="0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3F2929F5-4E03-CAFB-94EF-711A5A648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0517"/>
          <a:stretch/>
        </p:blipFill>
        <p:spPr bwMode="auto">
          <a:xfrm>
            <a:off x="187038" y="2563893"/>
            <a:ext cx="5461288" cy="674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98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10E1B-0AF0-C372-5F39-A622CF20C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28769-27F2-3D47-60CA-A6F779C3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Historical and existing solutions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Adobe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E2D04-0277-BB2E-FD08-D68E759D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Hz-program was patented by URW (expired in 2010) and was </a:t>
            </a:r>
            <a:r>
              <a:rPr lang="en-US" dirty="0" err="1">
                <a:effectLst/>
              </a:rPr>
              <a:t>aquired</a:t>
            </a:r>
            <a:r>
              <a:rPr lang="en-US" dirty="0">
                <a:effectLst/>
              </a:rPr>
              <a:t> by Adobe for inclusion as </a:t>
            </a:r>
            <a:r>
              <a:rPr lang="en-US" b="1" dirty="0">
                <a:effectLst/>
              </a:rPr>
              <a:t>line-breaking/justification </a:t>
            </a:r>
            <a:r>
              <a:rPr lang="en-US" dirty="0">
                <a:effectLst/>
              </a:rPr>
              <a:t>algorithm in the </a:t>
            </a:r>
            <a:r>
              <a:rPr lang="en-US" dirty="0">
                <a:effectLst/>
                <a:highlight>
                  <a:srgbClr val="FFFF00"/>
                </a:highlight>
              </a:rPr>
              <a:t>InDesign </a:t>
            </a:r>
            <a:r>
              <a:rPr lang="en-US" dirty="0">
                <a:effectLst/>
              </a:rPr>
              <a:t>application.</a:t>
            </a:r>
          </a:p>
          <a:p>
            <a:r>
              <a:rPr lang="en-US" dirty="0">
                <a:effectLst/>
              </a:rPr>
              <a:t>But InDesign's way of </a:t>
            </a:r>
            <a:r>
              <a:rPr lang="en-US" b="1" dirty="0">
                <a:effectLst/>
              </a:rPr>
              <a:t>varying glyph widths </a:t>
            </a:r>
            <a:r>
              <a:rPr lang="en-US" dirty="0">
                <a:effectLst/>
              </a:rPr>
              <a:t>is simpler than that of the </a:t>
            </a:r>
            <a:r>
              <a:rPr lang="en-US" dirty="0" err="1">
                <a:effectLst/>
              </a:rPr>
              <a:t>hz</a:t>
            </a:r>
            <a:r>
              <a:rPr lang="en-US" dirty="0">
                <a:effectLst/>
              </a:rPr>
              <a:t>-program, and the result is inferior typography. When the </a:t>
            </a:r>
            <a:r>
              <a:rPr lang="en-US" dirty="0" err="1">
                <a:effectLst/>
              </a:rPr>
              <a:t>hz</a:t>
            </a:r>
            <a:r>
              <a:rPr lang="en-US" dirty="0">
                <a:effectLst/>
              </a:rPr>
              <a:t>-program scales the characters horizontally, the vertical strokes are kept the same.</a:t>
            </a:r>
            <a:endParaRPr lang="de-DE" dirty="0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F932110E-3861-D451-7BCF-85DFA4F05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2533650"/>
            <a:ext cx="5021183" cy="30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46360C-14D7-3FFF-3BE4-2F15467B217A}"/>
              </a:ext>
            </a:extLst>
          </p:cNvPr>
          <p:cNvSpPr txBox="1"/>
          <p:nvPr/>
        </p:nvSpPr>
        <p:spPr>
          <a:xfrm>
            <a:off x="517869" y="5560753"/>
            <a:ext cx="554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Left</a:t>
            </a:r>
            <a:r>
              <a:rPr lang="de-DE" sz="1400" i="1" dirty="0"/>
              <a:t>: </a:t>
            </a:r>
            <a:r>
              <a:rPr lang="de-DE" sz="1400" i="1" dirty="0" err="1"/>
              <a:t>Glyph</a:t>
            </a:r>
            <a:r>
              <a:rPr lang="de-DE" sz="1400" i="1" dirty="0"/>
              <a:t> </a:t>
            </a:r>
            <a:r>
              <a:rPr lang="de-DE" sz="1400" i="1" dirty="0" err="1"/>
              <a:t>scaling</a:t>
            </a:r>
            <a:r>
              <a:rPr lang="de-DE" sz="1400" i="1" dirty="0"/>
              <a:t> </a:t>
            </a:r>
            <a:r>
              <a:rPr lang="de-DE" sz="1400" i="1" dirty="0" err="1"/>
              <a:t>changes</a:t>
            </a:r>
            <a:r>
              <a:rPr lang="de-DE" sz="1400" i="1" dirty="0"/>
              <a:t> also </a:t>
            </a:r>
            <a:r>
              <a:rPr lang="de-DE" sz="1400" i="1" dirty="0" err="1"/>
              <a:t>stem</a:t>
            </a:r>
            <a:r>
              <a:rPr lang="de-DE" sz="1400" i="1" dirty="0"/>
              <a:t> </a:t>
            </a:r>
            <a:r>
              <a:rPr lang="de-DE" sz="1400" i="1" dirty="0" err="1"/>
              <a:t>widths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233807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492B-2E32-FE65-B1A9-6F104B5AB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EA74-3B88-F940-7613-6F67316E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Historical and existing solutions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Ammon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E2D294-AA52-DB8D-4B42-6A26BAF0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Johannes Ammon (</a:t>
            </a:r>
            <a:r>
              <a:rPr lang="en-US" dirty="0" err="1">
                <a:effectLst/>
              </a:rPr>
              <a:t>finaltype</a:t>
            </a:r>
            <a:r>
              <a:rPr lang="en-US" dirty="0">
                <a:effectLst/>
              </a:rPr>
              <a:t>) presented in 2019 his experimental approach for better web typography and created a variable typeface which </a:t>
            </a:r>
            <a:r>
              <a:rPr lang="en-US" b="1" dirty="0">
                <a:effectLst/>
              </a:rPr>
              <a:t>manipulates the glyphs </a:t>
            </a:r>
            <a:r>
              <a:rPr lang="en-US" dirty="0">
                <a:effectLst/>
              </a:rPr>
              <a:t>according to their capabilities or </a:t>
            </a:r>
            <a:r>
              <a:rPr lang="en-US" b="1" dirty="0">
                <a:effectLst/>
              </a:rPr>
              <a:t>alternate the shapes</a:t>
            </a:r>
            <a:r>
              <a:rPr lang="en-US" dirty="0">
                <a:effectLst/>
              </a:rPr>
              <a:t> completely, which is used by a </a:t>
            </a:r>
            <a:r>
              <a:rPr lang="en-US" dirty="0">
                <a:effectLst/>
                <a:highlight>
                  <a:srgbClr val="FFFF00"/>
                </a:highlight>
              </a:rPr>
              <a:t>line breaking algorithm</a:t>
            </a:r>
            <a:r>
              <a:rPr lang="en-US" dirty="0">
                <a:effectLst/>
              </a:rPr>
              <a:t>.</a:t>
            </a:r>
            <a:endParaRPr lang="de-DE" dirty="0"/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6428EDD6-5374-3C8E-8225-DCB6A74CE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9" y="3322378"/>
            <a:ext cx="52387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914A05F-67D0-2F02-7A31-BD4B4AF22017}"/>
              </a:ext>
            </a:extLst>
          </p:cNvPr>
          <p:cNvSpPr txBox="1"/>
          <p:nvPr/>
        </p:nvSpPr>
        <p:spPr>
          <a:xfrm>
            <a:off x="517869" y="5560753"/>
            <a:ext cx="554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 err="1"/>
              <a:t>Aproach</a:t>
            </a:r>
            <a:r>
              <a:rPr lang="de-DE" sz="1400" i="1" dirty="0"/>
              <a:t> for different </a:t>
            </a:r>
            <a:r>
              <a:rPr lang="de-DE" sz="1400" i="1" dirty="0" err="1"/>
              <a:t>widths</a:t>
            </a:r>
            <a:r>
              <a:rPr lang="de-DE" sz="1400" i="1" dirty="0"/>
              <a:t> incl. </a:t>
            </a:r>
            <a:r>
              <a:rPr lang="de-DE" sz="1400" i="1" dirty="0" err="1"/>
              <a:t>alternates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08547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023C7-007A-3455-1407-D0D647D8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956FA-2C86-AE78-D84E-1389B431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effectLst/>
              </a:rPr>
              <a:t>Historical and existing solutions</a:t>
            </a:r>
            <a:br>
              <a:rPr lang="en-US" dirty="0">
                <a:effectLst/>
              </a:rPr>
            </a:br>
            <a:r>
              <a:rPr lang="de-DE" dirty="0" err="1">
                <a:effectLst/>
              </a:rPr>
              <a:t>Fister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32649F-0CE7-084A-D2A7-B40EFE42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At the </a:t>
            </a:r>
            <a:r>
              <a:rPr lang="en-US" dirty="0" err="1">
                <a:effectLst/>
              </a:rPr>
              <a:t>ATypI</a:t>
            </a:r>
            <a:r>
              <a:rPr lang="en-US" dirty="0">
                <a:effectLst/>
              </a:rPr>
              <a:t> 2022 Lasse Fister provided a Tech Talk about responsive spacing in connection with variable fonts. Using the example of the Roboto Flex font, the </a:t>
            </a:r>
            <a:r>
              <a:rPr lang="en-US" b="1" dirty="0">
                <a:effectLst/>
              </a:rPr>
              <a:t>parameter </a:t>
            </a:r>
            <a:r>
              <a:rPr lang="en-US" b="1" dirty="0" err="1">
                <a:effectLst/>
              </a:rPr>
              <a:t>wdth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alters the width of the glyphs in the X dimension to </a:t>
            </a:r>
            <a:r>
              <a:rPr lang="en-US" dirty="0">
                <a:effectLst/>
                <a:highlight>
                  <a:srgbClr val="FFFF00"/>
                </a:highlight>
              </a:rPr>
              <a:t>fine-tune the justification</a:t>
            </a:r>
            <a:r>
              <a:rPr lang="en-US" dirty="0">
                <a:effectLst/>
              </a:rPr>
              <a:t> as it changes the number of characters per line.</a:t>
            </a:r>
            <a:endParaRPr lang="de-DE" dirty="0"/>
          </a:p>
        </p:txBody>
      </p:sp>
      <p:pic>
        <p:nvPicPr>
          <p:cNvPr id="9" name="Grafik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1CB18F5C-2777-4DC2-1E49-AA2A48C87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7" y="3123191"/>
            <a:ext cx="6358251" cy="242289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987761C-2F4B-4DBB-EFE9-7AF2F580BBC6}"/>
              </a:ext>
            </a:extLst>
          </p:cNvPr>
          <p:cNvSpPr txBox="1"/>
          <p:nvPr/>
        </p:nvSpPr>
        <p:spPr>
          <a:xfrm>
            <a:off x="391769" y="5539013"/>
            <a:ext cx="554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https://variablefonts.typenetwork.com/topics/spacing/variations</a:t>
            </a:r>
          </a:p>
        </p:txBody>
      </p:sp>
    </p:spTree>
    <p:extLst>
      <p:ext uri="{BB962C8B-B14F-4D97-AF65-F5344CB8AC3E}">
        <p14:creationId xmlns:p14="http://schemas.microsoft.com/office/powerpoint/2010/main" val="132685682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Breitbild</PresentationFormat>
  <Paragraphs>57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Bierstadt</vt:lpstr>
      <vt:lpstr>Neue Haas Grotesk Text Pro</vt:lpstr>
      <vt:lpstr>GestaltVTI</vt:lpstr>
      <vt:lpstr>Unit based width variants of glyphs for balanced justification</vt:lpstr>
      <vt:lpstr>Starting point</vt:lpstr>
      <vt:lpstr>Investigated Solution</vt:lpstr>
      <vt:lpstr>Historical and existing solutions Gutenberg</vt:lpstr>
      <vt:lpstr>Historical and existing solutions Griffo</vt:lpstr>
      <vt:lpstr>Historical and existing solutions Zapf</vt:lpstr>
      <vt:lpstr>Historical and existing solutions Adobe</vt:lpstr>
      <vt:lpstr>Historical and existing solutions Ammon</vt:lpstr>
      <vt:lpstr>Historical and existing solutions Fister</vt:lpstr>
      <vt:lpstr>Implementation of the solution</vt:lpstr>
      <vt:lpstr>Test procedure for evaluation</vt:lpstr>
      <vt:lpstr>PowerPoint-Präsentation</vt:lpstr>
      <vt:lpstr>Project deliverables</vt:lpstr>
      <vt:lpstr>Future practical application scenario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Jörg Drees</dc:creator>
  <cp:lastModifiedBy>Jörg Drees</cp:lastModifiedBy>
  <cp:revision>1</cp:revision>
  <dcterms:created xsi:type="dcterms:W3CDTF">2025-03-10T16:26:02Z</dcterms:created>
  <dcterms:modified xsi:type="dcterms:W3CDTF">2025-03-10T17:39:15Z</dcterms:modified>
</cp:coreProperties>
</file>