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9" r:id="rId3"/>
    <p:sldId id="257" r:id="rId4"/>
    <p:sldId id="303" r:id="rId5"/>
    <p:sldId id="291" r:id="rId6"/>
    <p:sldId id="301" r:id="rId7"/>
    <p:sldId id="304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9D3"/>
    <a:srgbClr val="74BC7B"/>
    <a:srgbClr val="FBBD00"/>
    <a:srgbClr val="A3A3A3"/>
    <a:srgbClr val="E97C30"/>
    <a:srgbClr val="182B35"/>
    <a:srgbClr val="E64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8" autoAdjust="0"/>
    <p:restoredTop sz="97094"/>
  </p:normalViewPr>
  <p:slideViewPr>
    <p:cSldViewPr snapToGrid="0" snapToObjects="1">
      <p:cViewPr varScale="1">
        <p:scale>
          <a:sx n="105" d="100"/>
          <a:sy n="105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enviar\enviar\TABLA1FINALROGER15082024%20ES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ge.limachi\Documents\Jorge\INFORME\INFORME%20PARA%20APERTURA\para%20gr&#225;ficos\TABLA1FINALROGER1508202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enviar\enviar\TABLA1FINALROGER15082024%20ES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55D4-4C9B-96D6-8F1BE5683FE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55D4-4C9B-96D6-8F1BE5683FE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55D4-4C9B-96D6-8F1BE5683FE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55D4-4C9B-96D6-8F1BE5683FE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55D4-4C9B-96D6-8F1BE5683FE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6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6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55D4-4C9B-96D6-8F1BE5683FEB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55D4-4C9B-96D6-8F1BE5683FEB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F-55D4-4C9B-96D6-8F1BE5683FEB}"/>
              </c:ext>
            </c:extLst>
          </c:dPt>
          <c:dLbls>
            <c:dLbl>
              <c:idx val="5"/>
              <c:layout>
                <c:manualLayout>
                  <c:x val="0.11054208047915721"/>
                  <c:y val="6.771199729476987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5D4-4C9B-96D6-8F1BE5683F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BO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TD!$A$136:$A$143</c:f>
              <c:strCache>
                <c:ptCount val="8"/>
                <c:pt idx="0">
                  <c:v>BUN</c:v>
                </c:pt>
                <c:pt idx="1">
                  <c:v>BCR</c:v>
                </c:pt>
                <c:pt idx="2">
                  <c:v>BNB</c:v>
                </c:pt>
                <c:pt idx="3">
                  <c:v>BIS</c:v>
                </c:pt>
                <c:pt idx="4">
                  <c:v>BGA</c:v>
                </c:pt>
                <c:pt idx="5">
                  <c:v>BME</c:v>
                </c:pt>
                <c:pt idx="6">
                  <c:v>BSO</c:v>
                </c:pt>
                <c:pt idx="7">
                  <c:v>BIE</c:v>
                </c:pt>
              </c:strCache>
            </c:strRef>
          </c:cat>
          <c:val>
            <c:numRef>
              <c:f>TD!$B$136:$B$143</c:f>
              <c:numCache>
                <c:formatCode>0.0%</c:formatCode>
                <c:ptCount val="8"/>
                <c:pt idx="0">
                  <c:v>0.18890865037482291</c:v>
                </c:pt>
                <c:pt idx="1">
                  <c:v>0.14551843937312961</c:v>
                </c:pt>
                <c:pt idx="2">
                  <c:v>0.14285793502135466</c:v>
                </c:pt>
                <c:pt idx="3">
                  <c:v>0.13526983572932433</c:v>
                </c:pt>
                <c:pt idx="4">
                  <c:v>0.10361257733294653</c:v>
                </c:pt>
                <c:pt idx="5">
                  <c:v>9.7411057261548362E-2</c:v>
                </c:pt>
                <c:pt idx="6">
                  <c:v>4.9623834570096233E-2</c:v>
                </c:pt>
                <c:pt idx="7">
                  <c:v>4.6439459517198425E-2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55D4-4C9B-96D6-8F1BE5683FEB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B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Formularios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requieren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validación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Entidades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mayor </a:t>
            </a:r>
            <a:r>
              <a:rPr lang="en-US" b="1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cantidad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s-B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Hoja4!$B$129</c:f>
              <c:strCache>
                <c:ptCount val="1"/>
                <c:pt idx="0">
                  <c:v>Número de formularios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s-B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Hoja4!$A$130:$A$137</c:f>
              <c:strCache>
                <c:ptCount val="7"/>
                <c:pt idx="0">
                  <c:v>Banco Nacional de Bolivia S.A.</c:v>
                </c:pt>
                <c:pt idx="1">
                  <c:v>Banco Unión S.A.</c:v>
                </c:pt>
                <c:pt idx="2">
                  <c:v>Banco Bisa S.A.</c:v>
                </c:pt>
                <c:pt idx="3">
                  <c:v>Banco de Crédito de Bolivia S.A.</c:v>
                </c:pt>
                <c:pt idx="4">
                  <c:v>Banco Mercantil Santa Cruz S.A.</c:v>
                </c:pt>
                <c:pt idx="5">
                  <c:v>Banco Solidario S.A.</c:v>
                </c:pt>
                <c:pt idx="6">
                  <c:v>Banco Ganadero S.A.</c:v>
                </c:pt>
              </c:strCache>
            </c:strRef>
          </c:cat>
          <c:val>
            <c:numRef>
              <c:f>Hoja4!$B$130:$B$137</c:f>
              <c:numCache>
                <c:formatCode>#,##0</c:formatCode>
                <c:ptCount val="7"/>
                <c:pt idx="0">
                  <c:v>461402</c:v>
                </c:pt>
                <c:pt idx="1">
                  <c:v>378889</c:v>
                </c:pt>
                <c:pt idx="2">
                  <c:v>165112</c:v>
                </c:pt>
                <c:pt idx="3">
                  <c:v>129507</c:v>
                </c:pt>
                <c:pt idx="4">
                  <c:v>73253</c:v>
                </c:pt>
                <c:pt idx="5">
                  <c:v>67550</c:v>
                </c:pt>
                <c:pt idx="6">
                  <c:v>62826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87-4B8A-B402-EE19B37D4C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825366192"/>
        <c:axId val="1825366608"/>
      </c:barChart>
      <c:catAx>
        <c:axId val="182536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s-BO"/>
          </a:p>
        </c:txPr>
        <c:crossAx val="1825366608"/>
        <c:crosses val="autoZero"/>
        <c:auto val="1"/>
        <c:lblAlgn val="ctr"/>
        <c:lblOffset val="100"/>
        <c:noMultiLvlLbl val="0"/>
      </c:catAx>
      <c:valAx>
        <c:axId val="1825366608"/>
        <c:scaling>
          <c:orientation val="minMax"/>
        </c:scaling>
        <c:delete val="1"/>
        <c:axPos val="b"/>
        <c:numFmt formatCode="#,##0" sourceLinked="1"/>
        <c:majorTickMark val="none"/>
        <c:minorTickMark val="none"/>
        <c:tickLblPos val="nextTo"/>
        <c:crossAx val="182536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LM Roman 10" panose="00000500000000000000" pitchFamily="50" charset="0"/>
        </a:defRPr>
      </a:pPr>
      <a:endParaRPr lang="es-B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Hoja4!$B$187</c:f>
              <c:strCache>
                <c:ptCount val="1"/>
                <c:pt idx="0">
                  <c:v>Porcentaje de participación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3F-4A8C-B05E-D991E02C662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3F-4A8C-B05E-D991E02C662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C3F-4A8C-B05E-D991E02C662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C3F-4A8C-B05E-D991E02C662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C3F-4A8C-B05E-D991E02C662B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C3F-4A8C-B05E-D991E02C662B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C3F-4A8C-B05E-D991E02C662B}"/>
              </c:ext>
            </c:extLst>
          </c:dPt>
          <c:dLbls>
            <c:dLbl>
              <c:idx val="0"/>
              <c:layout>
                <c:manualLayout>
                  <c:x val="0.10856523361142799"/>
                  <c:y val="-4.6999690481637484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lang="en-US" sz="900" b="1" i="0" u="none" strike="noStrike" kern="12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89625856-1B93-422D-BA9B-0F7E5B0B92FA}" type="CATEGORYNAME">
                      <a:rPr lang="en-US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>
                        <a:defRPr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pPr>
                      <a:t>[NOMBRE DE CATEGORÍA]</a:t>
                    </a:fld>
                    <a:r>
                      <a:rPr lang="en-US" b="1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
32,9%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en-US" sz="9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s-BO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C3F-4A8C-B05E-D991E02C662B}"/>
                </c:ext>
              </c:extLst>
            </c:dLbl>
            <c:dLbl>
              <c:idx val="1"/>
              <c:layout>
                <c:manualLayout>
                  <c:x val="8.3511718162636982E-3"/>
                  <c:y val="0.15381716884899541"/>
                </c:manualLayout>
              </c:layout>
              <c:tx>
                <c:rich>
                  <a:bodyPr/>
                  <a:lstStyle/>
                  <a:p>
                    <a:fld id="{1B483C50-BAAA-4264-B62E-31578F94E74F}" type="CATEGORYNAME">
                      <a:rPr lang="en-US"/>
                      <a:pPr/>
                      <a:t>[NOMBRE DE CATEGORÍA]</a:t>
                    </a:fld>
                    <a:r>
                      <a:rPr lang="en-US" baseline="0" dirty="0"/>
                      <a:t>
27%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C3F-4A8C-B05E-D991E02C662B}"/>
                </c:ext>
              </c:extLst>
            </c:dLbl>
            <c:dLbl>
              <c:idx val="2"/>
              <c:layout>
                <c:manualLayout>
                  <c:x val="-9.7430337856409852E-2"/>
                  <c:y val="3.8454292212248851E-2"/>
                </c:manualLayout>
              </c:layout>
              <c:tx>
                <c:rich>
                  <a:bodyPr/>
                  <a:lstStyle/>
                  <a:p>
                    <a:fld id="{D0FAF873-D4DC-4799-BAFE-407C60BDD984}" type="CATEGORYNAME">
                      <a:rPr lang="en-US"/>
                      <a:pPr/>
                      <a:t>[NOMBRE DE CATEGORÍA]</a:t>
                    </a:fld>
                    <a:r>
                      <a:rPr lang="en-US" baseline="0"/>
                      <a:t>
11,8%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C3F-4A8C-B05E-D991E02C662B}"/>
                </c:ext>
              </c:extLst>
            </c:dLbl>
            <c:dLbl>
              <c:idx val="3"/>
              <c:layout>
                <c:manualLayout>
                  <c:x val="-9.7430337856409852E-2"/>
                  <c:y val="-4.2726991346943168E-2"/>
                </c:manualLayout>
              </c:layout>
              <c:tx>
                <c:rich>
                  <a:bodyPr/>
                  <a:lstStyle/>
                  <a:p>
                    <a:fld id="{DFD23EF3-01A3-4AA9-82AA-769E21B44BC6}" type="CATEGORYNAME">
                      <a:rPr lang="en-US"/>
                      <a:pPr/>
                      <a:t>[NOMBRE DE CATEGORÍA]</a:t>
                    </a:fld>
                    <a:r>
                      <a:rPr lang="en-US" baseline="0"/>
                      <a:t>
</a:t>
                    </a:r>
                    <a:fld id="{4C068E24-AEE2-4525-A02C-A687D8D51E50}" type="VALUE">
                      <a:rPr lang="en-US" baseline="0"/>
                      <a:pPr/>
                      <a:t>[VALOR]</a:t>
                    </a:fld>
                    <a:endParaRPr lang="en-US" baseline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C3F-4A8C-B05E-D991E02C662B}"/>
                </c:ext>
              </c:extLst>
            </c:dLbl>
            <c:dLbl>
              <c:idx val="4"/>
              <c:layout>
                <c:manualLayout>
                  <c:x val="-8.9079166040146124E-2"/>
                  <c:y val="-0.12390827490613521"/>
                </c:manualLayout>
              </c:layout>
              <c:tx>
                <c:rich>
                  <a:bodyPr/>
                  <a:lstStyle/>
                  <a:p>
                    <a:fld id="{386A0756-08EE-429D-AF53-056B9E82F120}" type="CATEGORYNAME">
                      <a:rPr lang="en-US"/>
                      <a:pPr/>
                      <a:t>[NOMBRE DE CATEGORÍA]</a:t>
                    </a:fld>
                    <a:r>
                      <a:rPr lang="en-US" baseline="0"/>
                      <a:t>
</a:t>
                    </a:r>
                    <a:fld id="{39A82E88-855D-413C-9ACB-6988B4AC351A}" type="VALUE">
                      <a:rPr lang="en-US" baseline="0"/>
                      <a:pPr/>
                      <a:t>[VALOR]</a:t>
                    </a:fld>
                    <a:endParaRPr lang="en-US" baseline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C3F-4A8C-B05E-D991E02C662B}"/>
                </c:ext>
              </c:extLst>
            </c:dLbl>
            <c:dLbl>
              <c:idx val="5"/>
              <c:layout>
                <c:manualLayout>
                  <c:x val="-5.5674478775091324E-2"/>
                  <c:y val="-0.16236256711838404"/>
                </c:manualLayout>
              </c:layout>
              <c:tx>
                <c:rich>
                  <a:bodyPr/>
                  <a:lstStyle/>
                  <a:p>
                    <a:fld id="{1C821EFE-71B0-4888-9F2E-BDD66A8855CE}" type="CATEGORYNAME">
                      <a:rPr lang="en-US"/>
                      <a:pPr/>
                      <a:t>[NOMBRE DE CATEGORÍA]</a:t>
                    </a:fld>
                    <a:r>
                      <a:rPr lang="en-US" baseline="0"/>
                      <a:t>
</a:t>
                    </a:r>
                    <a:fld id="{7F6B11AB-29C8-45FB-9D1B-47CE5DA7B69B}" type="VALUE">
                      <a:rPr lang="en-US" baseline="0"/>
                      <a:pPr/>
                      <a:t>[VALOR]</a:t>
                    </a:fld>
                    <a:endParaRPr lang="en-US" baseline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5C3F-4A8C-B05E-D991E02C662B}"/>
                </c:ext>
              </c:extLst>
            </c:dLbl>
            <c:dLbl>
              <c:idx val="6"/>
              <c:layout>
                <c:manualLayout>
                  <c:x val="-8.3511718162636479E-3"/>
                  <c:y val="-0.15808986798368974"/>
                </c:manualLayout>
              </c:layout>
              <c:tx>
                <c:rich>
                  <a:bodyPr/>
                  <a:lstStyle/>
                  <a:p>
                    <a:fld id="{FDAC3269-FFA8-448D-9556-A2CC01FE28D8}" type="CATEGORYNAME">
                      <a:rPr lang="en-US"/>
                      <a:pPr/>
                      <a:t>[NOMBRE DE CATEGORÍA]</a:t>
                    </a:fld>
                    <a:r>
                      <a:rPr lang="en-US" baseline="0"/>
                      <a:t>
</a:t>
                    </a:r>
                    <a:fld id="{CE209765-C42E-4D68-BADC-7E8B209D77C6}" type="VALUE">
                      <a:rPr lang="en-US" baseline="0"/>
                      <a:pPr/>
                      <a:t>[VALOR]</a:t>
                    </a:fld>
                    <a:endParaRPr lang="en-US" baseline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5C3F-4A8C-B05E-D991E02C662B}"/>
                </c:ext>
              </c:extLst>
            </c:dLbl>
            <c:numFmt formatCode="0.0%" sourceLinked="0"/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s-BO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Hoja4!$A$188:$A$194</c:f>
              <c:strCache>
                <c:ptCount val="7"/>
                <c:pt idx="0">
                  <c:v>BNB</c:v>
                </c:pt>
                <c:pt idx="1">
                  <c:v>BUN</c:v>
                </c:pt>
                <c:pt idx="2">
                  <c:v>BIS</c:v>
                </c:pt>
                <c:pt idx="3">
                  <c:v>BCR</c:v>
                </c:pt>
                <c:pt idx="4">
                  <c:v>BME</c:v>
                </c:pt>
                <c:pt idx="5">
                  <c:v>BSO</c:v>
                </c:pt>
                <c:pt idx="6">
                  <c:v>BGA</c:v>
                </c:pt>
              </c:strCache>
            </c:strRef>
          </c:cat>
          <c:val>
            <c:numRef>
              <c:f>Hoja4!$B$188:$B$194</c:f>
              <c:numCache>
                <c:formatCode>0.0%</c:formatCode>
                <c:ptCount val="7"/>
                <c:pt idx="0">
                  <c:v>0.32940274415426901</c:v>
                </c:pt>
                <c:pt idx="1">
                  <c:v>0.27049530849425618</c:v>
                </c:pt>
                <c:pt idx="2">
                  <c:v>0.11787626818435908</c:v>
                </c:pt>
                <c:pt idx="3">
                  <c:v>9.2457252433207709E-2</c:v>
                </c:pt>
                <c:pt idx="4">
                  <c:v>5.2296563988740101E-2</c:v>
                </c:pt>
                <c:pt idx="5">
                  <c:v>4.8225095182987641E-2</c:v>
                </c:pt>
                <c:pt idx="6">
                  <c:v>4.4852551146800618E-2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C3F-4A8C-B05E-D991E02C662B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900" b="0" i="0" u="none" strike="noStrike" kern="1200" baseline="0">
          <a:solidFill>
            <a:schemeClr val="dk1"/>
          </a:solidFill>
          <a:latin typeface="+mn-lt"/>
          <a:ea typeface="+mn-ea"/>
          <a:cs typeface="+mn-cs"/>
        </a:defRPr>
      </a:pPr>
      <a:endParaRPr lang="es-B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39C600-B591-4EDD-A6B9-A5190BBED50C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C977D71A-D60A-4CB7-9DE9-8D829C413873}">
      <dgm:prSet phldrT="[Texto]" custT="1"/>
      <dgm:spPr/>
      <dgm:t>
        <a:bodyPr/>
        <a:lstStyle/>
        <a:p>
          <a:pPr algn="just"/>
          <a:r>
            <a:rPr lang="es-E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C1. Números de PCC repetidos</a:t>
          </a:r>
        </a:p>
      </dgm:t>
    </dgm:pt>
    <dgm:pt modelId="{B5DAF6A6-535F-46C8-9126-4ABDAD74C4F0}" type="parTrans" cxnId="{424E73FD-06EB-41B8-9E20-04313B433E5E}">
      <dgm:prSet/>
      <dgm:spPr/>
      <dgm:t>
        <a:bodyPr/>
        <a:lstStyle/>
        <a:p>
          <a:endParaRPr lang="es-ES" sz="1400">
            <a:latin typeface="LM Roman 10" panose="00000500000000000000" pitchFamily="50" charset="0"/>
          </a:endParaRPr>
        </a:p>
      </dgm:t>
    </dgm:pt>
    <dgm:pt modelId="{58F25BC3-2812-4321-A006-201CE34CCF3C}" type="sibTrans" cxnId="{424E73FD-06EB-41B8-9E20-04313B433E5E}">
      <dgm:prSet/>
      <dgm:spPr/>
      <dgm:t>
        <a:bodyPr/>
        <a:lstStyle/>
        <a:p>
          <a:endParaRPr lang="es-ES" sz="1400">
            <a:latin typeface="LM Roman 10" panose="00000500000000000000" pitchFamily="50" charset="0"/>
          </a:endParaRPr>
        </a:p>
      </dgm:t>
    </dgm:pt>
    <dgm:pt modelId="{C26C8DA4-377B-4452-BD5B-0A2C4AB15081}">
      <dgm:prSet phldrT="[Texto]" custT="1"/>
      <dgm:spPr/>
      <dgm:t>
        <a:bodyPr/>
        <a:lstStyle/>
        <a:p>
          <a:pPr algn="just"/>
          <a:r>
            <a:rPr lang="es-E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C4. </a:t>
          </a:r>
          <a:r>
            <a:rPr lang="es-MX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Campos vacíos en números de cuenta de destino para operaciones de depósito</a:t>
          </a:r>
          <a:endParaRPr lang="es-E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60EC7F-1572-4A80-AB19-0AFADCBEB0FB}" type="parTrans" cxnId="{01DE9049-204E-4083-A355-8A6D0E9181E0}">
      <dgm:prSet/>
      <dgm:spPr/>
      <dgm:t>
        <a:bodyPr/>
        <a:lstStyle/>
        <a:p>
          <a:endParaRPr lang="es-ES" sz="1400">
            <a:latin typeface="LM Roman 10" panose="00000500000000000000" pitchFamily="50" charset="0"/>
          </a:endParaRPr>
        </a:p>
      </dgm:t>
    </dgm:pt>
    <dgm:pt modelId="{108F5D48-54A6-4AEE-8946-9CA549820E0D}" type="sibTrans" cxnId="{01DE9049-204E-4083-A355-8A6D0E9181E0}">
      <dgm:prSet/>
      <dgm:spPr/>
      <dgm:t>
        <a:bodyPr/>
        <a:lstStyle/>
        <a:p>
          <a:endParaRPr lang="es-ES" sz="1400">
            <a:latin typeface="LM Roman 10" panose="00000500000000000000" pitchFamily="50" charset="0"/>
          </a:endParaRPr>
        </a:p>
      </dgm:t>
    </dgm:pt>
    <dgm:pt modelId="{8D48FB7D-5D0D-4C7E-B403-CFC0385E955C}">
      <dgm:prSet phldrT="[Texto]" custT="1"/>
      <dgm:spPr/>
      <dgm:t>
        <a:bodyPr/>
        <a:lstStyle/>
        <a:p>
          <a:pPr algn="just"/>
          <a:r>
            <a:rPr lang="es-E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C8. </a:t>
          </a:r>
          <a:r>
            <a:rPr lang="es-MX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Selección de la opción “Otro” cuando hay opciones habilitadas</a:t>
          </a:r>
          <a:endParaRPr lang="es-E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A3FE7B-7B09-4799-87A0-B43612A2E79D}" type="parTrans" cxnId="{194A7DC0-60D6-40D4-B56A-D7089984F660}">
      <dgm:prSet/>
      <dgm:spPr/>
      <dgm:t>
        <a:bodyPr/>
        <a:lstStyle/>
        <a:p>
          <a:endParaRPr lang="es-ES" sz="1400">
            <a:latin typeface="LM Roman 10" panose="00000500000000000000" pitchFamily="50" charset="0"/>
          </a:endParaRPr>
        </a:p>
      </dgm:t>
    </dgm:pt>
    <dgm:pt modelId="{60C88E6A-1F4F-4FD7-A1B8-80B919A146F3}" type="sibTrans" cxnId="{194A7DC0-60D6-40D4-B56A-D7089984F660}">
      <dgm:prSet/>
      <dgm:spPr/>
      <dgm:t>
        <a:bodyPr/>
        <a:lstStyle/>
        <a:p>
          <a:endParaRPr lang="es-ES" sz="1400">
            <a:latin typeface="LM Roman 10" panose="00000500000000000000" pitchFamily="50" charset="0"/>
          </a:endParaRPr>
        </a:p>
      </dgm:t>
    </dgm:pt>
    <dgm:pt modelId="{2AEDBC5A-B5D1-4DF0-B1CE-D146F7C42994}">
      <dgm:prSet phldrT="[Texto]" custT="1"/>
      <dgm:spPr/>
      <dgm:t>
        <a:bodyPr/>
        <a:lstStyle/>
        <a:p>
          <a:pPr algn="just"/>
          <a:r>
            <a:rPr lang="es-E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C3. </a:t>
          </a:r>
          <a:r>
            <a:rPr lang="es-MX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Campos vacíos en números de cuenta de origen para operaciones de retiro</a:t>
          </a:r>
          <a:endParaRPr lang="es-E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CC63A9-3E5E-4582-9375-DDF24BCA136B}" type="parTrans" cxnId="{D77C6BE5-449D-4A12-AEFA-D2A720A0FC83}">
      <dgm:prSet/>
      <dgm:spPr/>
      <dgm:t>
        <a:bodyPr/>
        <a:lstStyle/>
        <a:p>
          <a:endParaRPr lang="es-ES" sz="1400">
            <a:latin typeface="LM Roman 10" panose="00000500000000000000" pitchFamily="50" charset="0"/>
          </a:endParaRPr>
        </a:p>
      </dgm:t>
    </dgm:pt>
    <dgm:pt modelId="{EBA5F96C-35EB-4822-8A88-037AF858E1BA}" type="sibTrans" cxnId="{D77C6BE5-449D-4A12-AEFA-D2A720A0FC83}">
      <dgm:prSet/>
      <dgm:spPr/>
      <dgm:t>
        <a:bodyPr/>
        <a:lstStyle/>
        <a:p>
          <a:endParaRPr lang="es-ES" sz="1400">
            <a:latin typeface="LM Roman 10" panose="00000500000000000000" pitchFamily="50" charset="0"/>
          </a:endParaRPr>
        </a:p>
      </dgm:t>
    </dgm:pt>
    <dgm:pt modelId="{8FE8E216-8F3D-4710-B90E-09C88AAA904B}">
      <dgm:prSet phldrT="[Texto]" custT="1"/>
      <dgm:spPr/>
      <dgm:t>
        <a:bodyPr/>
        <a:lstStyle/>
        <a:p>
          <a:pPr algn="just"/>
          <a:r>
            <a:rPr lang="es-E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C6. Operaciones únicas que no superan los umbrales establecidos</a:t>
          </a:r>
        </a:p>
      </dgm:t>
    </dgm:pt>
    <dgm:pt modelId="{C6974638-8003-4DA3-BCD3-449585B08EF6}" type="parTrans" cxnId="{28552D89-7793-497C-9554-ACBB7E8580C3}">
      <dgm:prSet/>
      <dgm:spPr/>
      <dgm:t>
        <a:bodyPr/>
        <a:lstStyle/>
        <a:p>
          <a:endParaRPr lang="es-ES" sz="1400">
            <a:latin typeface="LM Roman 10" panose="00000500000000000000" pitchFamily="50" charset="0"/>
          </a:endParaRPr>
        </a:p>
      </dgm:t>
    </dgm:pt>
    <dgm:pt modelId="{C0EC79A6-C422-4E33-9580-7ED4B6E38249}" type="sibTrans" cxnId="{28552D89-7793-497C-9554-ACBB7E8580C3}">
      <dgm:prSet/>
      <dgm:spPr/>
      <dgm:t>
        <a:bodyPr/>
        <a:lstStyle/>
        <a:p>
          <a:endParaRPr lang="es-ES" sz="1400">
            <a:latin typeface="LM Roman 10" panose="00000500000000000000" pitchFamily="50" charset="0"/>
          </a:endParaRPr>
        </a:p>
      </dgm:t>
    </dgm:pt>
    <dgm:pt modelId="{0CB8B4E0-6D99-40AF-AA81-F2BE0FA58499}">
      <dgm:prSet phldrT="[Texto]" custT="1"/>
      <dgm:spPr/>
      <dgm:t>
        <a:bodyPr/>
        <a:lstStyle/>
        <a:p>
          <a:pPr algn="just"/>
          <a:r>
            <a:rPr lang="es-E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C15. El tipo de documento de identidad es de otro tipo para personas bolivianas</a:t>
          </a:r>
        </a:p>
      </dgm:t>
    </dgm:pt>
    <dgm:pt modelId="{4F7B0CAB-99E8-442B-8AE8-08D10D40EE9F}" type="sibTrans" cxnId="{8390953B-89D5-4B8E-86D2-DA3F48D2734C}">
      <dgm:prSet/>
      <dgm:spPr/>
      <dgm:t>
        <a:bodyPr/>
        <a:lstStyle/>
        <a:p>
          <a:endParaRPr lang="es-ES" sz="1400">
            <a:latin typeface="LM Roman 10" panose="00000500000000000000" pitchFamily="50" charset="0"/>
          </a:endParaRPr>
        </a:p>
      </dgm:t>
    </dgm:pt>
    <dgm:pt modelId="{D532A82B-223C-4008-A53B-CBF0E642E2CC}" type="parTrans" cxnId="{8390953B-89D5-4B8E-86D2-DA3F48D2734C}">
      <dgm:prSet/>
      <dgm:spPr/>
      <dgm:t>
        <a:bodyPr/>
        <a:lstStyle/>
        <a:p>
          <a:endParaRPr lang="es-ES" sz="1400">
            <a:latin typeface="LM Roman 10" panose="00000500000000000000" pitchFamily="50" charset="0"/>
          </a:endParaRPr>
        </a:p>
      </dgm:t>
    </dgm:pt>
    <dgm:pt modelId="{349970AF-78C7-4682-B64C-F5C34130F388}" type="pres">
      <dgm:prSet presAssocID="{8339C600-B591-4EDD-A6B9-A5190BBED50C}" presName="Name0" presStyleCnt="0">
        <dgm:presLayoutVars>
          <dgm:dir/>
          <dgm:animLvl val="lvl"/>
          <dgm:resizeHandles val="exact"/>
        </dgm:presLayoutVars>
      </dgm:prSet>
      <dgm:spPr/>
    </dgm:pt>
    <dgm:pt modelId="{D53A3EA0-3B2E-4E5E-B811-9F3365D62D5C}" type="pres">
      <dgm:prSet presAssocID="{C977D71A-D60A-4CB7-9DE9-8D829C413873}" presName="linNode" presStyleCnt="0"/>
      <dgm:spPr/>
    </dgm:pt>
    <dgm:pt modelId="{819484A0-218C-4208-ACED-626932C7D578}" type="pres">
      <dgm:prSet presAssocID="{C977D71A-D60A-4CB7-9DE9-8D829C413873}" presName="parentText" presStyleLbl="node1" presStyleIdx="0" presStyleCnt="6" custLinFactNeighborX="-84137" custLinFactNeighborY="-5251">
        <dgm:presLayoutVars>
          <dgm:chMax val="1"/>
          <dgm:bulletEnabled val="1"/>
        </dgm:presLayoutVars>
      </dgm:prSet>
      <dgm:spPr/>
    </dgm:pt>
    <dgm:pt modelId="{A2EA1E5D-7043-4360-9ADD-6C54477D456F}" type="pres">
      <dgm:prSet presAssocID="{58F25BC3-2812-4321-A006-201CE34CCF3C}" presName="sp" presStyleCnt="0"/>
      <dgm:spPr/>
    </dgm:pt>
    <dgm:pt modelId="{AA157EB9-6E8E-4E3B-B23E-F53C47173C45}" type="pres">
      <dgm:prSet presAssocID="{0CB8B4E0-6D99-40AF-AA81-F2BE0FA58499}" presName="linNode" presStyleCnt="0"/>
      <dgm:spPr/>
    </dgm:pt>
    <dgm:pt modelId="{AD0815C3-29DB-4B37-AA05-D121C27C3ADE}" type="pres">
      <dgm:prSet presAssocID="{0CB8B4E0-6D99-40AF-AA81-F2BE0FA58499}" presName="parentText" presStyleLbl="node1" presStyleIdx="1" presStyleCnt="6" custLinFactY="-5172" custLinFactNeighborX="88889" custLinFactNeighborY="-100000">
        <dgm:presLayoutVars>
          <dgm:chMax val="1"/>
          <dgm:bulletEnabled val="1"/>
        </dgm:presLayoutVars>
      </dgm:prSet>
      <dgm:spPr/>
    </dgm:pt>
    <dgm:pt modelId="{63EA228C-8BC1-46DA-8313-5B0399EF262D}" type="pres">
      <dgm:prSet presAssocID="{4F7B0CAB-99E8-442B-8AE8-08D10D40EE9F}" presName="sp" presStyleCnt="0"/>
      <dgm:spPr/>
    </dgm:pt>
    <dgm:pt modelId="{6BE84F15-EDA4-43B3-B0B0-CAE8F03FED31}" type="pres">
      <dgm:prSet presAssocID="{2AEDBC5A-B5D1-4DF0-B1CE-D146F7C42994}" presName="linNode" presStyleCnt="0"/>
      <dgm:spPr/>
    </dgm:pt>
    <dgm:pt modelId="{7CBD4A73-65D9-4D4E-BDA7-EA4E1EA6397E}" type="pres">
      <dgm:prSet presAssocID="{2AEDBC5A-B5D1-4DF0-B1CE-D146F7C42994}" presName="parentText" presStyleLbl="node1" presStyleIdx="2" presStyleCnt="6" custLinFactNeighborX="-84899" custLinFactNeighborY="-80951">
        <dgm:presLayoutVars>
          <dgm:chMax val="1"/>
          <dgm:bulletEnabled val="1"/>
        </dgm:presLayoutVars>
      </dgm:prSet>
      <dgm:spPr/>
    </dgm:pt>
    <dgm:pt modelId="{F55C4987-5385-4B2B-848D-80F55D2C9941}" type="pres">
      <dgm:prSet presAssocID="{EBA5F96C-35EB-4822-8A88-037AF858E1BA}" presName="sp" presStyleCnt="0"/>
      <dgm:spPr/>
    </dgm:pt>
    <dgm:pt modelId="{6C6054A8-DB2D-433A-BF33-062496B50D60}" type="pres">
      <dgm:prSet presAssocID="{C26C8DA4-377B-4452-BD5B-0A2C4AB15081}" presName="linNode" presStyleCnt="0"/>
      <dgm:spPr/>
    </dgm:pt>
    <dgm:pt modelId="{1D871AF7-731A-40AF-9BFF-EB0A51643CFB}" type="pres">
      <dgm:prSet presAssocID="{C26C8DA4-377B-4452-BD5B-0A2C4AB15081}" presName="parentText" presStyleLbl="node1" presStyleIdx="3" presStyleCnt="6" custLinFactY="-84435" custLinFactNeighborX="88889" custLinFactNeighborY="-100000">
        <dgm:presLayoutVars>
          <dgm:chMax val="1"/>
          <dgm:bulletEnabled val="1"/>
        </dgm:presLayoutVars>
      </dgm:prSet>
      <dgm:spPr/>
    </dgm:pt>
    <dgm:pt modelId="{EA7A1B1B-DF1A-4F28-BBB2-3737CAAD487F}" type="pres">
      <dgm:prSet presAssocID="{108F5D48-54A6-4AEE-8946-9CA549820E0D}" presName="sp" presStyleCnt="0"/>
      <dgm:spPr/>
    </dgm:pt>
    <dgm:pt modelId="{5801A6FF-F35C-40D2-A285-65C96C7CAA5B}" type="pres">
      <dgm:prSet presAssocID="{8D48FB7D-5D0D-4C7E-B403-CFC0385E955C}" presName="linNode" presStyleCnt="0"/>
      <dgm:spPr/>
    </dgm:pt>
    <dgm:pt modelId="{B14EF7A9-0AF5-4C1E-9D23-FC106EBB59EF}" type="pres">
      <dgm:prSet presAssocID="{8D48FB7D-5D0D-4C7E-B403-CFC0385E955C}" presName="parentText" presStyleLbl="node1" presStyleIdx="4" presStyleCnt="6" custLinFactY="-69337" custLinFactNeighborX="-85058" custLinFactNeighborY="-100000">
        <dgm:presLayoutVars>
          <dgm:chMax val="1"/>
          <dgm:bulletEnabled val="1"/>
        </dgm:presLayoutVars>
      </dgm:prSet>
      <dgm:spPr/>
    </dgm:pt>
    <dgm:pt modelId="{90794D84-5F0C-4B7F-AADC-A0FAB99141A1}" type="pres">
      <dgm:prSet presAssocID="{60C88E6A-1F4F-4FD7-A1B8-80B919A146F3}" presName="sp" presStyleCnt="0"/>
      <dgm:spPr/>
    </dgm:pt>
    <dgm:pt modelId="{F6EC0809-8AFE-48AE-89B7-186ABA76CB69}" type="pres">
      <dgm:prSet presAssocID="{8FE8E216-8F3D-4710-B90E-09C88AAA904B}" presName="linNode" presStyleCnt="0"/>
      <dgm:spPr/>
    </dgm:pt>
    <dgm:pt modelId="{32F25AF8-FD46-4F2D-93ED-F8215B66608D}" type="pres">
      <dgm:prSet presAssocID="{8FE8E216-8F3D-4710-B90E-09C88AAA904B}" presName="parentText" presStyleLbl="node1" presStyleIdx="5" presStyleCnt="6" custLinFactY="-100000" custLinFactNeighborX="88889" custLinFactNeighborY="-175485">
        <dgm:presLayoutVars>
          <dgm:chMax val="1"/>
          <dgm:bulletEnabled val="1"/>
        </dgm:presLayoutVars>
      </dgm:prSet>
      <dgm:spPr/>
    </dgm:pt>
  </dgm:ptLst>
  <dgm:cxnLst>
    <dgm:cxn modelId="{0B6F0F12-E4E1-465D-A05A-08769EFAB5BC}" type="presOf" srcId="{8339C600-B591-4EDD-A6B9-A5190BBED50C}" destId="{349970AF-78C7-4682-B64C-F5C34130F388}" srcOrd="0" destOrd="0" presId="urn:microsoft.com/office/officeart/2005/8/layout/vList5"/>
    <dgm:cxn modelId="{B536AC28-3433-4E6A-A9D4-59CF6C4929E4}" type="presOf" srcId="{8D48FB7D-5D0D-4C7E-B403-CFC0385E955C}" destId="{B14EF7A9-0AF5-4C1E-9D23-FC106EBB59EF}" srcOrd="0" destOrd="0" presId="urn:microsoft.com/office/officeart/2005/8/layout/vList5"/>
    <dgm:cxn modelId="{CD1EF32C-B438-4C1B-A8CD-F6593997046D}" type="presOf" srcId="{C26C8DA4-377B-4452-BD5B-0A2C4AB15081}" destId="{1D871AF7-731A-40AF-9BFF-EB0A51643CFB}" srcOrd="0" destOrd="0" presId="urn:microsoft.com/office/officeart/2005/8/layout/vList5"/>
    <dgm:cxn modelId="{F7FFED36-4E89-4921-81F5-35473520ED2F}" type="presOf" srcId="{8FE8E216-8F3D-4710-B90E-09C88AAA904B}" destId="{32F25AF8-FD46-4F2D-93ED-F8215B66608D}" srcOrd="0" destOrd="0" presId="urn:microsoft.com/office/officeart/2005/8/layout/vList5"/>
    <dgm:cxn modelId="{8390953B-89D5-4B8E-86D2-DA3F48D2734C}" srcId="{8339C600-B591-4EDD-A6B9-A5190BBED50C}" destId="{0CB8B4E0-6D99-40AF-AA81-F2BE0FA58499}" srcOrd="1" destOrd="0" parTransId="{D532A82B-223C-4008-A53B-CBF0E642E2CC}" sibTransId="{4F7B0CAB-99E8-442B-8AE8-08D10D40EE9F}"/>
    <dgm:cxn modelId="{B74CEA5E-2C27-44AD-83AE-5FF6EFAA3E71}" type="presOf" srcId="{2AEDBC5A-B5D1-4DF0-B1CE-D146F7C42994}" destId="{7CBD4A73-65D9-4D4E-BDA7-EA4E1EA6397E}" srcOrd="0" destOrd="0" presId="urn:microsoft.com/office/officeart/2005/8/layout/vList5"/>
    <dgm:cxn modelId="{01DE9049-204E-4083-A355-8A6D0E9181E0}" srcId="{8339C600-B591-4EDD-A6B9-A5190BBED50C}" destId="{C26C8DA4-377B-4452-BD5B-0A2C4AB15081}" srcOrd="3" destOrd="0" parTransId="{9D60EC7F-1572-4A80-AB19-0AFADCBEB0FB}" sibTransId="{108F5D48-54A6-4AEE-8946-9CA549820E0D}"/>
    <dgm:cxn modelId="{5FA71874-2381-4F1B-B1DF-8853997B9552}" type="presOf" srcId="{C977D71A-D60A-4CB7-9DE9-8D829C413873}" destId="{819484A0-218C-4208-ACED-626932C7D578}" srcOrd="0" destOrd="0" presId="urn:microsoft.com/office/officeart/2005/8/layout/vList5"/>
    <dgm:cxn modelId="{28552D89-7793-497C-9554-ACBB7E8580C3}" srcId="{8339C600-B591-4EDD-A6B9-A5190BBED50C}" destId="{8FE8E216-8F3D-4710-B90E-09C88AAA904B}" srcOrd="5" destOrd="0" parTransId="{C6974638-8003-4DA3-BCD3-449585B08EF6}" sibTransId="{C0EC79A6-C422-4E33-9580-7ED4B6E38249}"/>
    <dgm:cxn modelId="{63F3C991-B596-461D-A992-032E093DC096}" type="presOf" srcId="{0CB8B4E0-6D99-40AF-AA81-F2BE0FA58499}" destId="{AD0815C3-29DB-4B37-AA05-D121C27C3ADE}" srcOrd="0" destOrd="0" presId="urn:microsoft.com/office/officeart/2005/8/layout/vList5"/>
    <dgm:cxn modelId="{194A7DC0-60D6-40D4-B56A-D7089984F660}" srcId="{8339C600-B591-4EDD-A6B9-A5190BBED50C}" destId="{8D48FB7D-5D0D-4C7E-B403-CFC0385E955C}" srcOrd="4" destOrd="0" parTransId="{F0A3FE7B-7B09-4799-87A0-B43612A2E79D}" sibTransId="{60C88E6A-1F4F-4FD7-A1B8-80B919A146F3}"/>
    <dgm:cxn modelId="{D77C6BE5-449D-4A12-AEFA-D2A720A0FC83}" srcId="{8339C600-B591-4EDD-A6B9-A5190BBED50C}" destId="{2AEDBC5A-B5D1-4DF0-B1CE-D146F7C42994}" srcOrd="2" destOrd="0" parTransId="{1ACC63A9-3E5E-4582-9375-DDF24BCA136B}" sibTransId="{EBA5F96C-35EB-4822-8A88-037AF858E1BA}"/>
    <dgm:cxn modelId="{424E73FD-06EB-41B8-9E20-04313B433E5E}" srcId="{8339C600-B591-4EDD-A6B9-A5190BBED50C}" destId="{C977D71A-D60A-4CB7-9DE9-8D829C413873}" srcOrd="0" destOrd="0" parTransId="{B5DAF6A6-535F-46C8-9126-4ABDAD74C4F0}" sibTransId="{58F25BC3-2812-4321-A006-201CE34CCF3C}"/>
    <dgm:cxn modelId="{0E9D77D0-BE79-42A7-918D-65AC398AD2F0}" type="presParOf" srcId="{349970AF-78C7-4682-B64C-F5C34130F388}" destId="{D53A3EA0-3B2E-4E5E-B811-9F3365D62D5C}" srcOrd="0" destOrd="0" presId="urn:microsoft.com/office/officeart/2005/8/layout/vList5"/>
    <dgm:cxn modelId="{A0428C50-53E8-4BAD-91E5-088EC9892D11}" type="presParOf" srcId="{D53A3EA0-3B2E-4E5E-B811-9F3365D62D5C}" destId="{819484A0-218C-4208-ACED-626932C7D578}" srcOrd="0" destOrd="0" presId="urn:microsoft.com/office/officeart/2005/8/layout/vList5"/>
    <dgm:cxn modelId="{BD14F687-57E3-4770-95A6-58A32047AA58}" type="presParOf" srcId="{349970AF-78C7-4682-B64C-F5C34130F388}" destId="{A2EA1E5D-7043-4360-9ADD-6C54477D456F}" srcOrd="1" destOrd="0" presId="urn:microsoft.com/office/officeart/2005/8/layout/vList5"/>
    <dgm:cxn modelId="{0FA59084-6609-415C-B668-1F980BEE74C0}" type="presParOf" srcId="{349970AF-78C7-4682-B64C-F5C34130F388}" destId="{AA157EB9-6E8E-4E3B-B23E-F53C47173C45}" srcOrd="2" destOrd="0" presId="urn:microsoft.com/office/officeart/2005/8/layout/vList5"/>
    <dgm:cxn modelId="{0EBEC211-F585-4EE1-81EF-5E64BC54B4D9}" type="presParOf" srcId="{AA157EB9-6E8E-4E3B-B23E-F53C47173C45}" destId="{AD0815C3-29DB-4B37-AA05-D121C27C3ADE}" srcOrd="0" destOrd="0" presId="urn:microsoft.com/office/officeart/2005/8/layout/vList5"/>
    <dgm:cxn modelId="{FD972C4E-81FC-4C76-B5A6-1F43A79FF797}" type="presParOf" srcId="{349970AF-78C7-4682-B64C-F5C34130F388}" destId="{63EA228C-8BC1-46DA-8313-5B0399EF262D}" srcOrd="3" destOrd="0" presId="urn:microsoft.com/office/officeart/2005/8/layout/vList5"/>
    <dgm:cxn modelId="{644D9D51-AB28-44EB-9C3E-77C8470BAEFE}" type="presParOf" srcId="{349970AF-78C7-4682-B64C-F5C34130F388}" destId="{6BE84F15-EDA4-43B3-B0B0-CAE8F03FED31}" srcOrd="4" destOrd="0" presId="urn:microsoft.com/office/officeart/2005/8/layout/vList5"/>
    <dgm:cxn modelId="{16D85A9A-7932-4E4D-8459-2331B3A54A0B}" type="presParOf" srcId="{6BE84F15-EDA4-43B3-B0B0-CAE8F03FED31}" destId="{7CBD4A73-65D9-4D4E-BDA7-EA4E1EA6397E}" srcOrd="0" destOrd="0" presId="urn:microsoft.com/office/officeart/2005/8/layout/vList5"/>
    <dgm:cxn modelId="{933BDD8D-85FB-4DF0-A170-667958EACCC0}" type="presParOf" srcId="{349970AF-78C7-4682-B64C-F5C34130F388}" destId="{F55C4987-5385-4B2B-848D-80F55D2C9941}" srcOrd="5" destOrd="0" presId="urn:microsoft.com/office/officeart/2005/8/layout/vList5"/>
    <dgm:cxn modelId="{4280395C-1794-4B9E-9BF7-7BE75D04B53A}" type="presParOf" srcId="{349970AF-78C7-4682-B64C-F5C34130F388}" destId="{6C6054A8-DB2D-433A-BF33-062496B50D60}" srcOrd="6" destOrd="0" presId="urn:microsoft.com/office/officeart/2005/8/layout/vList5"/>
    <dgm:cxn modelId="{2D4762AA-EABE-4772-AC2D-E447BC72D8F3}" type="presParOf" srcId="{6C6054A8-DB2D-433A-BF33-062496B50D60}" destId="{1D871AF7-731A-40AF-9BFF-EB0A51643CFB}" srcOrd="0" destOrd="0" presId="urn:microsoft.com/office/officeart/2005/8/layout/vList5"/>
    <dgm:cxn modelId="{EFB558F0-ED62-4603-9A70-2993F285D905}" type="presParOf" srcId="{349970AF-78C7-4682-B64C-F5C34130F388}" destId="{EA7A1B1B-DF1A-4F28-BBB2-3737CAAD487F}" srcOrd="7" destOrd="0" presId="urn:microsoft.com/office/officeart/2005/8/layout/vList5"/>
    <dgm:cxn modelId="{BDB2A8ED-D695-4D64-B2AA-6B8583526AE2}" type="presParOf" srcId="{349970AF-78C7-4682-B64C-F5C34130F388}" destId="{5801A6FF-F35C-40D2-A285-65C96C7CAA5B}" srcOrd="8" destOrd="0" presId="urn:microsoft.com/office/officeart/2005/8/layout/vList5"/>
    <dgm:cxn modelId="{6AAEEBA8-D351-43B8-A54E-CF161E0E003C}" type="presParOf" srcId="{5801A6FF-F35C-40D2-A285-65C96C7CAA5B}" destId="{B14EF7A9-0AF5-4C1E-9D23-FC106EBB59EF}" srcOrd="0" destOrd="0" presId="urn:microsoft.com/office/officeart/2005/8/layout/vList5"/>
    <dgm:cxn modelId="{1CBCE777-EB90-45A8-9D76-218BA334964F}" type="presParOf" srcId="{349970AF-78C7-4682-B64C-F5C34130F388}" destId="{90794D84-5F0C-4B7F-AADC-A0FAB99141A1}" srcOrd="9" destOrd="0" presId="urn:microsoft.com/office/officeart/2005/8/layout/vList5"/>
    <dgm:cxn modelId="{3F95C19C-A600-4B59-B1C2-5B621A9C33C5}" type="presParOf" srcId="{349970AF-78C7-4682-B64C-F5C34130F388}" destId="{F6EC0809-8AFE-48AE-89B7-186ABA76CB69}" srcOrd="10" destOrd="0" presId="urn:microsoft.com/office/officeart/2005/8/layout/vList5"/>
    <dgm:cxn modelId="{0F82EBA9-47A0-484A-B492-2C12DAE34F52}" type="presParOf" srcId="{F6EC0809-8AFE-48AE-89B7-186ABA76CB69}" destId="{32F25AF8-FD46-4F2D-93ED-F8215B66608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484A0-218C-4208-ACED-626932C7D578}">
      <dsp:nvSpPr>
        <dsp:cNvPr id="0" name=""/>
        <dsp:cNvSpPr/>
      </dsp:nvSpPr>
      <dsp:spPr>
        <a:xfrm>
          <a:off x="106302" y="0"/>
          <a:ext cx="2237062" cy="8745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C1. Números de PCC repetidos</a:t>
          </a:r>
        </a:p>
      </dsp:txBody>
      <dsp:txXfrm>
        <a:off x="148995" y="42693"/>
        <a:ext cx="2151676" cy="789184"/>
      </dsp:txXfrm>
    </dsp:sp>
    <dsp:sp modelId="{AD0815C3-29DB-4B37-AA05-D121C27C3ADE}">
      <dsp:nvSpPr>
        <dsp:cNvPr id="0" name=""/>
        <dsp:cNvSpPr/>
      </dsp:nvSpPr>
      <dsp:spPr>
        <a:xfrm>
          <a:off x="3977000" y="0"/>
          <a:ext cx="2237062" cy="8745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C15. El tipo de documento de identidad es de otro tipo para personas bolivianas</a:t>
          </a:r>
        </a:p>
      </dsp:txBody>
      <dsp:txXfrm>
        <a:off x="4019693" y="42693"/>
        <a:ext cx="2151676" cy="789184"/>
      </dsp:txXfrm>
    </dsp:sp>
    <dsp:sp modelId="{7CBD4A73-65D9-4D4E-BDA7-EA4E1EA6397E}">
      <dsp:nvSpPr>
        <dsp:cNvPr id="0" name=""/>
        <dsp:cNvSpPr/>
      </dsp:nvSpPr>
      <dsp:spPr>
        <a:xfrm>
          <a:off x="89256" y="1130127"/>
          <a:ext cx="2237062" cy="8745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C3. </a:t>
          </a:r>
          <a:r>
            <a:rPr lang="es-MX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Campos vacíos en números de cuenta de origen para operaciones de retiro</a:t>
          </a:r>
          <a:endParaRPr lang="es-E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1949" y="1172820"/>
        <a:ext cx="2151676" cy="789184"/>
      </dsp:txXfrm>
    </dsp:sp>
    <dsp:sp modelId="{1D871AF7-731A-40AF-9BFF-EB0A51643CFB}">
      <dsp:nvSpPr>
        <dsp:cNvPr id="0" name=""/>
        <dsp:cNvSpPr/>
      </dsp:nvSpPr>
      <dsp:spPr>
        <a:xfrm>
          <a:off x="3977000" y="1143385"/>
          <a:ext cx="2237062" cy="8745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C4. </a:t>
          </a:r>
          <a:r>
            <a:rPr lang="es-MX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Campos vacíos en números de cuenta de destino para operaciones de depósito</a:t>
          </a:r>
          <a:endParaRPr lang="es-E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19693" y="1186078"/>
        <a:ext cx="2151676" cy="789184"/>
      </dsp:txXfrm>
    </dsp:sp>
    <dsp:sp modelId="{B14EF7A9-0AF5-4C1E-9D23-FC106EBB59EF}">
      <dsp:nvSpPr>
        <dsp:cNvPr id="0" name=""/>
        <dsp:cNvSpPr/>
      </dsp:nvSpPr>
      <dsp:spPr>
        <a:xfrm>
          <a:off x="85699" y="2193728"/>
          <a:ext cx="2237062" cy="8745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C8. </a:t>
          </a:r>
          <a:r>
            <a:rPr lang="es-MX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Selección de la opción “Otro” cuando hay opciones habilitadas</a:t>
          </a:r>
          <a:endParaRPr lang="es-E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8392" y="2236421"/>
        <a:ext cx="2151676" cy="789184"/>
      </dsp:txXfrm>
    </dsp:sp>
    <dsp:sp modelId="{32F25AF8-FD46-4F2D-93ED-F8215B66608D}">
      <dsp:nvSpPr>
        <dsp:cNvPr id="0" name=""/>
        <dsp:cNvSpPr/>
      </dsp:nvSpPr>
      <dsp:spPr>
        <a:xfrm>
          <a:off x="3977000" y="2183687"/>
          <a:ext cx="2237062" cy="8745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C6. Operaciones únicas que no superan los umbrales establecidos</a:t>
          </a:r>
        </a:p>
      </dsp:txBody>
      <dsp:txXfrm>
        <a:off x="4019693" y="2226380"/>
        <a:ext cx="2151676" cy="789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00BE4-EC91-443F-B11C-44B84AE4479F}" type="datetimeFigureOut">
              <a:rPr lang="es-BO" smtClean="0"/>
              <a:t>20/8/2024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55DF8-54A1-4A92-BE1A-86C3B7A9364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36626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9A8A0-08D3-419D-B258-B3F265F9A924}" type="datetimeFigureOut">
              <a:rPr lang="es-BO" smtClean="0"/>
              <a:t>20/8/2024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1" y="4473894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0CE47-44C2-4E45-908D-9D2D0E4C59A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3769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C0BC43-CB59-2A7E-2CD7-72C9EAD5A53F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057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F509-F54D-1346-B50C-0728B4E2DD0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631-38A0-394B-9591-54764C477D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F509-F54D-1346-B50C-0728B4E2DD0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631-38A0-394B-9591-54764C477D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7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F509-F54D-1346-B50C-0728B4E2DD0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631-38A0-394B-9591-54764C477D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7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F509-F54D-1346-B50C-0728B4E2DD0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631-38A0-394B-9591-54764C477D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0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F509-F54D-1346-B50C-0728B4E2DD0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631-38A0-394B-9591-54764C477D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F509-F54D-1346-B50C-0728B4E2DD0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631-38A0-394B-9591-54764C477D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1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F509-F54D-1346-B50C-0728B4E2DD0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631-38A0-394B-9591-54764C477D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1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F509-F54D-1346-B50C-0728B4E2DD0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631-38A0-394B-9591-54764C477D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0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F509-F54D-1346-B50C-0728B4E2DD0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631-38A0-394B-9591-54764C477D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F509-F54D-1346-B50C-0728B4E2DD0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631-38A0-394B-9591-54764C477D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1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F509-F54D-1346-B50C-0728B4E2DD0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631-38A0-394B-9591-54764C477D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AF509-F54D-1346-B50C-0728B4E2DD0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8A631-38A0-394B-9591-54764C477D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1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INF23cronograma/Cronograma%20Preliminar.xlsx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3842" y="1056934"/>
            <a:ext cx="5908158" cy="3972266"/>
          </a:xfrm>
        </p:spPr>
        <p:txBody>
          <a:bodyPr anchor="ctr">
            <a:no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VALIDACIÓN Y ACTUALIZACIÓN DE INFORMACIÓN DE DATOS DEL FORMULARIO PCC-01</a:t>
            </a:r>
            <a:br>
              <a:rPr lang="es-MX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s-MX" sz="48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</a:br>
            <a:r>
              <a:rPr lang="es-BO" sz="2400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Entidades de Intermediación Financiera</a:t>
            </a:r>
            <a:endParaRPr lang="es-MX" sz="48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2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9C88E35-01F7-494F-8A15-E97C391891E8}"/>
              </a:ext>
            </a:extLst>
          </p:cNvPr>
          <p:cNvSpPr txBox="1"/>
          <p:nvPr/>
        </p:nvSpPr>
        <p:spPr>
          <a:xfrm>
            <a:off x="624220" y="1970846"/>
            <a:ext cx="109435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JUSTIFICACIÓN</a:t>
            </a:r>
          </a:p>
          <a:p>
            <a:pPr marL="514350" indent="-514350">
              <a:buFont typeface="+mj-lt"/>
              <a:buAutoNum type="romanUcPeriod"/>
            </a:pPr>
            <a:endParaRPr lang="es-MX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</a:p>
          <a:p>
            <a:pPr marL="514350" indent="-514350">
              <a:buFont typeface="+mj-lt"/>
              <a:buAutoNum type="romanUcPeriod"/>
            </a:pPr>
            <a:endParaRPr lang="es-MX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UNIVERSO DE ESTUDIO</a:t>
            </a:r>
          </a:p>
          <a:p>
            <a:pPr marL="514350" indent="-514350">
              <a:buFont typeface="+mj-lt"/>
              <a:buAutoNum type="romanUcPeriod"/>
            </a:pPr>
            <a:endParaRPr lang="es-MX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CRITERIOS CON MAYOR PARTICIPACIÓN</a:t>
            </a:r>
          </a:p>
          <a:p>
            <a:pPr marL="514350" indent="-514350">
              <a:buFont typeface="+mj-lt"/>
              <a:buAutoNum type="romanUcPeriod"/>
            </a:pPr>
            <a:endParaRPr lang="es-MX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CRITERIOS A SER VALIDADOS</a:t>
            </a:r>
          </a:p>
          <a:p>
            <a:pPr marL="514350" indent="-514350">
              <a:buFont typeface="+mj-lt"/>
              <a:buAutoNum type="romanUcPeriod"/>
            </a:pPr>
            <a:endParaRPr lang="es-MX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FLUJOGRAMA DEL PROCESO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ACEB65-2D39-4075-A325-6B2FC1EB7611}"/>
              </a:ext>
            </a:extLst>
          </p:cNvPr>
          <p:cNvSpPr txBox="1"/>
          <p:nvPr/>
        </p:nvSpPr>
        <p:spPr>
          <a:xfrm>
            <a:off x="5413952" y="731737"/>
            <a:ext cx="1364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414258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>
            <a:extLst>
              <a:ext uri="{FF2B5EF4-FFF2-40B4-BE49-F238E27FC236}">
                <a16:creationId xmlns:a16="http://schemas.microsoft.com/office/drawing/2014/main" id="{90076A66-A369-4377-808A-4269A3A72EF4}"/>
              </a:ext>
            </a:extLst>
          </p:cNvPr>
          <p:cNvSpPr txBox="1"/>
          <p:nvPr/>
        </p:nvSpPr>
        <p:spPr>
          <a:xfrm>
            <a:off x="4813447" y="706135"/>
            <a:ext cx="2565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 JUSTIFICACIÓN</a:t>
            </a:r>
            <a:endParaRPr lang="es-BO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24B6DB7-6CD4-446E-B5F8-148959DAD602}"/>
              </a:ext>
            </a:extLst>
          </p:cNvPr>
          <p:cNvSpPr/>
          <p:nvPr/>
        </p:nvSpPr>
        <p:spPr>
          <a:xfrm>
            <a:off x="2333859" y="2338110"/>
            <a:ext cx="1440000" cy="54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Íntegra</a:t>
            </a:r>
            <a:endParaRPr lang="es-BO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3D0CC9B3-DDA1-447A-B0CE-E0C5FB624010}"/>
              </a:ext>
            </a:extLst>
          </p:cNvPr>
          <p:cNvSpPr/>
          <p:nvPr/>
        </p:nvSpPr>
        <p:spPr>
          <a:xfrm>
            <a:off x="4273836" y="2338110"/>
            <a:ext cx="1440000" cy="54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Completa</a:t>
            </a:r>
            <a:endParaRPr lang="es-BO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D94CBAAC-5FAD-41D6-BAD1-367E23263AE0}"/>
              </a:ext>
            </a:extLst>
          </p:cNvPr>
          <p:cNvSpPr/>
          <p:nvPr/>
        </p:nvSpPr>
        <p:spPr>
          <a:xfrm>
            <a:off x="6213813" y="2347683"/>
            <a:ext cx="1440000" cy="54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Oportuna</a:t>
            </a:r>
            <a:endParaRPr lang="es-BO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CC6C33DC-4D5F-4E24-B97E-5E63A6C138B1}"/>
              </a:ext>
            </a:extLst>
          </p:cNvPr>
          <p:cNvSpPr/>
          <p:nvPr/>
        </p:nvSpPr>
        <p:spPr>
          <a:xfrm>
            <a:off x="8153790" y="2355336"/>
            <a:ext cx="1440000" cy="54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Pertinente</a:t>
            </a:r>
            <a:endParaRPr lang="es-BO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575CBF7-EDCB-4D89-8089-7E2E1C3568F1}"/>
              </a:ext>
            </a:extLst>
          </p:cNvPr>
          <p:cNvSpPr txBox="1"/>
          <p:nvPr/>
        </p:nvSpPr>
        <p:spPr>
          <a:xfrm>
            <a:off x="1393241" y="3786822"/>
            <a:ext cx="99733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OBJETIVO</a:t>
            </a:r>
            <a:endParaRPr lang="es-BO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ángulo: esquinas redondeadas 4">
            <a:extLst>
              <a:ext uri="{FF2B5EF4-FFF2-40B4-BE49-F238E27FC236}">
                <a16:creationId xmlns:a16="http://schemas.microsoft.com/office/drawing/2014/main" id="{D24B6DB7-6CD4-446E-B5F8-148959DAD602}"/>
              </a:ext>
            </a:extLst>
          </p:cNvPr>
          <p:cNvSpPr/>
          <p:nvPr/>
        </p:nvSpPr>
        <p:spPr>
          <a:xfrm>
            <a:off x="4699003" y="1748118"/>
            <a:ext cx="2170994" cy="4823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Contar con información:</a:t>
            </a:r>
            <a:endParaRPr lang="es-BO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ángulo: esquinas redondeadas 4">
            <a:extLst>
              <a:ext uri="{FF2B5EF4-FFF2-40B4-BE49-F238E27FC236}">
                <a16:creationId xmlns:a16="http://schemas.microsoft.com/office/drawing/2014/main" id="{D24B6DB7-6CD4-446E-B5F8-148959DAD602}"/>
              </a:ext>
            </a:extLst>
          </p:cNvPr>
          <p:cNvSpPr/>
          <p:nvPr/>
        </p:nvSpPr>
        <p:spPr>
          <a:xfrm>
            <a:off x="2040711" y="2988373"/>
            <a:ext cx="1834400" cy="4741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Confiable, veraz, consistente</a:t>
            </a:r>
            <a:endParaRPr lang="es-BO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ángulo: esquinas redondeadas 4">
            <a:extLst>
              <a:ext uri="{FF2B5EF4-FFF2-40B4-BE49-F238E27FC236}">
                <a16:creationId xmlns:a16="http://schemas.microsoft.com/office/drawing/2014/main" id="{D24B6DB7-6CD4-446E-B5F8-148959DAD602}"/>
              </a:ext>
            </a:extLst>
          </p:cNvPr>
          <p:cNvSpPr/>
          <p:nvPr/>
        </p:nvSpPr>
        <p:spPr>
          <a:xfrm>
            <a:off x="4060769" y="2999834"/>
            <a:ext cx="1834400" cy="4626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 necesarios</a:t>
            </a:r>
            <a:endParaRPr lang="es-BO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ángulo: esquinas redondeadas 4">
            <a:extLst>
              <a:ext uri="{FF2B5EF4-FFF2-40B4-BE49-F238E27FC236}">
                <a16:creationId xmlns:a16="http://schemas.microsoft.com/office/drawing/2014/main" id="{D24B6DB7-6CD4-446E-B5F8-148959DAD602}"/>
              </a:ext>
            </a:extLst>
          </p:cNvPr>
          <p:cNvSpPr/>
          <p:nvPr/>
        </p:nvSpPr>
        <p:spPr>
          <a:xfrm>
            <a:off x="6080827" y="3000849"/>
            <a:ext cx="1705971" cy="54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Información disponible </a:t>
            </a:r>
            <a:endParaRPr lang="es-BO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ángulo: esquinas redondeadas 4">
            <a:extLst>
              <a:ext uri="{FF2B5EF4-FFF2-40B4-BE49-F238E27FC236}">
                <a16:creationId xmlns:a16="http://schemas.microsoft.com/office/drawing/2014/main" id="{D24B6DB7-6CD4-446E-B5F8-148959DAD602}"/>
              </a:ext>
            </a:extLst>
          </p:cNvPr>
          <p:cNvSpPr/>
          <p:nvPr/>
        </p:nvSpPr>
        <p:spPr>
          <a:xfrm>
            <a:off x="8020804" y="3000849"/>
            <a:ext cx="1705971" cy="54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Relevante y adecuada</a:t>
            </a:r>
            <a:endParaRPr lang="es-BO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ángulo: esquinas redondeadas 4">
            <a:extLst>
              <a:ext uri="{FF2B5EF4-FFF2-40B4-BE49-F238E27FC236}">
                <a16:creationId xmlns:a16="http://schemas.microsoft.com/office/drawing/2014/main" id="{D24B6DB7-6CD4-446E-B5F8-148959DAD602}"/>
              </a:ext>
            </a:extLst>
          </p:cNvPr>
          <p:cNvSpPr/>
          <p:nvPr/>
        </p:nvSpPr>
        <p:spPr>
          <a:xfrm>
            <a:off x="1982673" y="4287706"/>
            <a:ext cx="7931961" cy="100297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 un análisis e identificación de consistencia de los datos remitidos por los Sujetos Obligados para posteriormente solicitar su validación y actualización. </a:t>
            </a:r>
          </a:p>
          <a:p>
            <a:pPr algn="ctr"/>
            <a:endParaRPr lang="es-MX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proceso coadyuvará en la producción de análisis estratégico y operativo que realiza la UIF.</a:t>
            </a:r>
            <a:endParaRPr lang="es-BO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6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>
            <a:extLst>
              <a:ext uri="{FF2B5EF4-FFF2-40B4-BE49-F238E27FC236}">
                <a16:creationId xmlns:a16="http://schemas.microsoft.com/office/drawing/2014/main" id="{90076A66-A369-4377-808A-4269A3A72EF4}"/>
              </a:ext>
            </a:extLst>
          </p:cNvPr>
          <p:cNvSpPr txBox="1"/>
          <p:nvPr/>
        </p:nvSpPr>
        <p:spPr>
          <a:xfrm>
            <a:off x="4697144" y="548139"/>
            <a:ext cx="33179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III. UNIVERSO DE ESTUDIO</a:t>
            </a:r>
            <a:endParaRPr lang="es-BO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50970"/>
              </p:ext>
            </p:extLst>
          </p:nvPr>
        </p:nvGraphicFramePr>
        <p:xfrm>
          <a:off x="863708" y="2736829"/>
          <a:ext cx="4415166" cy="2834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76620">
                  <a:extLst>
                    <a:ext uri="{9D8B030D-6E8A-4147-A177-3AD203B41FA5}">
                      <a16:colId xmlns:a16="http://schemas.microsoft.com/office/drawing/2014/main" val="2684262987"/>
                    </a:ext>
                  </a:extLst>
                </a:gridCol>
                <a:gridCol w="1319273">
                  <a:extLst>
                    <a:ext uri="{9D8B030D-6E8A-4147-A177-3AD203B41FA5}">
                      <a16:colId xmlns:a16="http://schemas.microsoft.com/office/drawing/2014/main" val="386384338"/>
                    </a:ext>
                  </a:extLst>
                </a:gridCol>
                <a:gridCol w="1319273">
                  <a:extLst>
                    <a:ext uri="{9D8B030D-6E8A-4147-A177-3AD203B41FA5}">
                      <a16:colId xmlns:a16="http://schemas.microsoft.com/office/drawing/2014/main" val="54050933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Entidad</a:t>
                      </a:r>
                      <a:r>
                        <a:rPr lang="es-MX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Intermediación Financiera</a:t>
                      </a:r>
                      <a:endParaRPr lang="es-BO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Número</a:t>
                      </a:r>
                      <a:r>
                        <a:rPr lang="es-MX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Formularios</a:t>
                      </a:r>
                      <a:endParaRPr lang="es-BO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Participación</a:t>
                      </a:r>
                      <a:endParaRPr lang="es-BO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4471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BO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Bancos Múltiples</a:t>
                      </a:r>
                      <a:endParaRPr lang="es-BO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3.298.537</a:t>
                      </a:r>
                      <a:endParaRPr lang="es-BO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96,3%</a:t>
                      </a: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4417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Cooperativas de Ahorro y Crédito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63.632</a:t>
                      </a:r>
                      <a:endParaRPr lang="es-BO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1,9%</a:t>
                      </a: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235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BO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Instituciones Financieras de Desarrollo</a:t>
                      </a:r>
                      <a:endParaRPr lang="es-BO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28.950</a:t>
                      </a:r>
                      <a:endParaRPr lang="es-BO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0,8%</a:t>
                      </a: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243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BO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Bancos PYME</a:t>
                      </a:r>
                      <a:endParaRPr lang="es-BO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27.049</a:t>
                      </a:r>
                      <a:endParaRPr lang="es-BO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0,8%</a:t>
                      </a: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709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BO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Entidades Financieras de Vivienda</a:t>
                      </a:r>
                      <a:endParaRPr lang="es-BO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8.239</a:t>
                      </a:r>
                      <a:endParaRPr lang="es-BO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0,2%</a:t>
                      </a: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8987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BO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Banco Central</a:t>
                      </a:r>
                      <a:endParaRPr lang="es-BO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s-BO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0,0%</a:t>
                      </a: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9116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s-BO" sz="14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general</a:t>
                      </a:r>
                      <a:endParaRPr lang="es-BO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3.426.418</a:t>
                      </a:r>
                      <a:endParaRPr lang="es-BO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99959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708124" y="1069959"/>
            <a:ext cx="65713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Sector:			Entidades de Intermediación Financiera </a:t>
            </a:r>
            <a:endParaRPr lang="es-BO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Formulario: 		PCC-01</a:t>
            </a:r>
            <a:endParaRPr lang="es-BO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Año:			2023</a:t>
            </a:r>
            <a:endParaRPr lang="es-BO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Número de entidades</a:t>
            </a:r>
          </a:p>
          <a:p>
            <a:pPr>
              <a:spcAft>
                <a:spcPts val="0"/>
              </a:spcAft>
            </a:pPr>
            <a:r>
              <a:rPr lang="es-E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 reportaron:	 	66</a:t>
            </a:r>
            <a:endParaRPr lang="es-BO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 </a:t>
            </a:r>
            <a:endParaRPr lang="es-BO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BO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BO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4FA18487-DBE2-42F3-826C-F4DE3B745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645215"/>
              </p:ext>
            </p:extLst>
          </p:nvPr>
        </p:nvGraphicFramePr>
        <p:xfrm>
          <a:off x="5699552" y="2144728"/>
          <a:ext cx="5372099" cy="3643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A1BD1909-B59D-4D41-A2D2-6B39C01C37CE}"/>
              </a:ext>
            </a:extLst>
          </p:cNvPr>
          <p:cNvSpPr/>
          <p:nvPr/>
        </p:nvSpPr>
        <p:spPr>
          <a:xfrm>
            <a:off x="11071651" y="3662796"/>
            <a:ext cx="513282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 fontAlgn="ctr"/>
            <a:r>
              <a:rPr lang="es-B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91%</a:t>
            </a:r>
            <a:endParaRPr lang="es-BO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92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7A5C1AC-6060-40AB-BDAA-D0B2DC200C88}"/>
              </a:ext>
            </a:extLst>
          </p:cNvPr>
          <p:cNvSpPr txBox="1"/>
          <p:nvPr/>
        </p:nvSpPr>
        <p:spPr>
          <a:xfrm>
            <a:off x="3905398" y="841193"/>
            <a:ext cx="8286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CRITERIOS CON MAYOR PARTICIPACIÓN</a:t>
            </a:r>
            <a:endParaRPr lang="es-BO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errar llave 8"/>
          <p:cNvSpPr/>
          <p:nvPr/>
        </p:nvSpPr>
        <p:spPr>
          <a:xfrm>
            <a:off x="4094276" y="2331740"/>
            <a:ext cx="49839" cy="1406629"/>
          </a:xfrm>
          <a:prstGeom prst="righ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357681" y="2881165"/>
            <a:ext cx="647934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r" fontAlgn="ctr"/>
            <a:r>
              <a:rPr lang="es-B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86,5%</a:t>
            </a:r>
            <a:endParaRPr lang="es-BO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715783342"/>
              </p:ext>
            </p:extLst>
          </p:nvPr>
        </p:nvGraphicFramePr>
        <p:xfrm>
          <a:off x="5362921" y="1842701"/>
          <a:ext cx="6214063" cy="5469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81908"/>
              </p:ext>
            </p:extLst>
          </p:nvPr>
        </p:nvGraphicFramePr>
        <p:xfrm>
          <a:off x="1007215" y="1801565"/>
          <a:ext cx="2908300" cy="2466975"/>
        </p:xfrm>
        <a:graphic>
          <a:graphicData uri="http://schemas.openxmlformats.org/drawingml/2006/table">
            <a:tbl>
              <a:tblPr/>
              <a:tblGrid>
                <a:gridCol w="761169">
                  <a:extLst>
                    <a:ext uri="{9D8B030D-6E8A-4147-A177-3AD203B41FA5}">
                      <a16:colId xmlns:a16="http://schemas.microsoft.com/office/drawing/2014/main" val="4248595359"/>
                    </a:ext>
                  </a:extLst>
                </a:gridCol>
                <a:gridCol w="1018064">
                  <a:extLst>
                    <a:ext uri="{9D8B030D-6E8A-4147-A177-3AD203B41FA5}">
                      <a16:colId xmlns:a16="http://schemas.microsoft.com/office/drawing/2014/main" val="1314241125"/>
                    </a:ext>
                  </a:extLst>
                </a:gridCol>
                <a:gridCol w="1129067">
                  <a:extLst>
                    <a:ext uri="{9D8B030D-6E8A-4147-A177-3AD203B41FA5}">
                      <a16:colId xmlns:a16="http://schemas.microsoft.com/office/drawing/2014/main" val="2813076796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B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Criterio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BO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Total de formularios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es-BO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articipación</a:t>
                      </a:r>
                      <a:endParaRPr lang="es-BO" sz="14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5917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475.190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90164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374.349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45195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213.875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B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5228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160.094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06476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89.004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54823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B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*C6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66.852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61264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B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Otros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215.772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3565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BO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BO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1.595.136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B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768613"/>
                  </a:ext>
                </a:extLst>
              </a:tr>
            </a:tbl>
          </a:graphicData>
        </a:graphic>
      </p:graphicFrame>
      <p:sp>
        <p:nvSpPr>
          <p:cNvPr id="11" name="Rectángulo: esquinas redondeadas 4">
            <a:extLst>
              <a:ext uri="{FF2B5EF4-FFF2-40B4-BE49-F238E27FC236}">
                <a16:creationId xmlns:a16="http://schemas.microsoft.com/office/drawing/2014/main" id="{D24B6DB7-6CD4-446E-B5F8-148959DAD602}"/>
              </a:ext>
            </a:extLst>
          </p:cNvPr>
          <p:cNvSpPr/>
          <p:nvPr/>
        </p:nvSpPr>
        <p:spPr>
          <a:xfrm>
            <a:off x="744734" y="4432578"/>
            <a:ext cx="3778288" cy="91163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otros criterios se refieren a campos llenados que reflejan inconsistencia de acuerdo al tipo de operación. </a:t>
            </a:r>
          </a:p>
        </p:txBody>
      </p:sp>
    </p:spTree>
    <p:extLst>
      <p:ext uri="{BB962C8B-B14F-4D97-AF65-F5344CB8AC3E}">
        <p14:creationId xmlns:p14="http://schemas.microsoft.com/office/powerpoint/2010/main" val="43631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>
            <a:extLst>
              <a:ext uri="{FF2B5EF4-FFF2-40B4-BE49-F238E27FC236}">
                <a16:creationId xmlns:a16="http://schemas.microsoft.com/office/drawing/2014/main" id="{90076A66-A369-4377-808A-4269A3A72EF4}"/>
              </a:ext>
            </a:extLst>
          </p:cNvPr>
          <p:cNvSpPr txBox="1"/>
          <p:nvPr/>
        </p:nvSpPr>
        <p:spPr>
          <a:xfrm>
            <a:off x="4625963" y="601158"/>
            <a:ext cx="39801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 FORMULARIOS A SER VALIDADOS</a:t>
            </a:r>
            <a:endParaRPr lang="es-BO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13414"/>
              </p:ext>
            </p:extLst>
          </p:nvPr>
        </p:nvGraphicFramePr>
        <p:xfrm>
          <a:off x="809625" y="1229849"/>
          <a:ext cx="5741093" cy="1931770"/>
        </p:xfrm>
        <a:graphic>
          <a:graphicData uri="http://schemas.openxmlformats.org/drawingml/2006/table">
            <a:tbl>
              <a:tblPr/>
              <a:tblGrid>
                <a:gridCol w="3127995">
                  <a:extLst>
                    <a:ext uri="{9D8B030D-6E8A-4147-A177-3AD203B41FA5}">
                      <a16:colId xmlns:a16="http://schemas.microsoft.com/office/drawing/2014/main" val="997122394"/>
                    </a:ext>
                  </a:extLst>
                </a:gridCol>
                <a:gridCol w="1261496">
                  <a:extLst>
                    <a:ext uri="{9D8B030D-6E8A-4147-A177-3AD203B41FA5}">
                      <a16:colId xmlns:a16="http://schemas.microsoft.com/office/drawing/2014/main" val="951087201"/>
                    </a:ext>
                  </a:extLst>
                </a:gridCol>
                <a:gridCol w="1351602">
                  <a:extLst>
                    <a:ext uri="{9D8B030D-6E8A-4147-A177-3AD203B41FA5}">
                      <a16:colId xmlns:a16="http://schemas.microsoft.com/office/drawing/2014/main" val="550604934"/>
                    </a:ext>
                  </a:extLst>
                </a:gridCol>
              </a:tblGrid>
              <a:tr h="392275">
                <a:tc>
                  <a:txBody>
                    <a:bodyPr/>
                    <a:lstStyle/>
                    <a:p>
                      <a:pPr algn="ctr" fontAlgn="b"/>
                      <a:r>
                        <a:rPr lang="es-BO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Entidad de Intermediación Financiera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Número de Formularios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Participación</a:t>
                      </a:r>
                      <a:endParaRPr lang="es-BO" sz="14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941496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l" fontAlgn="b"/>
                      <a:r>
                        <a:rPr lang="es-B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Bancos Múltiples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1.364.600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97,4%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99927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Cooperativas de Ahorro y Crédito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21.376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462887"/>
                  </a:ext>
                </a:extLst>
              </a:tr>
              <a:tr h="224890">
                <a:tc>
                  <a:txBody>
                    <a:bodyPr/>
                    <a:lstStyle/>
                    <a:p>
                      <a:pPr algn="l" fontAlgn="b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Instituciones Financieras de Desarrollo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050805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l" fontAlgn="b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Bancos PYME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522589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l" fontAlgn="b"/>
                      <a:r>
                        <a:rPr lang="es-B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Entidades Financieras de Vivienda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447218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l" fontAlgn="b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Banco Central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080482"/>
                  </a:ext>
                </a:extLst>
              </a:tr>
              <a:tr h="196138">
                <a:tc>
                  <a:txBody>
                    <a:bodyPr/>
                    <a:lstStyle/>
                    <a:p>
                      <a:pPr algn="l" fontAlgn="b"/>
                      <a:r>
                        <a:rPr lang="es-BO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general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1.400.723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BO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926592"/>
                  </a:ext>
                </a:extLst>
              </a:tr>
            </a:tbl>
          </a:graphicData>
        </a:graphic>
      </p:graphicFrame>
      <p:sp>
        <p:nvSpPr>
          <p:cNvPr id="7" name="Rectángulo: esquinas redondeadas 4">
            <a:extLst>
              <a:ext uri="{FF2B5EF4-FFF2-40B4-BE49-F238E27FC236}">
                <a16:creationId xmlns:a16="http://schemas.microsoft.com/office/drawing/2014/main" id="{D24B6DB7-6CD4-446E-B5F8-148959DAD602}"/>
              </a:ext>
            </a:extLst>
          </p:cNvPr>
          <p:cNvSpPr/>
          <p:nvPr/>
        </p:nvSpPr>
        <p:spPr>
          <a:xfrm>
            <a:off x="7209034" y="1424472"/>
            <a:ext cx="3778288" cy="91163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 total de formularios del universo (3.426.418) el 40,88% requiere una validación de datos</a:t>
            </a: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6560733"/>
              </p:ext>
            </p:extLst>
          </p:nvPr>
        </p:nvGraphicFramePr>
        <p:xfrm>
          <a:off x="734865" y="3284481"/>
          <a:ext cx="5815854" cy="2884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Rectángulo: esquinas redondeadas 4">
            <a:extLst>
              <a:ext uri="{FF2B5EF4-FFF2-40B4-BE49-F238E27FC236}">
                <a16:creationId xmlns:a16="http://schemas.microsoft.com/office/drawing/2014/main" id="{D24B6DB7-6CD4-446E-B5F8-148959DAD602}"/>
              </a:ext>
            </a:extLst>
          </p:cNvPr>
          <p:cNvSpPr/>
          <p:nvPr/>
        </p:nvSpPr>
        <p:spPr>
          <a:xfrm>
            <a:off x="5145492" y="4476867"/>
            <a:ext cx="814677" cy="4996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95,6%</a:t>
            </a:r>
            <a:endParaRPr lang="es-BO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4518094E-A737-426E-A94D-6B33CE5FB0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276728"/>
              </p:ext>
            </p:extLst>
          </p:nvPr>
        </p:nvGraphicFramePr>
        <p:xfrm>
          <a:off x="6762991" y="3284482"/>
          <a:ext cx="4562234" cy="297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70647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32379778" name="Imagen 832379777">
            <a:hlinkClick r:id="rId5"/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2962347" y="1383963"/>
            <a:ext cx="405270" cy="433545"/>
          </a:xfrm>
          <a:prstGeom prst="rect">
            <a:avLst/>
          </a:prstGeom>
        </p:spPr>
      </p:pic>
      <p:pic>
        <p:nvPicPr>
          <p:cNvPr id="1708013047" name="Imagen 1708013046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5370113" y="1325631"/>
            <a:ext cx="480329" cy="480329"/>
          </a:xfrm>
          <a:prstGeom prst="rect">
            <a:avLst/>
          </a:prstGeom>
        </p:spPr>
      </p:pic>
      <p:pic>
        <p:nvPicPr>
          <p:cNvPr id="1243441980" name="Imagen 1243441979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8342725" y="2934895"/>
            <a:ext cx="505801" cy="505801"/>
          </a:xfrm>
          <a:prstGeom prst="rect">
            <a:avLst/>
          </a:prstGeom>
        </p:spPr>
      </p:pic>
      <p:cxnSp>
        <p:nvCxnSpPr>
          <p:cNvPr id="2" name="Conector recto 1"/>
          <p:cNvCxnSpPr>
            <a:cxnSpLocks/>
          </p:cNvCxnSpPr>
          <p:nvPr/>
        </p:nvCxnSpPr>
        <p:spPr bwMode="auto">
          <a:xfrm>
            <a:off x="1333543" y="1580573"/>
            <a:ext cx="309066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4858608" name="CuadroTexto 1824858607"/>
          <p:cNvSpPr txBox="1"/>
          <p:nvPr/>
        </p:nvSpPr>
        <p:spPr bwMode="auto">
          <a:xfrm>
            <a:off x="1680654" y="1462160"/>
            <a:ext cx="842519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s-ES" sz="1100" b="1" dirty="0"/>
              <a:t>Elaborar</a:t>
            </a:r>
            <a:endParaRPr sz="1100" b="1" dirty="0"/>
          </a:p>
        </p:txBody>
      </p:sp>
      <p:cxnSp>
        <p:nvCxnSpPr>
          <p:cNvPr id="3" name="Conector recto 2"/>
          <p:cNvCxnSpPr>
            <a:cxnSpLocks/>
          </p:cNvCxnSpPr>
          <p:nvPr/>
        </p:nvCxnSpPr>
        <p:spPr bwMode="auto">
          <a:xfrm flipV="1">
            <a:off x="2333999" y="1585871"/>
            <a:ext cx="540712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2741846" name="CuadroTexto 1092741845"/>
          <p:cNvSpPr txBox="1"/>
          <p:nvPr/>
        </p:nvSpPr>
        <p:spPr bwMode="auto">
          <a:xfrm>
            <a:off x="2799246" y="1761868"/>
            <a:ext cx="89033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s-ES" sz="1100" b="0" dirty="0"/>
              <a:t>Cronograma</a:t>
            </a:r>
            <a:endParaRPr lang="es-ES" sz="1000" b="0" dirty="0"/>
          </a:p>
        </p:txBody>
      </p:sp>
      <p:sp>
        <p:nvSpPr>
          <p:cNvPr id="632807807" name="CuadroTexto 632807806"/>
          <p:cNvSpPr txBox="1"/>
          <p:nvPr/>
        </p:nvSpPr>
        <p:spPr bwMode="auto">
          <a:xfrm>
            <a:off x="5106627" y="1793399"/>
            <a:ext cx="119372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s-ES" sz="1100"/>
              <a:t>Sujeto Obligado</a:t>
            </a:r>
            <a:endParaRPr sz="1100"/>
          </a:p>
        </p:txBody>
      </p:sp>
      <p:cxnSp>
        <p:nvCxnSpPr>
          <p:cNvPr id="1999423436" name="Conector recto 1999423435"/>
          <p:cNvCxnSpPr>
            <a:cxnSpLocks/>
          </p:cNvCxnSpPr>
          <p:nvPr/>
        </p:nvCxnSpPr>
        <p:spPr bwMode="auto">
          <a:xfrm flipV="1">
            <a:off x="3457467" y="1600734"/>
            <a:ext cx="473430" cy="3758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9547304" name="CuadroTexto 1889547303"/>
          <p:cNvSpPr txBox="1"/>
          <p:nvPr/>
        </p:nvSpPr>
        <p:spPr bwMode="auto">
          <a:xfrm>
            <a:off x="3981979" y="1486874"/>
            <a:ext cx="816908" cy="264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s-ES" sz="1100" b="1" dirty="0"/>
              <a:t>Comunicar</a:t>
            </a:r>
            <a:endParaRPr sz="1000" b="1" dirty="0"/>
          </a:p>
        </p:txBody>
      </p:sp>
      <p:cxnSp>
        <p:nvCxnSpPr>
          <p:cNvPr id="486957521" name="Conector recto 486957520"/>
          <p:cNvCxnSpPr>
            <a:cxnSpLocks/>
          </p:cNvCxnSpPr>
          <p:nvPr/>
        </p:nvCxnSpPr>
        <p:spPr bwMode="auto">
          <a:xfrm flipV="1">
            <a:off x="4850856" y="1604492"/>
            <a:ext cx="466723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1916030" name="CuadroTexto 1081916029"/>
          <p:cNvSpPr txBox="1"/>
          <p:nvPr/>
        </p:nvSpPr>
        <p:spPr bwMode="auto">
          <a:xfrm>
            <a:off x="8112087" y="3401892"/>
            <a:ext cx="949537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s-ES" sz="1100" dirty="0"/>
              <a:t>Sistema SISO</a:t>
            </a:r>
            <a:endParaRPr sz="1100" dirty="0"/>
          </a:p>
        </p:txBody>
      </p:sp>
      <p:sp>
        <p:nvSpPr>
          <p:cNvPr id="492580146" name="CuadroTexto 492580145"/>
          <p:cNvSpPr txBox="1"/>
          <p:nvPr/>
        </p:nvSpPr>
        <p:spPr bwMode="auto">
          <a:xfrm>
            <a:off x="9594088" y="2572899"/>
            <a:ext cx="766403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s-ES" sz="1100" b="1" dirty="0" err="1"/>
              <a:t>Aperturar</a:t>
            </a:r>
            <a:endParaRPr sz="1100" b="1" dirty="0"/>
          </a:p>
        </p:txBody>
      </p:sp>
      <p:cxnSp>
        <p:nvCxnSpPr>
          <p:cNvPr id="670624041" name="Conector recto 670624040"/>
          <p:cNvCxnSpPr>
            <a:cxnSpLocks/>
          </p:cNvCxnSpPr>
          <p:nvPr/>
        </p:nvCxnSpPr>
        <p:spPr bwMode="auto">
          <a:xfrm>
            <a:off x="9911150" y="1514775"/>
            <a:ext cx="9427" cy="968118"/>
          </a:xfrm>
          <a:prstGeom prst="line">
            <a:avLst/>
          </a:prstGeom>
          <a:ln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9285165" name="Imagen 1599285164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5497507" y="3461555"/>
            <a:ext cx="401128" cy="401128"/>
          </a:xfrm>
          <a:prstGeom prst="rect">
            <a:avLst/>
          </a:prstGeom>
        </p:spPr>
      </p:pic>
      <p:sp>
        <p:nvSpPr>
          <p:cNvPr id="1454254726" name="CuadroTexto 1454254725"/>
          <p:cNvSpPr txBox="1"/>
          <p:nvPr/>
        </p:nvSpPr>
        <p:spPr bwMode="auto">
          <a:xfrm>
            <a:off x="8037444" y="1708278"/>
            <a:ext cx="89831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es-ES" sz="1100" b="1" dirty="0"/>
              <a:t>Verificar y Actualizar</a:t>
            </a:r>
            <a:endParaRPr sz="1100" dirty="0"/>
          </a:p>
        </p:txBody>
      </p:sp>
      <p:sp>
        <p:nvSpPr>
          <p:cNvPr id="2078553050" name="CuadroTexto 2078553049"/>
          <p:cNvSpPr txBox="1"/>
          <p:nvPr/>
        </p:nvSpPr>
        <p:spPr bwMode="auto">
          <a:xfrm>
            <a:off x="5388682" y="3862684"/>
            <a:ext cx="731292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s-ES" sz="1100"/>
              <a:t>Registros</a:t>
            </a:r>
            <a:endParaRPr sz="1100"/>
          </a:p>
        </p:txBody>
      </p:sp>
      <p:cxnSp>
        <p:nvCxnSpPr>
          <p:cNvPr id="5" name="Conector recto 4"/>
          <p:cNvCxnSpPr>
            <a:cxnSpLocks/>
          </p:cNvCxnSpPr>
          <p:nvPr/>
        </p:nvCxnSpPr>
        <p:spPr bwMode="auto">
          <a:xfrm>
            <a:off x="8515893" y="2217073"/>
            <a:ext cx="0" cy="615265"/>
          </a:xfrm>
          <a:prstGeom prst="line">
            <a:avLst/>
          </a:prstGeom>
          <a:ln w="6350" cap="flat" cmpd="sng" algn="ctr">
            <a:solidFill>
              <a:srgbClr val="43739E"/>
            </a:solidFill>
            <a:prstDash val="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469045" name="Imagen 433469044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5791576" y="5126031"/>
            <a:ext cx="440678" cy="440678"/>
          </a:xfrm>
          <a:prstGeom prst="rect">
            <a:avLst/>
          </a:prstGeom>
        </p:spPr>
      </p:pic>
      <p:sp>
        <p:nvSpPr>
          <p:cNvPr id="1169578774" name="CuadroTexto 1169578773"/>
          <p:cNvSpPr txBox="1"/>
          <p:nvPr/>
        </p:nvSpPr>
        <p:spPr bwMode="auto">
          <a:xfrm>
            <a:off x="5579211" y="5566710"/>
            <a:ext cx="89423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s-ES" sz="1100"/>
              <a:t>Verificación</a:t>
            </a:r>
            <a:endParaRPr sz="1100"/>
          </a:p>
        </p:txBody>
      </p:sp>
      <p:pic>
        <p:nvPicPr>
          <p:cNvPr id="886287431" name="Imagen 886287430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>
            <a:off x="2560741" y="4567862"/>
            <a:ext cx="485508" cy="485508"/>
          </a:xfrm>
          <a:prstGeom prst="rect">
            <a:avLst/>
          </a:prstGeom>
        </p:spPr>
      </p:pic>
      <p:sp>
        <p:nvSpPr>
          <p:cNvPr id="1573792618" name="CuadroTexto 1573792617"/>
          <p:cNvSpPr txBox="1"/>
          <p:nvPr/>
        </p:nvSpPr>
        <p:spPr bwMode="auto">
          <a:xfrm>
            <a:off x="2444209" y="5051889"/>
            <a:ext cx="70445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s-ES" sz="1100"/>
              <a:t>Reporte</a:t>
            </a:r>
            <a:endParaRPr lang="es-ES" sz="1000"/>
          </a:p>
        </p:txBody>
      </p:sp>
      <p:sp>
        <p:nvSpPr>
          <p:cNvPr id="1782362434" name="CuadroTexto 1782362433"/>
          <p:cNvSpPr txBox="1"/>
          <p:nvPr/>
        </p:nvSpPr>
        <p:spPr bwMode="auto">
          <a:xfrm>
            <a:off x="4145434" y="4744508"/>
            <a:ext cx="722627" cy="264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s-ES" sz="1100" b="1" dirty="0"/>
              <a:t>Elaborar</a:t>
            </a:r>
            <a:endParaRPr sz="1100" b="1" dirty="0"/>
          </a:p>
        </p:txBody>
      </p:sp>
      <p:cxnSp>
        <p:nvCxnSpPr>
          <p:cNvPr id="1847277447" name="Conector recto 1847277446"/>
          <p:cNvCxnSpPr>
            <a:cxnSpLocks/>
          </p:cNvCxnSpPr>
          <p:nvPr/>
        </p:nvCxnSpPr>
        <p:spPr bwMode="auto">
          <a:xfrm rot="10799990">
            <a:off x="3114814" y="4873869"/>
            <a:ext cx="981621" cy="360"/>
          </a:xfrm>
          <a:prstGeom prst="line">
            <a:avLst/>
          </a:prstGeom>
          <a:ln w="6350" cap="flat" cmpd="sng" algn="ctr">
            <a:solidFill>
              <a:srgbClr val="43739E"/>
            </a:solidFill>
            <a:prstDash val="dash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6125140" name="Imagen 796125139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6858693" y="3457840"/>
            <a:ext cx="456516" cy="456516"/>
          </a:xfrm>
          <a:prstGeom prst="rect">
            <a:avLst/>
          </a:prstGeom>
        </p:spPr>
      </p:pic>
      <p:sp>
        <p:nvSpPr>
          <p:cNvPr id="317541297" name="CuadroTexto 317541296"/>
          <p:cNvSpPr txBox="1"/>
          <p:nvPr/>
        </p:nvSpPr>
        <p:spPr bwMode="auto">
          <a:xfrm>
            <a:off x="6468862" y="3871340"/>
            <a:ext cx="1070506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es-ES" sz="1100"/>
              <a:t>Sistema Verificador PCC</a:t>
            </a:r>
            <a:endParaRPr sz="1100"/>
          </a:p>
        </p:txBody>
      </p:sp>
      <p:sp>
        <p:nvSpPr>
          <p:cNvPr id="1717675181" name="CuadroTexto 1717675180"/>
          <p:cNvSpPr txBox="1"/>
          <p:nvPr/>
        </p:nvSpPr>
        <p:spPr bwMode="auto">
          <a:xfrm>
            <a:off x="6271968" y="2495086"/>
            <a:ext cx="1392992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es-ES" sz="1100" b="1" dirty="0"/>
              <a:t>Generar Reporte de Registros</a:t>
            </a:r>
            <a:endParaRPr sz="1000" b="1" dirty="0"/>
          </a:p>
        </p:txBody>
      </p:sp>
      <p:cxnSp>
        <p:nvCxnSpPr>
          <p:cNvPr id="7" name="Conector recto 6"/>
          <p:cNvCxnSpPr>
            <a:cxnSpLocks/>
          </p:cNvCxnSpPr>
          <p:nvPr/>
        </p:nvCxnSpPr>
        <p:spPr bwMode="auto">
          <a:xfrm rot="5399978" flipV="1">
            <a:off x="6794111" y="4762571"/>
            <a:ext cx="961255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613105" name="CuadroTexto 300613104"/>
          <p:cNvSpPr txBox="1"/>
          <p:nvPr/>
        </p:nvSpPr>
        <p:spPr bwMode="auto">
          <a:xfrm>
            <a:off x="6994278" y="5259675"/>
            <a:ext cx="764652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s-ES" sz="1100" b="1" dirty="0"/>
              <a:t>Realizar</a:t>
            </a:r>
            <a:endParaRPr sz="1100" b="1" dirty="0"/>
          </a:p>
        </p:txBody>
      </p:sp>
      <p:sp>
        <p:nvSpPr>
          <p:cNvPr id="2086875348" name="Rombo 2086875347"/>
          <p:cNvSpPr/>
          <p:nvPr/>
        </p:nvSpPr>
        <p:spPr bwMode="auto">
          <a:xfrm>
            <a:off x="9342115" y="557356"/>
            <a:ext cx="1109982" cy="94197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9393600" name="CuadroTexto 1539393599"/>
          <p:cNvSpPr txBox="1"/>
          <p:nvPr/>
        </p:nvSpPr>
        <p:spPr bwMode="auto">
          <a:xfrm>
            <a:off x="9312831" y="863995"/>
            <a:ext cx="1149697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800" dirty="0"/>
              <a:t>¿</a:t>
            </a:r>
            <a:r>
              <a:rPr sz="800" dirty="0" err="1"/>
              <a:t>Existe</a:t>
            </a:r>
            <a:r>
              <a:rPr sz="800" dirty="0"/>
              <a:t> </a:t>
            </a:r>
            <a:r>
              <a:rPr sz="800" dirty="0" err="1"/>
              <a:t>una</a:t>
            </a:r>
            <a:r>
              <a:rPr sz="800" dirty="0"/>
              <a:t> </a:t>
            </a:r>
            <a:r>
              <a:rPr sz="800" dirty="0" err="1"/>
              <a:t>negativa</a:t>
            </a:r>
            <a:r>
              <a:rPr sz="800" dirty="0"/>
              <a:t> de </a:t>
            </a:r>
            <a:r>
              <a:rPr sz="800" dirty="0" err="1"/>
              <a:t>validación</a:t>
            </a:r>
            <a:r>
              <a:rPr sz="800" dirty="0"/>
              <a:t>?</a:t>
            </a:r>
          </a:p>
        </p:txBody>
      </p:sp>
      <p:pic>
        <p:nvPicPr>
          <p:cNvPr id="1236637148" name="Imagen 1236637147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>
            <a:off x="11119595" y="3072329"/>
            <a:ext cx="713770" cy="713770"/>
          </a:xfrm>
          <a:prstGeom prst="rect">
            <a:avLst/>
          </a:prstGeom>
        </p:spPr>
      </p:pic>
      <p:sp>
        <p:nvSpPr>
          <p:cNvPr id="1398488164" name="CuadroTexto 1398488163"/>
          <p:cNvSpPr txBox="1"/>
          <p:nvPr/>
        </p:nvSpPr>
        <p:spPr bwMode="auto">
          <a:xfrm>
            <a:off x="10759287" y="784142"/>
            <a:ext cx="271097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000" dirty="0"/>
              <a:t>Si</a:t>
            </a:r>
          </a:p>
        </p:txBody>
      </p:sp>
      <p:sp>
        <p:nvSpPr>
          <p:cNvPr id="1693238688" name="CuadroTexto 1693238687"/>
          <p:cNvSpPr txBox="1"/>
          <p:nvPr/>
        </p:nvSpPr>
        <p:spPr bwMode="auto">
          <a:xfrm>
            <a:off x="11053606" y="3727275"/>
            <a:ext cx="903329" cy="43653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es-ES" sz="1100" dirty="0"/>
              <a:t>Autoridad Supervisora</a:t>
            </a:r>
            <a:endParaRPr sz="1100" dirty="0"/>
          </a:p>
        </p:txBody>
      </p:sp>
      <p:sp>
        <p:nvSpPr>
          <p:cNvPr id="1396012463" name="CuadroTexto 1396012462"/>
          <p:cNvSpPr txBox="1"/>
          <p:nvPr/>
        </p:nvSpPr>
        <p:spPr bwMode="auto">
          <a:xfrm>
            <a:off x="9577186" y="1817508"/>
            <a:ext cx="332548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000" dirty="0"/>
              <a:t>No</a:t>
            </a:r>
          </a:p>
        </p:txBody>
      </p:sp>
      <p:sp>
        <p:nvSpPr>
          <p:cNvPr id="1067204034" name="Rectángulo 1067204033"/>
          <p:cNvSpPr/>
          <p:nvPr/>
        </p:nvSpPr>
        <p:spPr bwMode="auto">
          <a:xfrm>
            <a:off x="5033831" y="3271850"/>
            <a:ext cx="2632363" cy="2641022"/>
          </a:xfrm>
          <a:prstGeom prst="rect">
            <a:avLst/>
          </a:prstGeom>
          <a:noFill/>
          <a:ln w="12700" cap="flat" cmpd="sng" algn="ctr">
            <a:solidFill>
              <a:srgbClr val="43739E"/>
            </a:solidFill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Conector angular 8"/>
          <p:cNvCxnSpPr>
            <a:cxnSpLocks/>
            <a:stCxn id="1717675181" idx="2"/>
          </p:cNvCxnSpPr>
          <p:nvPr/>
        </p:nvCxnSpPr>
        <p:spPr bwMode="auto">
          <a:xfrm rot="16200000" flipH="1">
            <a:off x="6702342" y="3188287"/>
            <a:ext cx="532246" cy="2"/>
          </a:xfrm>
          <a:prstGeom prst="bentConnector3">
            <a:avLst>
              <a:gd name="adj1" fmla="val 50000"/>
            </a:avLst>
          </a:prstGeom>
          <a:ln w="6350" cap="flat" cmpd="sng" algn="ctr">
            <a:solidFill>
              <a:srgbClr val="43739E"/>
            </a:solidFill>
            <a:prstDash val="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432254" name="Conector recto 762432253"/>
          <p:cNvCxnSpPr>
            <a:cxnSpLocks/>
          </p:cNvCxnSpPr>
          <p:nvPr/>
        </p:nvCxnSpPr>
        <p:spPr bwMode="auto">
          <a:xfrm>
            <a:off x="5691001" y="2069453"/>
            <a:ext cx="0" cy="410714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186174" name="CuadroTexto 1022186173"/>
          <p:cNvSpPr txBox="1"/>
          <p:nvPr/>
        </p:nvSpPr>
        <p:spPr bwMode="auto">
          <a:xfrm>
            <a:off x="5266148" y="2480167"/>
            <a:ext cx="966104" cy="264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s-ES" sz="1100" b="1" dirty="0"/>
              <a:t>Proporcionar</a:t>
            </a:r>
            <a:endParaRPr sz="1100" b="1" dirty="0"/>
          </a:p>
        </p:txBody>
      </p:sp>
      <p:cxnSp>
        <p:nvCxnSpPr>
          <p:cNvPr id="11" name="Conector recto 10"/>
          <p:cNvCxnSpPr>
            <a:cxnSpLocks/>
          </p:cNvCxnSpPr>
          <p:nvPr/>
        </p:nvCxnSpPr>
        <p:spPr bwMode="auto">
          <a:xfrm flipV="1">
            <a:off x="5961350" y="3661331"/>
            <a:ext cx="826629" cy="609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/>
          <p:cNvCxnSpPr>
            <a:cxnSpLocks/>
          </p:cNvCxnSpPr>
          <p:nvPr/>
        </p:nvCxnSpPr>
        <p:spPr bwMode="auto">
          <a:xfrm rot="5399978" flipV="1">
            <a:off x="12361883" y="1565118"/>
            <a:ext cx="2006723" cy="881952"/>
          </a:xfrm>
          <a:prstGeom prst="bentConnector3">
            <a:avLst>
              <a:gd name="adj1" fmla="val 438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cxnSpLocks/>
            <a:stCxn id="300613105" idx="1"/>
          </p:cNvCxnSpPr>
          <p:nvPr/>
        </p:nvCxnSpPr>
        <p:spPr bwMode="auto">
          <a:xfrm rot="10799990" flipV="1">
            <a:off x="6300845" y="5394850"/>
            <a:ext cx="693432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cxnSpLocks/>
            <a:stCxn id="317541297" idx="2"/>
          </p:cNvCxnSpPr>
          <p:nvPr/>
        </p:nvCxnSpPr>
        <p:spPr bwMode="auto">
          <a:xfrm rot="5400000">
            <a:off x="5619175" y="3506747"/>
            <a:ext cx="593268" cy="2176612"/>
          </a:xfrm>
          <a:prstGeom prst="bentConnector2">
            <a:avLst/>
          </a:prstGeom>
          <a:ln w="6350" cap="flat" cmpd="sng" algn="ctr">
            <a:solidFill>
              <a:srgbClr val="43739E"/>
            </a:solidFill>
            <a:prstDash val="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12">
            <a:extLst>
              <a:ext uri="{FF2B5EF4-FFF2-40B4-BE49-F238E27FC236}">
                <a16:creationId xmlns:a16="http://schemas.microsoft.com/office/drawing/2014/main" id="{6E8977DA-36B4-80A4-58E1-1459E09C3B7C}"/>
              </a:ext>
            </a:extLst>
          </p:cNvPr>
          <p:cNvCxnSpPr>
            <a:cxnSpLocks/>
          </p:cNvCxnSpPr>
          <p:nvPr/>
        </p:nvCxnSpPr>
        <p:spPr bwMode="auto">
          <a:xfrm>
            <a:off x="5691001" y="2772710"/>
            <a:ext cx="7070" cy="613429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986D100C-94A6-AF90-73B9-97E8EE7236C6}"/>
              </a:ext>
            </a:extLst>
          </p:cNvPr>
          <p:cNvCxnSpPr/>
          <p:nvPr/>
        </p:nvCxnSpPr>
        <p:spPr>
          <a:xfrm rot="10800000">
            <a:off x="6020440" y="1721600"/>
            <a:ext cx="948025" cy="692087"/>
          </a:xfrm>
          <a:prstGeom prst="bentConnector3">
            <a:avLst>
              <a:gd name="adj1" fmla="val -399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441BA8AB-CEC8-7CBB-A487-1F76395155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5723" y="1324726"/>
            <a:ext cx="552017" cy="552017"/>
          </a:xfrm>
          <a:prstGeom prst="rect">
            <a:avLst/>
          </a:prstGeom>
        </p:spPr>
      </p:pic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842D7C23-851B-2103-F4D1-00830D34BD60}"/>
              </a:ext>
            </a:extLst>
          </p:cNvPr>
          <p:cNvCxnSpPr>
            <a:stCxn id="1708013047" idx="0"/>
            <a:endCxn id="1539393600" idx="1"/>
          </p:cNvCxnSpPr>
          <p:nvPr/>
        </p:nvCxnSpPr>
        <p:spPr>
          <a:xfrm rot="5400000" flipH="1" flipV="1">
            <a:off x="7314646" y="-672553"/>
            <a:ext cx="293816" cy="37025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624003" name="Elbow Connector 670624002">
            <a:extLst>
              <a:ext uri="{FF2B5EF4-FFF2-40B4-BE49-F238E27FC236}">
                <a16:creationId xmlns:a16="http://schemas.microsoft.com/office/drawing/2014/main" id="{C01E7424-D8B3-A633-BDB2-67AC9A972EB6}"/>
              </a:ext>
            </a:extLst>
          </p:cNvPr>
          <p:cNvCxnSpPr>
            <a:cxnSpLocks/>
            <a:endCxn id="1454254726" idx="0"/>
          </p:cNvCxnSpPr>
          <p:nvPr/>
        </p:nvCxnSpPr>
        <p:spPr>
          <a:xfrm>
            <a:off x="5888805" y="1458800"/>
            <a:ext cx="2597796" cy="249478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624005" name="Elbow Connector 670624004">
            <a:extLst>
              <a:ext uri="{FF2B5EF4-FFF2-40B4-BE49-F238E27FC236}">
                <a16:creationId xmlns:a16="http://schemas.microsoft.com/office/drawing/2014/main" id="{4DE67BE4-14BE-9A5D-C793-279328041C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35353" y="2922164"/>
            <a:ext cx="1013250" cy="261616"/>
          </a:xfrm>
          <a:prstGeom prst="bentConnector3">
            <a:avLst>
              <a:gd name="adj1" fmla="val -1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624010" name="CuadroTexto 492580145">
            <a:extLst>
              <a:ext uri="{FF2B5EF4-FFF2-40B4-BE49-F238E27FC236}">
                <a16:creationId xmlns:a16="http://schemas.microsoft.com/office/drawing/2014/main" id="{25622C29-8EE3-7F52-1718-1B28BC6AF482}"/>
              </a:ext>
            </a:extLst>
          </p:cNvPr>
          <p:cNvSpPr txBox="1"/>
          <p:nvPr/>
        </p:nvSpPr>
        <p:spPr bwMode="auto">
          <a:xfrm>
            <a:off x="10895969" y="1599243"/>
            <a:ext cx="1126955" cy="43653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es-ES" sz="1100" b="1" dirty="0"/>
              <a:t>Evaluación de justificación</a:t>
            </a:r>
          </a:p>
        </p:txBody>
      </p:sp>
      <p:cxnSp>
        <p:nvCxnSpPr>
          <p:cNvPr id="670624012" name="Elbow Connector 670624011">
            <a:extLst>
              <a:ext uri="{FF2B5EF4-FFF2-40B4-BE49-F238E27FC236}">
                <a16:creationId xmlns:a16="http://schemas.microsoft.com/office/drawing/2014/main" id="{53BF53C4-5AB3-0F07-B35C-957B6810AE34}"/>
              </a:ext>
            </a:extLst>
          </p:cNvPr>
          <p:cNvCxnSpPr>
            <a:stCxn id="1539393600" idx="3"/>
            <a:endCxn id="670624010" idx="0"/>
          </p:cNvCxnSpPr>
          <p:nvPr/>
        </p:nvCxnSpPr>
        <p:spPr>
          <a:xfrm>
            <a:off x="10462528" y="1031815"/>
            <a:ext cx="996919" cy="567428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624015" name="Straight Arrow Connector 670624014">
            <a:extLst>
              <a:ext uri="{FF2B5EF4-FFF2-40B4-BE49-F238E27FC236}">
                <a16:creationId xmlns:a16="http://schemas.microsoft.com/office/drawing/2014/main" id="{61336522-1BF9-C476-45D9-9CBC29258990}"/>
              </a:ext>
            </a:extLst>
          </p:cNvPr>
          <p:cNvCxnSpPr/>
          <p:nvPr/>
        </p:nvCxnSpPr>
        <p:spPr>
          <a:xfrm>
            <a:off x="11459447" y="2135357"/>
            <a:ext cx="0" cy="87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624016" name="TextBox 670624015">
            <a:extLst>
              <a:ext uri="{FF2B5EF4-FFF2-40B4-BE49-F238E27FC236}">
                <a16:creationId xmlns:a16="http://schemas.microsoft.com/office/drawing/2014/main" id="{719252A1-D0BC-DF21-B2A3-7DB42B452BCA}"/>
              </a:ext>
            </a:extLst>
          </p:cNvPr>
          <p:cNvSpPr txBox="1"/>
          <p:nvPr/>
        </p:nvSpPr>
        <p:spPr>
          <a:xfrm>
            <a:off x="1876066" y="1817508"/>
            <a:ext cx="273167" cy="3659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BO" dirty="0">
                <a:solidFill>
                  <a:srgbClr val="E6411A"/>
                </a:solidFill>
              </a:rPr>
              <a:t>1</a:t>
            </a:r>
          </a:p>
        </p:txBody>
      </p:sp>
      <p:sp>
        <p:nvSpPr>
          <p:cNvPr id="670624017" name="TextBox 670624016">
            <a:extLst>
              <a:ext uri="{FF2B5EF4-FFF2-40B4-BE49-F238E27FC236}">
                <a16:creationId xmlns:a16="http://schemas.microsoft.com/office/drawing/2014/main" id="{CBF487D0-374C-B237-A522-8B00C1C37C5F}"/>
              </a:ext>
            </a:extLst>
          </p:cNvPr>
          <p:cNvSpPr txBox="1"/>
          <p:nvPr/>
        </p:nvSpPr>
        <p:spPr bwMode="auto">
          <a:xfrm>
            <a:off x="4231425" y="1028341"/>
            <a:ext cx="273167" cy="3659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BO" dirty="0">
                <a:solidFill>
                  <a:srgbClr val="E6411A"/>
                </a:solidFill>
              </a:rPr>
              <a:t>2</a:t>
            </a:r>
          </a:p>
        </p:txBody>
      </p:sp>
      <p:sp>
        <p:nvSpPr>
          <p:cNvPr id="670624018" name="TextBox 670624017">
            <a:extLst>
              <a:ext uri="{FF2B5EF4-FFF2-40B4-BE49-F238E27FC236}">
                <a16:creationId xmlns:a16="http://schemas.microsoft.com/office/drawing/2014/main" id="{403C8FE6-4CFC-DB79-4DA6-91E92AB22CFE}"/>
              </a:ext>
            </a:extLst>
          </p:cNvPr>
          <p:cNvSpPr txBox="1"/>
          <p:nvPr/>
        </p:nvSpPr>
        <p:spPr bwMode="auto">
          <a:xfrm>
            <a:off x="7202227" y="2087502"/>
            <a:ext cx="273167" cy="3659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BO" dirty="0">
                <a:solidFill>
                  <a:srgbClr val="E6411A"/>
                </a:solidFill>
              </a:rPr>
              <a:t>3</a:t>
            </a:r>
          </a:p>
        </p:txBody>
      </p:sp>
      <p:sp>
        <p:nvSpPr>
          <p:cNvPr id="670624019" name="TextBox 670624018">
            <a:extLst>
              <a:ext uri="{FF2B5EF4-FFF2-40B4-BE49-F238E27FC236}">
                <a16:creationId xmlns:a16="http://schemas.microsoft.com/office/drawing/2014/main" id="{B5548298-8D6B-0010-0DCD-2BD9FCCCE40B}"/>
              </a:ext>
            </a:extLst>
          </p:cNvPr>
          <p:cNvSpPr txBox="1"/>
          <p:nvPr/>
        </p:nvSpPr>
        <p:spPr bwMode="auto">
          <a:xfrm>
            <a:off x="9205531" y="337143"/>
            <a:ext cx="273167" cy="3659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BO" dirty="0">
                <a:solidFill>
                  <a:srgbClr val="E6411A"/>
                </a:solidFill>
              </a:rPr>
              <a:t>4</a:t>
            </a:r>
          </a:p>
        </p:txBody>
      </p:sp>
      <p:sp>
        <p:nvSpPr>
          <p:cNvPr id="670624020" name="TextBox 670624019">
            <a:extLst>
              <a:ext uri="{FF2B5EF4-FFF2-40B4-BE49-F238E27FC236}">
                <a16:creationId xmlns:a16="http://schemas.microsoft.com/office/drawing/2014/main" id="{F1DBCF8E-8A12-5059-26EB-999BAD6093EE}"/>
              </a:ext>
            </a:extLst>
          </p:cNvPr>
          <p:cNvSpPr txBox="1"/>
          <p:nvPr/>
        </p:nvSpPr>
        <p:spPr bwMode="auto">
          <a:xfrm>
            <a:off x="10205912" y="2178784"/>
            <a:ext cx="273167" cy="3659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BO" dirty="0">
                <a:solidFill>
                  <a:srgbClr val="E6411A"/>
                </a:solidFill>
              </a:rPr>
              <a:t>5</a:t>
            </a:r>
          </a:p>
        </p:txBody>
      </p:sp>
      <p:sp>
        <p:nvSpPr>
          <p:cNvPr id="670624021" name="TextBox 670624020">
            <a:extLst>
              <a:ext uri="{FF2B5EF4-FFF2-40B4-BE49-F238E27FC236}">
                <a16:creationId xmlns:a16="http://schemas.microsoft.com/office/drawing/2014/main" id="{EFA7298E-DDB5-35A2-7996-13A0EAECF428}"/>
              </a:ext>
            </a:extLst>
          </p:cNvPr>
          <p:cNvSpPr txBox="1"/>
          <p:nvPr/>
        </p:nvSpPr>
        <p:spPr bwMode="auto">
          <a:xfrm>
            <a:off x="8731742" y="1370044"/>
            <a:ext cx="273167" cy="3659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BO" dirty="0">
                <a:solidFill>
                  <a:srgbClr val="E6411A"/>
                </a:solidFill>
              </a:rPr>
              <a:t>6</a:t>
            </a:r>
          </a:p>
        </p:txBody>
      </p:sp>
      <p:sp>
        <p:nvSpPr>
          <p:cNvPr id="670624022" name="TextBox 670624021">
            <a:extLst>
              <a:ext uri="{FF2B5EF4-FFF2-40B4-BE49-F238E27FC236}">
                <a16:creationId xmlns:a16="http://schemas.microsoft.com/office/drawing/2014/main" id="{1EFA52F0-400F-8C26-1534-C56DF9C60DFB}"/>
              </a:ext>
            </a:extLst>
          </p:cNvPr>
          <p:cNvSpPr txBox="1"/>
          <p:nvPr/>
        </p:nvSpPr>
        <p:spPr bwMode="auto">
          <a:xfrm>
            <a:off x="4951461" y="2416186"/>
            <a:ext cx="273167" cy="3659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BO" dirty="0">
                <a:solidFill>
                  <a:srgbClr val="E6411A"/>
                </a:solidFill>
              </a:rPr>
              <a:t>7</a:t>
            </a:r>
          </a:p>
        </p:txBody>
      </p:sp>
      <p:sp>
        <p:nvSpPr>
          <p:cNvPr id="670624023" name="TextBox 670624022">
            <a:extLst>
              <a:ext uri="{FF2B5EF4-FFF2-40B4-BE49-F238E27FC236}">
                <a16:creationId xmlns:a16="http://schemas.microsoft.com/office/drawing/2014/main" id="{9030A72B-3679-A953-0DB3-4AA25ED5600F}"/>
              </a:ext>
            </a:extLst>
          </p:cNvPr>
          <p:cNvSpPr txBox="1"/>
          <p:nvPr/>
        </p:nvSpPr>
        <p:spPr bwMode="auto">
          <a:xfrm>
            <a:off x="7136389" y="5517431"/>
            <a:ext cx="273167" cy="3659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BO" dirty="0">
                <a:solidFill>
                  <a:srgbClr val="E6411A"/>
                </a:solidFill>
              </a:rPr>
              <a:t>9</a:t>
            </a:r>
          </a:p>
        </p:txBody>
      </p:sp>
      <p:sp>
        <p:nvSpPr>
          <p:cNvPr id="670624024" name="TextBox 670624023">
            <a:extLst>
              <a:ext uri="{FF2B5EF4-FFF2-40B4-BE49-F238E27FC236}">
                <a16:creationId xmlns:a16="http://schemas.microsoft.com/office/drawing/2014/main" id="{DAF5A2B0-4E5B-21E6-5288-D54C5F4E4DB9}"/>
              </a:ext>
            </a:extLst>
          </p:cNvPr>
          <p:cNvSpPr txBox="1"/>
          <p:nvPr/>
        </p:nvSpPr>
        <p:spPr bwMode="auto">
          <a:xfrm>
            <a:off x="4245730" y="4338481"/>
            <a:ext cx="43348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BO" dirty="0">
                <a:solidFill>
                  <a:srgbClr val="E6411A"/>
                </a:solidFill>
              </a:rPr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F2D40-4D09-5C10-50BE-3E061DD4E06F}"/>
              </a:ext>
            </a:extLst>
          </p:cNvPr>
          <p:cNvSpPr txBox="1"/>
          <p:nvPr/>
        </p:nvSpPr>
        <p:spPr>
          <a:xfrm>
            <a:off x="8595625" y="1123663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O" sz="1200" dirty="0"/>
              <a:t>15 días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BBBB3-DA45-03CB-ED2A-35C55F2AEC81}"/>
              </a:ext>
            </a:extLst>
          </p:cNvPr>
          <p:cNvSpPr txBox="1"/>
          <p:nvPr/>
        </p:nvSpPr>
        <p:spPr bwMode="auto">
          <a:xfrm>
            <a:off x="10032944" y="1876743"/>
            <a:ext cx="723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O" sz="1200" dirty="0"/>
              <a:t>24 horas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55157-3206-1832-B5C6-1F8068AEF334}"/>
              </a:ext>
            </a:extLst>
          </p:cNvPr>
          <p:cNvSpPr txBox="1"/>
          <p:nvPr/>
        </p:nvSpPr>
        <p:spPr bwMode="auto">
          <a:xfrm>
            <a:off x="7082468" y="1797149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O" sz="1200" dirty="0"/>
              <a:t>2 días</a:t>
            </a:r>
          </a:p>
        </p:txBody>
      </p:sp>
      <p:sp>
        <p:nvSpPr>
          <p:cNvPr id="18" name="CuadroTexto 1022186173">
            <a:extLst>
              <a:ext uri="{FF2B5EF4-FFF2-40B4-BE49-F238E27FC236}">
                <a16:creationId xmlns:a16="http://schemas.microsoft.com/office/drawing/2014/main" id="{C7AF8EC4-0C61-C6A5-9C28-3E21CD05DBC6}"/>
              </a:ext>
            </a:extLst>
          </p:cNvPr>
          <p:cNvSpPr txBox="1"/>
          <p:nvPr/>
        </p:nvSpPr>
        <p:spPr bwMode="auto">
          <a:xfrm>
            <a:off x="8032850" y="3865016"/>
            <a:ext cx="966104" cy="264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s-ES" sz="1100" b="1" dirty="0"/>
              <a:t>Proporcionar</a:t>
            </a:r>
            <a:endParaRPr sz="1100" b="1" dirty="0"/>
          </a:p>
        </p:txBody>
      </p: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26B2089C-DF75-4D9A-D5DD-B6CB4EE54420}"/>
              </a:ext>
            </a:extLst>
          </p:cNvPr>
          <p:cNvCxnSpPr>
            <a:cxnSpLocks/>
          </p:cNvCxnSpPr>
          <p:nvPr/>
        </p:nvCxnSpPr>
        <p:spPr bwMode="auto">
          <a:xfrm flipH="1">
            <a:off x="7499787" y="4031705"/>
            <a:ext cx="504543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762432253">
            <a:extLst>
              <a:ext uri="{FF2B5EF4-FFF2-40B4-BE49-F238E27FC236}">
                <a16:creationId xmlns:a16="http://schemas.microsoft.com/office/drawing/2014/main" id="{9A825C12-E612-A5EA-A467-827D96A84B88}"/>
              </a:ext>
            </a:extLst>
          </p:cNvPr>
          <p:cNvCxnSpPr>
            <a:cxnSpLocks/>
          </p:cNvCxnSpPr>
          <p:nvPr/>
        </p:nvCxnSpPr>
        <p:spPr bwMode="auto">
          <a:xfrm>
            <a:off x="8515893" y="3625701"/>
            <a:ext cx="0" cy="220635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6F399F-8F9B-42BF-E5BC-1E79D3238E46}"/>
              </a:ext>
            </a:extLst>
          </p:cNvPr>
          <p:cNvSpPr txBox="1"/>
          <p:nvPr/>
        </p:nvSpPr>
        <p:spPr bwMode="auto">
          <a:xfrm>
            <a:off x="8387547" y="4177182"/>
            <a:ext cx="273167" cy="3659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BO" dirty="0">
                <a:solidFill>
                  <a:srgbClr val="E6411A"/>
                </a:solidFill>
              </a:rPr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6A843E-F0D7-49B6-E671-366476B9F9AA}"/>
              </a:ext>
            </a:extLst>
          </p:cNvPr>
          <p:cNvSpPr txBox="1"/>
          <p:nvPr/>
        </p:nvSpPr>
        <p:spPr bwMode="auto">
          <a:xfrm>
            <a:off x="7071392" y="5914908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O" sz="1200" dirty="0"/>
              <a:t>1 día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8403F4-8D79-26F0-24EF-FD51CA3ABDBF}"/>
              </a:ext>
            </a:extLst>
          </p:cNvPr>
          <p:cNvSpPr txBox="1"/>
          <p:nvPr/>
        </p:nvSpPr>
        <p:spPr bwMode="auto">
          <a:xfrm>
            <a:off x="3863072" y="724914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O" sz="1200" dirty="0"/>
              <a:t>26/08 al 09/09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682145-6CEF-E5D9-34AE-ED52BDD2D6AF}"/>
              </a:ext>
            </a:extLst>
          </p:cNvPr>
          <p:cNvSpPr txBox="1"/>
          <p:nvPr/>
        </p:nvSpPr>
        <p:spPr bwMode="auto">
          <a:xfrm>
            <a:off x="4217727" y="4025305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O" sz="1200" dirty="0"/>
              <a:t>2 días</a:t>
            </a:r>
          </a:p>
        </p:txBody>
      </p:sp>
      <p:sp>
        <p:nvSpPr>
          <p:cNvPr id="37" name="CuadroTexto 29">
            <a:extLst>
              <a:ext uri="{FF2B5EF4-FFF2-40B4-BE49-F238E27FC236}">
                <a16:creationId xmlns:a16="http://schemas.microsoft.com/office/drawing/2014/main" id="{1F9B7C1C-7F39-6FDF-EFC8-501A5FAA31F0}"/>
              </a:ext>
            </a:extLst>
          </p:cNvPr>
          <p:cNvSpPr txBox="1"/>
          <p:nvPr/>
        </p:nvSpPr>
        <p:spPr>
          <a:xfrm>
            <a:off x="4810428" y="321196"/>
            <a:ext cx="26695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VI. FLUJOGRAMA</a:t>
            </a:r>
            <a:endParaRPr lang="es-BO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13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3964</TotalTime>
  <Words>507</Words>
  <Application>Microsoft Office PowerPoint</Application>
  <PresentationFormat>Panorámica</PresentationFormat>
  <Paragraphs>173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VALIDACIÓN Y ACTUALIZACIÓN DE INFORMACIÓN DE DATOS DEL FORMULARIO PCC-01  Entidades de Intermediación Financiera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RENDICIÓN PÚBLICA DE CUENTAS FINAL 2023</dc:title>
  <dc:creator>Mauricio Flores</dc:creator>
  <cp:lastModifiedBy>DELL</cp:lastModifiedBy>
  <cp:revision>240</cp:revision>
  <cp:lastPrinted>2024-08-16T20:48:52Z</cp:lastPrinted>
  <dcterms:created xsi:type="dcterms:W3CDTF">2024-02-06T14:39:06Z</dcterms:created>
  <dcterms:modified xsi:type="dcterms:W3CDTF">2024-08-20T11:09:49Z</dcterms:modified>
</cp:coreProperties>
</file>