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pt-BR"/>
              <a:t>Clique para editar o título Mestre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pt-BR"/>
              <a:t>Clique para editar o título Mestre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E5059C3-6A89-4494-99FF-5A4D6FFD50EB}" type="datetimeFigureOut">
              <a:rPr lang="en-US" dirty="0"/>
              <a:t>4/6/2021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609285" y="2851331"/>
            <a:ext cx="3893623" cy="307143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666635" y="2851331"/>
            <a:ext cx="3899798" cy="307143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4/6/2021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4/6/2021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4/6/2021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7D525BB-DA17-4BA0-B3C8-3AC3ABC827E6}" type="datetimeFigureOut">
              <a:rPr lang="en-US" dirty="0"/>
              <a:t>4/6/2021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16C4C9A-3960-41CF-A4E9-2A8FB932454B}" type="datetimeFigureOut">
              <a:rPr lang="en-US" dirty="0"/>
              <a:t>4/6/2021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4/6/2021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CC2EC5-1454-44CB-87A1-B2606A084BB0}"/>
              </a:ext>
            </a:extLst>
          </p:cNvPr>
          <p:cNvSpPr>
            <a:spLocks noGrp="1"/>
          </p:cNvSpPr>
          <p:nvPr>
            <p:ph type="ctrTitle"/>
          </p:nvPr>
        </p:nvSpPr>
        <p:spPr>
          <a:xfrm>
            <a:off x="-131392" y="4279801"/>
            <a:ext cx="8743129" cy="2268559"/>
          </a:xfrm>
        </p:spPr>
        <p:txBody>
          <a:bodyPr>
            <a:normAutofit fontScale="90000"/>
          </a:bodyPr>
          <a:lstStyle/>
          <a:p>
            <a:r>
              <a:rPr lang="es-ES" sz="6000" dirty="0"/>
              <a:t>Comportamiento en un ambiente virtual de aprendizaje</a:t>
            </a:r>
            <a:br>
              <a:rPr lang="pt-BR" sz="6000" dirty="0"/>
            </a:br>
            <a:endParaRPr lang="pt-BR" dirty="0"/>
          </a:p>
        </p:txBody>
      </p:sp>
      <p:sp>
        <p:nvSpPr>
          <p:cNvPr id="3" name="Subtítulo 2">
            <a:extLst>
              <a:ext uri="{FF2B5EF4-FFF2-40B4-BE49-F238E27FC236}">
                <a16:creationId xmlns:a16="http://schemas.microsoft.com/office/drawing/2014/main" id="{B88503A3-D8D3-478F-B7C5-CEAE3C84C919}"/>
              </a:ext>
            </a:extLst>
          </p:cNvPr>
          <p:cNvSpPr>
            <a:spLocks noGrp="1"/>
          </p:cNvSpPr>
          <p:nvPr>
            <p:ph type="subTitle" idx="1"/>
          </p:nvPr>
        </p:nvSpPr>
        <p:spPr/>
        <p:txBody>
          <a:bodyPr/>
          <a:lstStyle/>
          <a:p>
            <a:endParaRPr lang="pt-BR" dirty="0"/>
          </a:p>
        </p:txBody>
      </p:sp>
      <p:pic>
        <p:nvPicPr>
          <p:cNvPr id="5" name="Imagem 4">
            <a:extLst>
              <a:ext uri="{FF2B5EF4-FFF2-40B4-BE49-F238E27FC236}">
                <a16:creationId xmlns:a16="http://schemas.microsoft.com/office/drawing/2014/main" id="{A2D51FF1-DA62-4EC6-9239-7DC0C6EE74F6}"/>
              </a:ext>
            </a:extLst>
          </p:cNvPr>
          <p:cNvPicPr>
            <a:picLocks noChangeAspect="1"/>
          </p:cNvPicPr>
          <p:nvPr/>
        </p:nvPicPr>
        <p:blipFill>
          <a:blip r:embed="rId2"/>
          <a:stretch>
            <a:fillRect/>
          </a:stretch>
        </p:blipFill>
        <p:spPr>
          <a:xfrm>
            <a:off x="1146413" y="283704"/>
            <a:ext cx="7465324" cy="3609236"/>
          </a:xfrm>
          <a:prstGeom prst="rect">
            <a:avLst/>
          </a:prstGeom>
        </p:spPr>
      </p:pic>
    </p:spTree>
    <p:extLst>
      <p:ext uri="{BB962C8B-B14F-4D97-AF65-F5344CB8AC3E}">
        <p14:creationId xmlns:p14="http://schemas.microsoft.com/office/powerpoint/2010/main" val="2523408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06B33CBE-6459-45BE-BD11-EB0971A00C98}"/>
              </a:ext>
            </a:extLst>
          </p:cNvPr>
          <p:cNvSpPr txBox="1"/>
          <p:nvPr/>
        </p:nvSpPr>
        <p:spPr>
          <a:xfrm>
            <a:off x="1775791" y="2927382"/>
            <a:ext cx="8344802" cy="1191736"/>
          </a:xfrm>
          <a:prstGeom prst="rect">
            <a:avLst/>
          </a:prstGeom>
          <a:noFill/>
        </p:spPr>
        <p:txBody>
          <a:bodyPr wrap="square">
            <a:spAutoFit/>
          </a:bodyPr>
          <a:lstStyle/>
          <a:p>
            <a:pPr marL="457200" algn="ctr">
              <a:lnSpc>
                <a:spcPct val="107000"/>
              </a:lnSpc>
              <a:spcAft>
                <a:spcPts val="800"/>
              </a:spcAft>
            </a:pPr>
            <a:r>
              <a:rPr lang="pt-BR" sz="7200" b="1" dirty="0">
                <a:effectLst/>
                <a:latin typeface="+mj-lt"/>
                <a:ea typeface="Calibri" panose="020F0502020204030204" pitchFamily="34" charset="0"/>
                <a:cs typeface="Times New Roman" panose="02020603050405020304" pitchFamily="18" charset="0"/>
              </a:rPr>
              <a:t>¡</a:t>
            </a:r>
            <a:r>
              <a:rPr lang="pt-BR" sz="7200" b="1" dirty="0" err="1">
                <a:effectLst/>
                <a:latin typeface="+mj-lt"/>
                <a:ea typeface="Calibri" panose="020F0502020204030204" pitchFamily="34" charset="0"/>
                <a:cs typeface="Times New Roman" panose="02020603050405020304" pitchFamily="18" charset="0"/>
              </a:rPr>
              <a:t>Gracias</a:t>
            </a:r>
            <a:r>
              <a:rPr lang="pt-BR" sz="7200" b="1" dirty="0">
                <a:effectLst/>
                <a:latin typeface="+mj-lt"/>
                <a:ea typeface="Calibri" panose="020F0502020204030204" pitchFamily="34" charset="0"/>
                <a:cs typeface="Times New Roman" panose="02020603050405020304" pitchFamily="18" charset="0"/>
              </a:rPr>
              <a:t>!</a:t>
            </a:r>
            <a:endParaRPr lang="pt-BR" sz="7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37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E96FE19-8FE8-46C7-920D-110B288AFE9A}"/>
              </a:ext>
            </a:extLst>
          </p:cNvPr>
          <p:cNvPicPr>
            <a:picLocks noChangeAspect="1"/>
          </p:cNvPicPr>
          <p:nvPr/>
        </p:nvPicPr>
        <p:blipFill>
          <a:blip r:embed="rId2"/>
          <a:stretch>
            <a:fillRect/>
          </a:stretch>
        </p:blipFill>
        <p:spPr>
          <a:xfrm>
            <a:off x="1540173" y="404315"/>
            <a:ext cx="3293974" cy="1178825"/>
          </a:xfrm>
          <a:prstGeom prst="rect">
            <a:avLst/>
          </a:prstGeom>
        </p:spPr>
      </p:pic>
      <p:sp>
        <p:nvSpPr>
          <p:cNvPr id="5" name="CaixaDeTexto 4">
            <a:extLst>
              <a:ext uri="{FF2B5EF4-FFF2-40B4-BE49-F238E27FC236}">
                <a16:creationId xmlns:a16="http://schemas.microsoft.com/office/drawing/2014/main" id="{04218A62-802D-4D24-B580-3ED83C918BB1}"/>
              </a:ext>
            </a:extLst>
          </p:cNvPr>
          <p:cNvSpPr txBox="1"/>
          <p:nvPr/>
        </p:nvSpPr>
        <p:spPr>
          <a:xfrm>
            <a:off x="1964732" y="2022664"/>
            <a:ext cx="9126941" cy="4431021"/>
          </a:xfrm>
          <a:prstGeom prst="rect">
            <a:avLst/>
          </a:prstGeom>
          <a:noFill/>
        </p:spPr>
        <p:txBody>
          <a:bodyPr wrap="square">
            <a:spAutoFit/>
          </a:bodyPr>
          <a:lstStyle/>
          <a:p>
            <a:pPr algn="ctr">
              <a:lnSpc>
                <a:spcPct val="107000"/>
              </a:lnSpc>
              <a:spcAft>
                <a:spcPts val="800"/>
              </a:spcAft>
            </a:pPr>
            <a:r>
              <a:rPr lang="pt-BR" sz="2000" b="1" dirty="0">
                <a:effectLst/>
                <a:latin typeface="Arial" panose="020B0604020202020204" pitchFamily="34" charset="0"/>
                <a:ea typeface="Calibri" panose="020F0502020204030204" pitchFamily="34" charset="0"/>
                <a:cs typeface="Times New Roman" panose="02020603050405020304" pitchFamily="18" charset="0"/>
              </a:rPr>
              <a:t>Estudiantes</a:t>
            </a:r>
          </a:p>
          <a:p>
            <a:pPr algn="ctr">
              <a:lnSpc>
                <a:spcPct val="107000"/>
              </a:lnSpc>
              <a:spcAft>
                <a:spcPts val="800"/>
              </a:spcAf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Nombre:</a:t>
            </a:r>
            <a:r>
              <a:rPr lang="pt-BR" sz="1800" dirty="0">
                <a:effectLst/>
                <a:latin typeface="Arial" panose="020B0604020202020204" pitchFamily="34" charset="0"/>
                <a:ea typeface="Calibri" panose="020F0502020204030204" pitchFamily="34" charset="0"/>
                <a:cs typeface="Times New Roman" panose="02020603050405020304" pitchFamily="18" charset="0"/>
              </a:rPr>
              <a:t> Gabrielli Bertolani de Lima				</a:t>
            </a:r>
            <a:r>
              <a:rPr lang="pt-BR" sz="1800" b="1" dirty="0">
                <a:effectLst/>
                <a:latin typeface="Arial" panose="020B0604020202020204" pitchFamily="34" charset="0"/>
                <a:ea typeface="Calibri" panose="020F0502020204030204" pitchFamily="34" charset="0"/>
                <a:cs typeface="Times New Roman" panose="02020603050405020304" pitchFamily="18" charset="0"/>
              </a:rPr>
              <a:t>Registro: </a:t>
            </a:r>
            <a:r>
              <a:rPr lang="pt-BR" sz="1800" dirty="0">
                <a:effectLst/>
                <a:latin typeface="Arial" panose="020B0604020202020204" pitchFamily="34" charset="0"/>
                <a:ea typeface="Calibri" panose="020F0502020204030204" pitchFamily="34" charset="0"/>
                <a:cs typeface="Times New Roman" panose="02020603050405020304" pitchFamily="18" charset="0"/>
              </a:rPr>
              <a:t>AV3018261</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Nombre:</a:t>
            </a:r>
            <a:r>
              <a:rPr lang="pt-BR" sz="1800" dirty="0">
                <a:effectLst/>
                <a:latin typeface="Arial" panose="020B0604020202020204" pitchFamily="34" charset="0"/>
                <a:ea typeface="Calibri" panose="020F0502020204030204" pitchFamily="34" charset="0"/>
                <a:cs typeface="Times New Roman" panose="02020603050405020304" pitchFamily="18" charset="0"/>
              </a:rPr>
              <a:t> Marcos Henrique Barbosa Bernardes		</a:t>
            </a:r>
            <a:r>
              <a:rPr lang="pt-BR" sz="1800" b="1" dirty="0">
                <a:effectLst/>
                <a:latin typeface="Arial" panose="020B0604020202020204" pitchFamily="34" charset="0"/>
                <a:ea typeface="Calibri" panose="020F0502020204030204" pitchFamily="34" charset="0"/>
                <a:cs typeface="Times New Roman" panose="02020603050405020304" pitchFamily="18" charset="0"/>
              </a:rPr>
              <a:t>Registro: </a:t>
            </a:r>
            <a:r>
              <a:rPr lang="pt-BR" sz="1800" dirty="0">
                <a:effectLst/>
                <a:latin typeface="Arial" panose="020B0604020202020204" pitchFamily="34" charset="0"/>
                <a:ea typeface="Calibri" panose="020F0502020204030204" pitchFamily="34" charset="0"/>
                <a:cs typeface="Times New Roman" panose="02020603050405020304" pitchFamily="18" charset="0"/>
              </a:rPr>
              <a:t>AV3021092</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Nombre:</a:t>
            </a:r>
            <a:r>
              <a:rPr lang="pt-BR" sz="1800" dirty="0">
                <a:effectLst/>
                <a:latin typeface="Arial" panose="020B0604020202020204" pitchFamily="34" charset="0"/>
                <a:ea typeface="Calibri" panose="020F0502020204030204" pitchFamily="34" charset="0"/>
                <a:cs typeface="Times New Roman" panose="02020603050405020304" pitchFamily="18" charset="0"/>
              </a:rPr>
              <a:t> Marcos José Batista						</a:t>
            </a:r>
            <a:r>
              <a:rPr lang="pt-BR" sz="1800" b="1" dirty="0">
                <a:effectLst/>
                <a:latin typeface="Arial" panose="020B0604020202020204" pitchFamily="34" charset="0"/>
                <a:ea typeface="Calibri" panose="020F0502020204030204" pitchFamily="34" charset="0"/>
                <a:cs typeface="Times New Roman" panose="02020603050405020304" pitchFamily="18" charset="0"/>
              </a:rPr>
              <a:t>Registro:</a:t>
            </a:r>
            <a:r>
              <a:rPr lang="pt-BR" sz="1800" dirty="0">
                <a:effectLst/>
                <a:latin typeface="Arial" panose="020B0604020202020204" pitchFamily="34" charset="0"/>
                <a:ea typeface="Calibri" panose="020F0502020204030204" pitchFamily="34" charset="0"/>
                <a:cs typeface="Times New Roman" panose="02020603050405020304" pitchFamily="18" charset="0"/>
              </a:rPr>
              <a:t> AV3018776</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b="1" dirty="0">
                <a:effectLst/>
                <a:latin typeface="Arial" panose="020B0604020202020204" pitchFamily="34" charset="0"/>
                <a:ea typeface="Calibri" panose="020F0502020204030204" pitchFamily="34" charset="0"/>
                <a:cs typeface="Times New Roman" panose="02020603050405020304" pitchFamily="18" charset="0"/>
              </a:rPr>
              <a:t>Nombre: </a:t>
            </a:r>
            <a:r>
              <a:rPr lang="pt-BR" sz="1800" dirty="0">
                <a:effectLst/>
                <a:latin typeface="Arial" panose="020B0604020202020204" pitchFamily="34" charset="0"/>
                <a:ea typeface="Calibri" panose="020F0502020204030204" pitchFamily="34" charset="0"/>
                <a:cs typeface="Times New Roman" panose="02020603050405020304" pitchFamily="18" charset="0"/>
              </a:rPr>
              <a:t>Vinícius Pires Lopes						</a:t>
            </a:r>
            <a:r>
              <a:rPr lang="pt-BR" sz="1800" b="1" dirty="0">
                <a:effectLst/>
                <a:latin typeface="Arial" panose="020B0604020202020204" pitchFamily="34" charset="0"/>
                <a:ea typeface="Calibri" panose="020F0502020204030204" pitchFamily="34" charset="0"/>
                <a:cs typeface="Times New Roman" panose="02020603050405020304" pitchFamily="18" charset="0"/>
              </a:rPr>
              <a:t>Registro: </a:t>
            </a:r>
            <a:r>
              <a:rPr lang="pt-BR" sz="1800" dirty="0">
                <a:effectLst/>
                <a:latin typeface="Arial" panose="020B0604020202020204" pitchFamily="34" charset="0"/>
                <a:ea typeface="Calibri" panose="020F0502020204030204" pitchFamily="34" charset="0"/>
                <a:cs typeface="Times New Roman" panose="02020603050405020304" pitchFamily="18" charset="0"/>
              </a:rPr>
              <a:t>AV301875X</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pt-BR" sz="2000" b="1" dirty="0">
                <a:effectLst/>
                <a:latin typeface="Arial" panose="020B0604020202020204" pitchFamily="34" charset="0"/>
                <a:ea typeface="Calibri" panose="020F0502020204030204" pitchFamily="34" charset="0"/>
                <a:cs typeface="Times New Roman" panose="02020603050405020304" pitchFamily="18" charset="0"/>
              </a:rPr>
              <a:t>Maestro</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Vitor Pereira Gomes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907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35E126C-4ABB-4D04-B798-B351E60EEE12}"/>
              </a:ext>
            </a:extLst>
          </p:cNvPr>
          <p:cNvPicPr>
            <a:picLocks noChangeAspect="1"/>
          </p:cNvPicPr>
          <p:nvPr/>
        </p:nvPicPr>
        <p:blipFill>
          <a:blip r:embed="rId2"/>
          <a:stretch>
            <a:fillRect/>
          </a:stretch>
        </p:blipFill>
        <p:spPr>
          <a:xfrm>
            <a:off x="4631343" y="3042515"/>
            <a:ext cx="3338951" cy="3338951"/>
          </a:xfrm>
          <a:prstGeom prst="rect">
            <a:avLst/>
          </a:prstGeom>
        </p:spPr>
      </p:pic>
      <p:sp>
        <p:nvSpPr>
          <p:cNvPr id="6" name="CaixaDeTexto 5">
            <a:extLst>
              <a:ext uri="{FF2B5EF4-FFF2-40B4-BE49-F238E27FC236}">
                <a16:creationId xmlns:a16="http://schemas.microsoft.com/office/drawing/2014/main" id="{9D3618A4-7E36-4F08-BECD-1866D40212FA}"/>
              </a:ext>
            </a:extLst>
          </p:cNvPr>
          <p:cNvSpPr txBox="1"/>
          <p:nvPr/>
        </p:nvSpPr>
        <p:spPr>
          <a:xfrm>
            <a:off x="1231710" y="476534"/>
            <a:ext cx="10503879" cy="1788438"/>
          </a:xfrm>
          <a:prstGeom prst="rect">
            <a:avLst/>
          </a:prstGeom>
          <a:noFill/>
        </p:spPr>
        <p:txBody>
          <a:bodyPr wrap="square">
            <a:spAutoFit/>
          </a:bodyPr>
          <a:lstStyle/>
          <a:p>
            <a:pPr>
              <a:lnSpc>
                <a:spcPct val="150000"/>
              </a:lnSpc>
              <a:spcAft>
                <a:spcPts val="800"/>
              </a:spcAft>
            </a:pPr>
            <a:r>
              <a:rPr lang="pt-BR" sz="2400" b="1" dirty="0">
                <a:effectLst/>
                <a:ea typeface="Calibri" panose="020F0502020204030204" pitchFamily="34" charset="0"/>
                <a:cs typeface="Times New Roman" panose="02020603050405020304" pitchFamily="18" charset="0"/>
              </a:rPr>
              <a:t>Con COVID-19, las clases se volvieron en línea y surgió un nuevo desafío: </a:t>
            </a:r>
          </a:p>
          <a:p>
            <a:pPr>
              <a:lnSpc>
                <a:spcPct val="150000"/>
              </a:lnSpc>
              <a:spcAft>
                <a:spcPts val="800"/>
              </a:spcAft>
            </a:pPr>
            <a:r>
              <a:rPr lang="pt-BR" sz="2400" b="1" dirty="0">
                <a:effectLst/>
                <a:ea typeface="Calibri" panose="020F0502020204030204" pitchFamily="34" charset="0"/>
                <a:cs typeface="Times New Roman" panose="02020603050405020304" pitchFamily="18" charset="0"/>
              </a:rPr>
              <a:t>¿cómo llamar la atención de los estudiantes desde la distancia?</a:t>
            </a:r>
          </a:p>
        </p:txBody>
      </p:sp>
    </p:spTree>
    <p:extLst>
      <p:ext uri="{BB962C8B-B14F-4D97-AF65-F5344CB8AC3E}">
        <p14:creationId xmlns:p14="http://schemas.microsoft.com/office/powerpoint/2010/main" val="241076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9727EAF6-6B7C-4D5F-B2F2-A2D5ECB23897}"/>
              </a:ext>
            </a:extLst>
          </p:cNvPr>
          <p:cNvSpPr txBox="1"/>
          <p:nvPr/>
        </p:nvSpPr>
        <p:spPr>
          <a:xfrm>
            <a:off x="1706554" y="2138941"/>
            <a:ext cx="9612958" cy="1685846"/>
          </a:xfrm>
          <a:prstGeom prst="rect">
            <a:avLst/>
          </a:prstGeom>
          <a:noFill/>
        </p:spPr>
        <p:txBody>
          <a:bodyPr wrap="square">
            <a:spAutoFit/>
          </a:bodyPr>
          <a:lstStyle/>
          <a:p>
            <a:pPr>
              <a:lnSpc>
                <a:spcPct val="150000"/>
              </a:lnSpc>
              <a:spcAft>
                <a:spcPts val="800"/>
              </a:spcAft>
            </a:pPr>
            <a:r>
              <a:rPr lang="pt-BR" sz="2400" dirty="0">
                <a:effectLst/>
                <a:ea typeface="Calibri" panose="020F0502020204030204" pitchFamily="34" charset="0"/>
                <a:cs typeface="Times New Roman" panose="02020603050405020304" pitchFamily="18" charset="0"/>
              </a:rPr>
              <a:t>Con la enseñanza y el aprendizaje en línea, es necesario revisar algunas pautas que anteriormente funcionaron para las clases presenciales.</a:t>
            </a:r>
          </a:p>
        </p:txBody>
      </p:sp>
    </p:spTree>
    <p:extLst>
      <p:ext uri="{BB962C8B-B14F-4D97-AF65-F5344CB8AC3E}">
        <p14:creationId xmlns:p14="http://schemas.microsoft.com/office/powerpoint/2010/main" val="153248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56C3F67-B876-402F-B765-E7507AC1373B}"/>
              </a:ext>
            </a:extLst>
          </p:cNvPr>
          <p:cNvSpPr txBox="1"/>
          <p:nvPr/>
        </p:nvSpPr>
        <p:spPr>
          <a:xfrm>
            <a:off x="1762540" y="608252"/>
            <a:ext cx="9000832" cy="2423420"/>
          </a:xfrm>
          <a:prstGeom prst="rect">
            <a:avLst/>
          </a:prstGeom>
          <a:noFill/>
        </p:spPr>
        <p:txBody>
          <a:bodyPr wrap="square">
            <a:spAutoFit/>
          </a:bodyPr>
          <a:lstStyle/>
          <a:p>
            <a:pPr>
              <a:lnSpc>
                <a:spcPct val="150000"/>
              </a:lnSpc>
              <a:spcAft>
                <a:spcPts val="800"/>
              </a:spcAft>
            </a:pPr>
            <a:r>
              <a:rPr lang="pt-BR" sz="2400" dirty="0">
                <a:effectLst/>
                <a:ea typeface="Calibri" panose="020F0502020204030204" pitchFamily="34" charset="0"/>
                <a:cs typeface="Times New Roman" panose="02020603050405020304" pitchFamily="18" charset="0"/>
              </a:rPr>
              <a:t>Con la enseñanza y el aprendizaje en línea, ¿es necesario revisar algunas pautas que anteriormente funcionaron para las clases presenciales? ¿Cómo se comportan sus estudiantes?</a:t>
            </a:r>
          </a:p>
          <a:p>
            <a:pPr algn="ctr">
              <a:lnSpc>
                <a:spcPct val="107000"/>
              </a:lnSpc>
              <a:spcAft>
                <a:spcPts val="800"/>
              </a:spcAft>
            </a:pPr>
            <a:endParaRPr lang="pt-BR"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m 4">
            <a:extLst>
              <a:ext uri="{FF2B5EF4-FFF2-40B4-BE49-F238E27FC236}">
                <a16:creationId xmlns:a16="http://schemas.microsoft.com/office/drawing/2014/main" id="{FFB20BF0-0841-4FF9-935A-CAD8B497FE05}"/>
              </a:ext>
            </a:extLst>
          </p:cNvPr>
          <p:cNvPicPr>
            <a:picLocks noChangeAspect="1"/>
          </p:cNvPicPr>
          <p:nvPr/>
        </p:nvPicPr>
        <p:blipFill>
          <a:blip r:embed="rId2"/>
          <a:stretch>
            <a:fillRect/>
          </a:stretch>
        </p:blipFill>
        <p:spPr>
          <a:xfrm>
            <a:off x="3132482" y="2634707"/>
            <a:ext cx="5715000" cy="3810000"/>
          </a:xfrm>
          <a:prstGeom prst="rect">
            <a:avLst/>
          </a:prstGeom>
        </p:spPr>
      </p:pic>
      <p:pic>
        <p:nvPicPr>
          <p:cNvPr id="11" name="Imagem 10">
            <a:extLst>
              <a:ext uri="{FF2B5EF4-FFF2-40B4-BE49-F238E27FC236}">
                <a16:creationId xmlns:a16="http://schemas.microsoft.com/office/drawing/2014/main" id="{8F407C0F-B339-4BCF-832B-21C2BC3C76F8}"/>
              </a:ext>
            </a:extLst>
          </p:cNvPr>
          <p:cNvPicPr>
            <a:picLocks noChangeAspect="1"/>
          </p:cNvPicPr>
          <p:nvPr/>
        </p:nvPicPr>
        <p:blipFill>
          <a:blip r:embed="rId3"/>
          <a:stretch>
            <a:fillRect/>
          </a:stretch>
        </p:blipFill>
        <p:spPr>
          <a:xfrm rot="19991084">
            <a:off x="3233261" y="2846742"/>
            <a:ext cx="953588" cy="953588"/>
          </a:xfrm>
          <a:prstGeom prst="rect">
            <a:avLst/>
          </a:prstGeom>
        </p:spPr>
      </p:pic>
      <p:pic>
        <p:nvPicPr>
          <p:cNvPr id="13" name="Imagem 12">
            <a:extLst>
              <a:ext uri="{FF2B5EF4-FFF2-40B4-BE49-F238E27FC236}">
                <a16:creationId xmlns:a16="http://schemas.microsoft.com/office/drawing/2014/main" id="{89898839-A469-4058-A259-A17443B32F41}"/>
              </a:ext>
            </a:extLst>
          </p:cNvPr>
          <p:cNvPicPr>
            <a:picLocks noChangeAspect="1"/>
          </p:cNvPicPr>
          <p:nvPr/>
        </p:nvPicPr>
        <p:blipFill>
          <a:blip r:embed="rId3"/>
          <a:stretch>
            <a:fillRect/>
          </a:stretch>
        </p:blipFill>
        <p:spPr>
          <a:xfrm rot="886232">
            <a:off x="3891676" y="3429000"/>
            <a:ext cx="917982" cy="917982"/>
          </a:xfrm>
          <a:prstGeom prst="rect">
            <a:avLst/>
          </a:prstGeom>
        </p:spPr>
      </p:pic>
      <p:pic>
        <p:nvPicPr>
          <p:cNvPr id="15" name="Imagem 14">
            <a:extLst>
              <a:ext uri="{FF2B5EF4-FFF2-40B4-BE49-F238E27FC236}">
                <a16:creationId xmlns:a16="http://schemas.microsoft.com/office/drawing/2014/main" id="{1B423309-E64E-4277-A2DA-CD207A248AF6}"/>
              </a:ext>
            </a:extLst>
          </p:cNvPr>
          <p:cNvPicPr>
            <a:picLocks noChangeAspect="1"/>
          </p:cNvPicPr>
          <p:nvPr/>
        </p:nvPicPr>
        <p:blipFill>
          <a:blip r:embed="rId3"/>
          <a:stretch>
            <a:fillRect/>
          </a:stretch>
        </p:blipFill>
        <p:spPr>
          <a:xfrm rot="19256081">
            <a:off x="3242612" y="3780631"/>
            <a:ext cx="851721" cy="851721"/>
          </a:xfrm>
          <a:prstGeom prst="rect">
            <a:avLst/>
          </a:prstGeom>
        </p:spPr>
      </p:pic>
    </p:spTree>
    <p:extLst>
      <p:ext uri="{BB962C8B-B14F-4D97-AF65-F5344CB8AC3E}">
        <p14:creationId xmlns:p14="http://schemas.microsoft.com/office/powerpoint/2010/main" val="403583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3FC1FA94-AD1D-4293-A458-CE167EE188FD}"/>
              </a:ext>
            </a:extLst>
          </p:cNvPr>
          <p:cNvSpPr txBox="1"/>
          <p:nvPr/>
        </p:nvSpPr>
        <p:spPr>
          <a:xfrm>
            <a:off x="1152938" y="764584"/>
            <a:ext cx="10204174" cy="5328831"/>
          </a:xfrm>
          <a:prstGeom prst="rect">
            <a:avLst/>
          </a:prstGeom>
          <a:noFill/>
        </p:spPr>
        <p:txBody>
          <a:bodyPr wrap="square">
            <a:spAutoFit/>
          </a:bodyPr>
          <a:lstStyle/>
          <a:p>
            <a:pPr>
              <a:lnSpc>
                <a:spcPct val="150000"/>
              </a:lnSpc>
              <a:spcAft>
                <a:spcPts val="800"/>
              </a:spcAft>
            </a:pPr>
            <a:r>
              <a:rPr lang="pt-BR" sz="2400" dirty="0">
                <a:effectLst/>
                <a:latin typeface="Arial" panose="020B0604020202020204" pitchFamily="34" charset="0"/>
                <a:ea typeface="Calibri" panose="020F0502020204030204" pitchFamily="34" charset="0"/>
                <a:cs typeface="Times New Roman" panose="02020603050405020304" pitchFamily="18" charset="0"/>
              </a:rPr>
              <a:t>Sí, el docente tiene una gran misión de cómo guiar a sus alumnos de la mejor manera, por lo que es mucho más fácil cuando estamos en algún espacio físico, es decir, en un aula, pero con clases remotas no está siendo tan fácil como antes de.</a:t>
            </a:r>
          </a:p>
          <a:p>
            <a:pPr>
              <a:lnSpc>
                <a:spcPct val="150000"/>
              </a:lnSpc>
              <a:spcAft>
                <a:spcPts val="800"/>
              </a:spcAft>
            </a:pPr>
            <a:endParaRPr lang="pt-BR" sz="24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50000"/>
              </a:lnSpc>
              <a:spcAft>
                <a:spcPts val="800"/>
              </a:spcAft>
            </a:pPr>
            <a:r>
              <a:rPr lang="pt-BR" sz="2400" dirty="0">
                <a:effectLst/>
                <a:latin typeface="Arial" panose="020B0604020202020204" pitchFamily="34" charset="0"/>
                <a:ea typeface="Calibri" panose="020F0502020204030204" pitchFamily="34" charset="0"/>
                <a:cs typeface="Times New Roman" panose="02020603050405020304" pitchFamily="18" charset="0"/>
              </a:rPr>
              <a:t>Entonces, algunas pautas que pueden ayudar al estudiante son crear un entorno de aprendizaje más atractivo y apuntar al progreso del estudiante, que veremos a continuación.</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580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B57E24F-DD9B-4731-A480-47CDA5B73838}"/>
              </a:ext>
            </a:extLst>
          </p:cNvPr>
          <p:cNvSpPr txBox="1"/>
          <p:nvPr/>
        </p:nvSpPr>
        <p:spPr>
          <a:xfrm>
            <a:off x="1139687" y="258228"/>
            <a:ext cx="9515061" cy="1881990"/>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pt-BR" sz="2000" dirty="0">
                <a:effectLst/>
                <a:ea typeface="Calibri" panose="020F0502020204030204" pitchFamily="34" charset="0"/>
                <a:cs typeface="Times New Roman" panose="02020603050405020304" pitchFamily="18" charset="0"/>
              </a:rPr>
              <a:t>El maestro puede crear un documento o publicación de comportamiento para la classe e informar a sus estudiantes sobre la importancia de estas reglas. El estudiante puede incluir cómo pueden ayudarlo a crear un horario de enseñanza mucho más efectivo y divertido.</a:t>
            </a:r>
          </a:p>
        </p:txBody>
      </p:sp>
      <p:sp>
        <p:nvSpPr>
          <p:cNvPr id="5" name="CaixaDeTexto 4">
            <a:extLst>
              <a:ext uri="{FF2B5EF4-FFF2-40B4-BE49-F238E27FC236}">
                <a16:creationId xmlns:a16="http://schemas.microsoft.com/office/drawing/2014/main" id="{EFA3427B-FE78-4677-BD2D-2ABA53C34612}"/>
              </a:ext>
            </a:extLst>
          </p:cNvPr>
          <p:cNvSpPr txBox="1"/>
          <p:nvPr/>
        </p:nvSpPr>
        <p:spPr>
          <a:xfrm>
            <a:off x="1139687" y="2488005"/>
            <a:ext cx="10045148" cy="1881990"/>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pt-BR" sz="2000" dirty="0">
                <a:effectLst/>
                <a:ea typeface="Calibri" panose="020F0502020204030204" pitchFamily="34" charset="0"/>
                <a:cs typeface="Times New Roman" panose="02020603050405020304" pitchFamily="18" charset="0"/>
              </a:rPr>
              <a:t>Mantenerlos informados sobre cómo utilizar el material en vivo en línea. Es una buena idea incluir pautas para las expectativas de llegada puntual, cómo pueden reducir el ruido usando auriculares y el botón de silencio, como formas de minimizar las distracciones de la mejor manera posible.</a:t>
            </a:r>
          </a:p>
        </p:txBody>
      </p:sp>
      <p:sp>
        <p:nvSpPr>
          <p:cNvPr id="7" name="CaixaDeTexto 6">
            <a:extLst>
              <a:ext uri="{FF2B5EF4-FFF2-40B4-BE49-F238E27FC236}">
                <a16:creationId xmlns:a16="http://schemas.microsoft.com/office/drawing/2014/main" id="{6BA62453-4D53-4595-9388-B41B4550D130}"/>
              </a:ext>
            </a:extLst>
          </p:cNvPr>
          <p:cNvSpPr txBox="1"/>
          <p:nvPr/>
        </p:nvSpPr>
        <p:spPr>
          <a:xfrm>
            <a:off x="1139687" y="4638269"/>
            <a:ext cx="8958470" cy="1881990"/>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pt-BR" sz="2000" dirty="0">
                <a:effectLst/>
                <a:ea typeface="Calibri" panose="020F0502020204030204" pitchFamily="34" charset="0"/>
                <a:cs typeface="Times New Roman" panose="02020603050405020304" pitchFamily="18" charset="0"/>
              </a:rPr>
              <a:t>Recuerde siempre a sus estudiantes que pueden tener hermanos u otros miembros de la familia en casa, en la escuela o en la guardería, y es posible que deba extender algo de flexibilidad y comprensión durante esta temporada.</a:t>
            </a:r>
          </a:p>
        </p:txBody>
      </p:sp>
    </p:spTree>
    <p:extLst>
      <p:ext uri="{BB962C8B-B14F-4D97-AF65-F5344CB8AC3E}">
        <p14:creationId xmlns:p14="http://schemas.microsoft.com/office/powerpoint/2010/main" val="306679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19C2DBF3-9798-4173-8FD9-C4AE49957329}"/>
              </a:ext>
            </a:extLst>
          </p:cNvPr>
          <p:cNvSpPr txBox="1"/>
          <p:nvPr/>
        </p:nvSpPr>
        <p:spPr>
          <a:xfrm>
            <a:off x="1099931" y="1213454"/>
            <a:ext cx="9674086" cy="958660"/>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pt-BR" sz="2000" dirty="0">
                <a:effectLst/>
                <a:ea typeface="Calibri" panose="020F0502020204030204" pitchFamily="34" charset="0"/>
                <a:cs typeface="Times New Roman" panose="02020603050405020304" pitchFamily="18" charset="0"/>
              </a:rPr>
              <a:t>¡No escriba TODO EN CAPS LOCK! Si lo hace, parecerá que está gritando. No queremos asustar ni gritar a nuestros compañeros y profesores, ¿verdad?</a:t>
            </a:r>
          </a:p>
        </p:txBody>
      </p:sp>
      <p:sp>
        <p:nvSpPr>
          <p:cNvPr id="6" name="CaixaDeTexto 5">
            <a:extLst>
              <a:ext uri="{FF2B5EF4-FFF2-40B4-BE49-F238E27FC236}">
                <a16:creationId xmlns:a16="http://schemas.microsoft.com/office/drawing/2014/main" id="{87C3FFBE-24FF-432D-9B4A-575B584DD71C}"/>
              </a:ext>
            </a:extLst>
          </p:cNvPr>
          <p:cNvSpPr txBox="1"/>
          <p:nvPr/>
        </p:nvSpPr>
        <p:spPr>
          <a:xfrm>
            <a:off x="1099931" y="3230217"/>
            <a:ext cx="10204174" cy="1881990"/>
          </a:xfrm>
          <a:prstGeom prst="rect">
            <a:avLst/>
          </a:prstGeom>
          <a:noFill/>
        </p:spPr>
        <p:txBody>
          <a:bodyPr wrap="square">
            <a:spAutoFit/>
          </a:bodyPr>
          <a:lstStyle/>
          <a:p>
            <a:pPr marL="342900" lvl="0" indent="-342900" algn="just">
              <a:lnSpc>
                <a:spcPct val="150000"/>
              </a:lnSpc>
              <a:spcAft>
                <a:spcPts val="800"/>
              </a:spcAft>
              <a:buFont typeface="Symbol" panose="05050102010706020507" pitchFamily="18" charset="2"/>
              <a:buChar char=""/>
            </a:pPr>
            <a:r>
              <a:rPr lang="pt-BR" sz="2000" dirty="0">
                <a:effectLst/>
                <a:ea typeface="Calibri" panose="020F0502020204030204" pitchFamily="34" charset="0"/>
                <a:cs typeface="Times New Roman" panose="02020603050405020304" pitchFamily="18" charset="0"/>
              </a:rPr>
              <a:t>Evite el sarcasmo y el humor negro. Toma tus publicaciones en serio. Nunca digas en línea lo que no le dirías a otra persona en la vida real. Tus publicaciones son un registro permanente; piensa en el tipo de registro que quieres dejar y, además, ¿cómo puede recibirlo tu colega o profesor?</a:t>
            </a:r>
          </a:p>
        </p:txBody>
      </p:sp>
    </p:spTree>
    <p:extLst>
      <p:ext uri="{BB962C8B-B14F-4D97-AF65-F5344CB8AC3E}">
        <p14:creationId xmlns:p14="http://schemas.microsoft.com/office/powerpoint/2010/main" val="858897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9506DE55-1D94-48F4-9A52-99447DD05B25}"/>
              </a:ext>
            </a:extLst>
          </p:cNvPr>
          <p:cNvSpPr txBox="1"/>
          <p:nvPr/>
        </p:nvSpPr>
        <p:spPr>
          <a:xfrm>
            <a:off x="848140" y="2257172"/>
            <a:ext cx="10257181" cy="2343655"/>
          </a:xfrm>
          <a:prstGeom prst="rect">
            <a:avLst/>
          </a:prstGeom>
          <a:noFill/>
        </p:spPr>
        <p:txBody>
          <a:bodyPr wrap="square">
            <a:spAutoFit/>
          </a:bodyPr>
          <a:lstStyle/>
          <a:p>
            <a:pPr marL="457200" algn="just">
              <a:lnSpc>
                <a:spcPct val="150000"/>
              </a:lnSpc>
            </a:pPr>
            <a:r>
              <a:rPr lang="pt-BR" sz="2000" dirty="0">
                <a:effectLst/>
                <a:ea typeface="Calibri" panose="020F0502020204030204" pitchFamily="34" charset="0"/>
                <a:cs typeface="Times New Roman" panose="02020603050405020304" pitchFamily="18" charset="0"/>
              </a:rPr>
              <a:t>Por eso debemos pensar que además del contenido, necesitamos que los alumnos se comuniquen con claridad, colaboren bien y piensen críticamente. Así, el profesor podrá mostrarle la mejor manera de desarrollar este comportamiento en línea.</a:t>
            </a:r>
          </a:p>
          <a:p>
            <a:pPr marL="457200" algn="just">
              <a:lnSpc>
                <a:spcPct val="150000"/>
              </a:lnSpc>
              <a:spcAft>
                <a:spcPts val="800"/>
              </a:spcAft>
            </a:pPr>
            <a:r>
              <a:rPr lang="pt-BR" sz="2000" dirty="0">
                <a:effectLst/>
                <a:ea typeface="Calibri" panose="020F0502020204030204" pitchFamily="34" charset="0"/>
                <a:cs typeface="Times New Roman" panose="02020603050405020304" pitchFamily="18" charset="0"/>
              </a:rPr>
              <a:t>Entonces sabemos que estas habilidades se están desarrollando y mejorando con el escenario actual; por lo tanto, la paciencia con los demás es esencial.</a:t>
            </a:r>
          </a:p>
        </p:txBody>
      </p:sp>
    </p:spTree>
    <p:extLst>
      <p:ext uri="{BB962C8B-B14F-4D97-AF65-F5344CB8AC3E}">
        <p14:creationId xmlns:p14="http://schemas.microsoft.com/office/powerpoint/2010/main" val="470556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133</TotalTime>
  <Words>524</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vt:i4>
      </vt:variant>
    </vt:vector>
  </HeadingPairs>
  <TitlesOfParts>
    <vt:vector size="17" baseType="lpstr">
      <vt:lpstr>Arial</vt:lpstr>
      <vt:lpstr>Calibri</vt:lpstr>
      <vt:lpstr>MS Shell Dlg 2</vt:lpstr>
      <vt:lpstr>Symbol</vt:lpstr>
      <vt:lpstr>Wingdings</vt:lpstr>
      <vt:lpstr>Wingdings 3</vt:lpstr>
      <vt:lpstr>Madison</vt:lpstr>
      <vt:lpstr>Comportamiento en un ambiente virtual de aprendizaje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talita barbosa</dc:creator>
  <cp:lastModifiedBy>talita barbosa</cp:lastModifiedBy>
  <cp:revision>23</cp:revision>
  <dcterms:created xsi:type="dcterms:W3CDTF">2021-04-07T00:53:46Z</dcterms:created>
  <dcterms:modified xsi:type="dcterms:W3CDTF">2021-04-07T03:06:57Z</dcterms:modified>
</cp:coreProperties>
</file>