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75" r:id="rId3"/>
    <p:sldId id="258" r:id="rId4"/>
    <p:sldId id="259" r:id="rId5"/>
    <p:sldId id="260" r:id="rId6"/>
    <p:sldId id="271" r:id="rId7"/>
    <p:sldId id="261" r:id="rId8"/>
    <p:sldId id="262" r:id="rId9"/>
    <p:sldId id="272" r:id="rId10"/>
    <p:sldId id="273" r:id="rId11"/>
    <p:sldId id="264" r:id="rId12"/>
    <p:sldId id="265" r:id="rId13"/>
    <p:sldId id="266" r:id="rId14"/>
    <p:sldId id="267" r:id="rId15"/>
    <p:sldId id="268" r:id="rId16"/>
    <p:sldId id="274"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C226"/>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F80CB98-96C5-4438-823C-A5AF3CDFC83F}" type="datetimeFigureOut">
              <a:rPr lang="pt-BR" smtClean="0"/>
              <a:t>02/07/2021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8389EC7-2E84-46ED-AD08-5F073C2F5BAF}" type="slidenum">
              <a:rPr lang="pt-BR" smtClean="0"/>
              <a:t>‹nº›</a:t>
            </a:fld>
            <a:endParaRPr lang="pt-BR"/>
          </a:p>
        </p:txBody>
      </p:sp>
    </p:spTree>
    <p:extLst>
      <p:ext uri="{BB962C8B-B14F-4D97-AF65-F5344CB8AC3E}">
        <p14:creationId xmlns:p14="http://schemas.microsoft.com/office/powerpoint/2010/main" val="261756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F80CB98-96C5-4438-823C-A5AF3CDFC83F}" type="datetimeFigureOut">
              <a:rPr lang="pt-BR" smtClean="0"/>
              <a:t>02/07/2021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8389EC7-2E84-46ED-AD08-5F073C2F5BAF}" type="slidenum">
              <a:rPr lang="pt-BR" smtClean="0"/>
              <a:t>‹nº›</a:t>
            </a:fld>
            <a:endParaRPr lang="pt-BR"/>
          </a:p>
        </p:txBody>
      </p:sp>
    </p:spTree>
    <p:extLst>
      <p:ext uri="{BB962C8B-B14F-4D97-AF65-F5344CB8AC3E}">
        <p14:creationId xmlns:p14="http://schemas.microsoft.com/office/powerpoint/2010/main" val="181362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F80CB98-96C5-4438-823C-A5AF3CDFC83F}" type="datetimeFigureOut">
              <a:rPr lang="pt-BR" smtClean="0"/>
              <a:t>02/07/2021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8389EC7-2E84-46ED-AD08-5F073C2F5BAF}"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12060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F80CB98-96C5-4438-823C-A5AF3CDFC83F}" type="datetimeFigureOut">
              <a:rPr lang="pt-BR" smtClean="0"/>
              <a:t>02/07/2021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8389EC7-2E84-46ED-AD08-5F073C2F5BAF}" type="slidenum">
              <a:rPr lang="pt-BR" smtClean="0"/>
              <a:t>‹nº›</a:t>
            </a:fld>
            <a:endParaRPr lang="pt-BR"/>
          </a:p>
        </p:txBody>
      </p:sp>
    </p:spTree>
    <p:extLst>
      <p:ext uri="{BB962C8B-B14F-4D97-AF65-F5344CB8AC3E}">
        <p14:creationId xmlns:p14="http://schemas.microsoft.com/office/powerpoint/2010/main" val="3851515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F80CB98-96C5-4438-823C-A5AF3CDFC83F}" type="datetimeFigureOut">
              <a:rPr lang="pt-BR" smtClean="0"/>
              <a:t>02/07/2021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8389EC7-2E84-46ED-AD08-5F073C2F5BAF}"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1749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F80CB98-96C5-4438-823C-A5AF3CDFC83F}" type="datetimeFigureOut">
              <a:rPr lang="pt-BR" smtClean="0"/>
              <a:t>02/07/2021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8389EC7-2E84-46ED-AD08-5F073C2F5BAF}" type="slidenum">
              <a:rPr lang="pt-BR" smtClean="0"/>
              <a:t>‹nº›</a:t>
            </a:fld>
            <a:endParaRPr lang="pt-BR"/>
          </a:p>
        </p:txBody>
      </p:sp>
    </p:spTree>
    <p:extLst>
      <p:ext uri="{BB962C8B-B14F-4D97-AF65-F5344CB8AC3E}">
        <p14:creationId xmlns:p14="http://schemas.microsoft.com/office/powerpoint/2010/main" val="1295022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F80CB98-96C5-4438-823C-A5AF3CDFC83F}" type="datetimeFigureOut">
              <a:rPr lang="pt-BR" smtClean="0"/>
              <a:t>02/07/2021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8389EC7-2E84-46ED-AD08-5F073C2F5BAF}" type="slidenum">
              <a:rPr lang="pt-BR" smtClean="0"/>
              <a:t>‹nº›</a:t>
            </a:fld>
            <a:endParaRPr lang="pt-BR"/>
          </a:p>
        </p:txBody>
      </p:sp>
    </p:spTree>
    <p:extLst>
      <p:ext uri="{BB962C8B-B14F-4D97-AF65-F5344CB8AC3E}">
        <p14:creationId xmlns:p14="http://schemas.microsoft.com/office/powerpoint/2010/main" val="8420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F80CB98-96C5-4438-823C-A5AF3CDFC83F}" type="datetimeFigureOut">
              <a:rPr lang="pt-BR" smtClean="0"/>
              <a:t>02/07/2021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8389EC7-2E84-46ED-AD08-5F073C2F5BAF}" type="slidenum">
              <a:rPr lang="pt-BR" smtClean="0"/>
              <a:t>‹nº›</a:t>
            </a:fld>
            <a:endParaRPr lang="pt-BR"/>
          </a:p>
        </p:txBody>
      </p:sp>
    </p:spTree>
    <p:extLst>
      <p:ext uri="{BB962C8B-B14F-4D97-AF65-F5344CB8AC3E}">
        <p14:creationId xmlns:p14="http://schemas.microsoft.com/office/powerpoint/2010/main" val="1633508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F80CB98-96C5-4438-823C-A5AF3CDFC83F}" type="datetimeFigureOut">
              <a:rPr lang="pt-BR" smtClean="0"/>
              <a:t>02/07/2021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8389EC7-2E84-46ED-AD08-5F073C2F5BAF}" type="slidenum">
              <a:rPr lang="pt-BR" smtClean="0"/>
              <a:t>‹nº›</a:t>
            </a:fld>
            <a:endParaRPr lang="pt-BR"/>
          </a:p>
        </p:txBody>
      </p:sp>
    </p:spTree>
    <p:extLst>
      <p:ext uri="{BB962C8B-B14F-4D97-AF65-F5344CB8AC3E}">
        <p14:creationId xmlns:p14="http://schemas.microsoft.com/office/powerpoint/2010/main" val="70144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F80CB98-96C5-4438-823C-A5AF3CDFC83F}" type="datetimeFigureOut">
              <a:rPr lang="pt-BR" smtClean="0"/>
              <a:t>02/07/2021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8389EC7-2E84-46ED-AD08-5F073C2F5BAF}" type="slidenum">
              <a:rPr lang="pt-BR" smtClean="0"/>
              <a:t>‹nº›</a:t>
            </a:fld>
            <a:endParaRPr lang="pt-BR"/>
          </a:p>
        </p:txBody>
      </p:sp>
    </p:spTree>
    <p:extLst>
      <p:ext uri="{BB962C8B-B14F-4D97-AF65-F5344CB8AC3E}">
        <p14:creationId xmlns:p14="http://schemas.microsoft.com/office/powerpoint/2010/main" val="94724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F80CB98-96C5-4438-823C-A5AF3CDFC83F}" type="datetimeFigureOut">
              <a:rPr lang="pt-BR" smtClean="0"/>
              <a:t>02/07/2021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8389EC7-2E84-46ED-AD08-5F073C2F5BAF}" type="slidenum">
              <a:rPr lang="pt-BR" smtClean="0"/>
              <a:t>‹nº›</a:t>
            </a:fld>
            <a:endParaRPr lang="pt-BR"/>
          </a:p>
        </p:txBody>
      </p:sp>
    </p:spTree>
    <p:extLst>
      <p:ext uri="{BB962C8B-B14F-4D97-AF65-F5344CB8AC3E}">
        <p14:creationId xmlns:p14="http://schemas.microsoft.com/office/powerpoint/2010/main" val="250461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F80CB98-96C5-4438-823C-A5AF3CDFC83F}" type="datetimeFigureOut">
              <a:rPr lang="pt-BR" smtClean="0"/>
              <a:t>02/07/2021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8389EC7-2E84-46ED-AD08-5F073C2F5BAF}" type="slidenum">
              <a:rPr lang="pt-BR" smtClean="0"/>
              <a:t>‹nº›</a:t>
            </a:fld>
            <a:endParaRPr lang="pt-BR"/>
          </a:p>
        </p:txBody>
      </p:sp>
    </p:spTree>
    <p:extLst>
      <p:ext uri="{BB962C8B-B14F-4D97-AF65-F5344CB8AC3E}">
        <p14:creationId xmlns:p14="http://schemas.microsoft.com/office/powerpoint/2010/main" val="326031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F80CB98-96C5-4438-823C-A5AF3CDFC83F}" type="datetimeFigureOut">
              <a:rPr lang="pt-BR" smtClean="0"/>
              <a:t>02/07/2021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8389EC7-2E84-46ED-AD08-5F073C2F5BAF}" type="slidenum">
              <a:rPr lang="pt-BR" smtClean="0"/>
              <a:t>‹nº›</a:t>
            </a:fld>
            <a:endParaRPr lang="pt-BR"/>
          </a:p>
        </p:txBody>
      </p:sp>
    </p:spTree>
    <p:extLst>
      <p:ext uri="{BB962C8B-B14F-4D97-AF65-F5344CB8AC3E}">
        <p14:creationId xmlns:p14="http://schemas.microsoft.com/office/powerpoint/2010/main" val="264392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0CB98-96C5-4438-823C-A5AF3CDFC83F}" type="datetimeFigureOut">
              <a:rPr lang="pt-BR" smtClean="0"/>
              <a:t>02/07/2021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8389EC7-2E84-46ED-AD08-5F073C2F5BAF}" type="slidenum">
              <a:rPr lang="pt-BR" smtClean="0"/>
              <a:t>‹nº›</a:t>
            </a:fld>
            <a:endParaRPr lang="pt-BR"/>
          </a:p>
        </p:txBody>
      </p:sp>
    </p:spTree>
    <p:extLst>
      <p:ext uri="{BB962C8B-B14F-4D97-AF65-F5344CB8AC3E}">
        <p14:creationId xmlns:p14="http://schemas.microsoft.com/office/powerpoint/2010/main" val="2765332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F80CB98-96C5-4438-823C-A5AF3CDFC83F}" type="datetimeFigureOut">
              <a:rPr lang="pt-BR" smtClean="0"/>
              <a:t>02/07/2021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8389EC7-2E84-46ED-AD08-5F073C2F5BAF}" type="slidenum">
              <a:rPr lang="pt-BR" smtClean="0"/>
              <a:t>‹nº›</a:t>
            </a:fld>
            <a:endParaRPr lang="pt-BR"/>
          </a:p>
        </p:txBody>
      </p:sp>
    </p:spTree>
    <p:extLst>
      <p:ext uri="{BB962C8B-B14F-4D97-AF65-F5344CB8AC3E}">
        <p14:creationId xmlns:p14="http://schemas.microsoft.com/office/powerpoint/2010/main" val="403178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F80CB98-96C5-4438-823C-A5AF3CDFC83F}" type="datetimeFigureOut">
              <a:rPr lang="pt-BR" smtClean="0"/>
              <a:t>02/07/2021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8389EC7-2E84-46ED-AD08-5F073C2F5BAF}" type="slidenum">
              <a:rPr lang="pt-BR" smtClean="0"/>
              <a:t>‹nº›</a:t>
            </a:fld>
            <a:endParaRPr lang="pt-BR"/>
          </a:p>
        </p:txBody>
      </p:sp>
    </p:spTree>
    <p:extLst>
      <p:ext uri="{BB962C8B-B14F-4D97-AF65-F5344CB8AC3E}">
        <p14:creationId xmlns:p14="http://schemas.microsoft.com/office/powerpoint/2010/main" val="297720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80CB98-96C5-4438-823C-A5AF3CDFC83F}" type="datetimeFigureOut">
              <a:rPr lang="pt-BR" smtClean="0"/>
              <a:t>02/07/2021</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389EC7-2E84-46ED-AD08-5F073C2F5BAF}" type="slidenum">
              <a:rPr lang="pt-BR" smtClean="0"/>
              <a:t>‹nº›</a:t>
            </a:fld>
            <a:endParaRPr lang="pt-BR"/>
          </a:p>
        </p:txBody>
      </p:sp>
    </p:spTree>
    <p:extLst>
      <p:ext uri="{BB962C8B-B14F-4D97-AF65-F5344CB8AC3E}">
        <p14:creationId xmlns:p14="http://schemas.microsoft.com/office/powerpoint/2010/main" val="122601490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90E4E-4FC5-4892-AA7C-675E305CFA5E}"/>
              </a:ext>
            </a:extLst>
          </p:cNvPr>
          <p:cNvSpPr>
            <a:spLocks noGrp="1"/>
          </p:cNvSpPr>
          <p:nvPr>
            <p:ph type="ctrTitle"/>
          </p:nvPr>
        </p:nvSpPr>
        <p:spPr>
          <a:xfrm>
            <a:off x="1102620" y="1177034"/>
            <a:ext cx="8333172" cy="797275"/>
          </a:xfrm>
        </p:spPr>
        <p:txBody>
          <a:bodyPr/>
          <a:lstStyle/>
          <a:p>
            <a:pPr algn="ctr"/>
            <a:r>
              <a:rPr lang="pt-BR" sz="3600" b="1" dirty="0">
                <a:latin typeface="Arial" panose="020B0604020202020204" pitchFamily="34" charset="0"/>
                <a:cs typeface="Arial" panose="020B0604020202020204" pitchFamily="34" charset="0"/>
              </a:rPr>
              <a:t>Fadiga dos Materiais Metálicos</a:t>
            </a:r>
          </a:p>
        </p:txBody>
      </p:sp>
      <p:sp>
        <p:nvSpPr>
          <p:cNvPr id="3" name="Subtítulo 2">
            <a:extLst>
              <a:ext uri="{FF2B5EF4-FFF2-40B4-BE49-F238E27FC236}">
                <a16:creationId xmlns:a16="http://schemas.microsoft.com/office/drawing/2014/main" id="{FEBBDA9D-CCEE-42FC-AC2E-27EEFE518B12}"/>
              </a:ext>
            </a:extLst>
          </p:cNvPr>
          <p:cNvSpPr>
            <a:spLocks noGrp="1"/>
          </p:cNvSpPr>
          <p:nvPr>
            <p:ph type="subTitle" idx="1"/>
          </p:nvPr>
        </p:nvSpPr>
        <p:spPr>
          <a:xfrm>
            <a:off x="3055514" y="2310780"/>
            <a:ext cx="4167553" cy="612784"/>
          </a:xfrm>
        </p:spPr>
        <p:txBody>
          <a:bodyPr/>
          <a:lstStyle/>
          <a:p>
            <a:pPr algn="ctr"/>
            <a:r>
              <a:rPr lang="pt-BR" b="1" dirty="0">
                <a:solidFill>
                  <a:schemeClr val="tx1"/>
                </a:solidFill>
                <a:latin typeface="Arial" panose="020B0604020202020204" pitchFamily="34" charset="0"/>
                <a:cs typeface="Arial" panose="020B0604020202020204" pitchFamily="34" charset="0"/>
              </a:rPr>
              <a:t>Professor: </a:t>
            </a:r>
            <a:r>
              <a:rPr lang="pt-BR" dirty="0">
                <a:solidFill>
                  <a:schemeClr val="tx1"/>
                </a:solidFill>
                <a:latin typeface="Arial" panose="020B0604020202020204" pitchFamily="34" charset="0"/>
                <a:cs typeface="Arial" panose="020B0604020202020204" pitchFamily="34" charset="0"/>
              </a:rPr>
              <a:t>André Garcia Cunha Filho</a:t>
            </a:r>
            <a:r>
              <a:rPr lang="pt-BR" b="1" dirty="0">
                <a:solidFill>
                  <a:schemeClr val="tx1"/>
                </a:solidFill>
                <a:latin typeface="Arial" panose="020B0604020202020204" pitchFamily="34" charset="0"/>
                <a:cs typeface="Arial" panose="020B0604020202020204" pitchFamily="34" charset="0"/>
              </a:rPr>
              <a:t>. </a:t>
            </a:r>
          </a:p>
        </p:txBody>
      </p:sp>
      <p:sp>
        <p:nvSpPr>
          <p:cNvPr id="7" name="CaixaDeTexto 6">
            <a:extLst>
              <a:ext uri="{FF2B5EF4-FFF2-40B4-BE49-F238E27FC236}">
                <a16:creationId xmlns:a16="http://schemas.microsoft.com/office/drawing/2014/main" id="{20F1841B-72A7-481D-9F7A-6A51485EBF9B}"/>
              </a:ext>
            </a:extLst>
          </p:cNvPr>
          <p:cNvSpPr txBox="1"/>
          <p:nvPr/>
        </p:nvSpPr>
        <p:spPr>
          <a:xfrm>
            <a:off x="1501184" y="3219066"/>
            <a:ext cx="7276215" cy="2062103"/>
          </a:xfrm>
          <a:prstGeom prst="rect">
            <a:avLst/>
          </a:prstGeom>
          <a:noFill/>
        </p:spPr>
        <p:txBody>
          <a:bodyPr wrap="square" rtlCol="0">
            <a:spAutoFit/>
          </a:bodyPr>
          <a:lstStyle/>
          <a:p>
            <a:pPr algn="ctr"/>
            <a:r>
              <a:rPr lang="pt-BR" sz="1600" b="1" dirty="0">
                <a:latin typeface="Arial" panose="020B0604020202020204" pitchFamily="34" charset="0"/>
                <a:cs typeface="Arial" panose="020B0604020202020204" pitchFamily="34" charset="0"/>
              </a:rPr>
              <a:t>Alunos:</a:t>
            </a:r>
          </a:p>
          <a:p>
            <a:pPr algn="ctr"/>
            <a:endParaRPr lang="pt-BR" sz="1600" dirty="0">
              <a:latin typeface="Arial" panose="020B0604020202020204" pitchFamily="34" charset="0"/>
              <a:cs typeface="Arial" panose="020B0604020202020204" pitchFamily="34" charset="0"/>
            </a:endParaRPr>
          </a:p>
          <a:p>
            <a:r>
              <a:rPr lang="pt-BR" sz="1600" dirty="0">
                <a:latin typeface="Arial" panose="020B0604020202020204" pitchFamily="34" charset="0"/>
                <a:cs typeface="Arial" panose="020B0604020202020204" pitchFamily="34" charset="0"/>
              </a:rPr>
              <a:t>Nome: Marcos Henrique Barbosa Bernardes.		Matrícula: AV3021092.</a:t>
            </a:r>
          </a:p>
          <a:p>
            <a:br>
              <a:rPr lang="pt-BR" sz="1600" dirty="0">
                <a:latin typeface="Arial" panose="020B0604020202020204" pitchFamily="34" charset="0"/>
                <a:cs typeface="Arial" panose="020B0604020202020204" pitchFamily="34" charset="0"/>
              </a:rPr>
            </a:br>
            <a:r>
              <a:rPr lang="pt-BR" sz="1600" dirty="0">
                <a:latin typeface="Arial" panose="020B0604020202020204" pitchFamily="34" charset="0"/>
                <a:cs typeface="Arial" panose="020B0604020202020204" pitchFamily="34" charset="0"/>
              </a:rPr>
              <a:t>Nome: Marcos José Batista.					Matrícula: AV3018776. </a:t>
            </a:r>
          </a:p>
          <a:p>
            <a:r>
              <a:rPr lang="pt-BR" sz="1600" dirty="0">
                <a:latin typeface="Arial" panose="020B0604020202020204" pitchFamily="34" charset="0"/>
                <a:cs typeface="Arial" panose="020B0604020202020204" pitchFamily="34" charset="0"/>
              </a:rPr>
              <a:t>  </a:t>
            </a:r>
            <a:br>
              <a:rPr lang="pt-BR" sz="1600" dirty="0">
                <a:latin typeface="Arial" panose="020B0604020202020204" pitchFamily="34" charset="0"/>
                <a:cs typeface="Arial" panose="020B0604020202020204" pitchFamily="34" charset="0"/>
              </a:rPr>
            </a:br>
            <a:r>
              <a:rPr lang="pt-BR" sz="1600" dirty="0">
                <a:latin typeface="Arial" panose="020B0604020202020204" pitchFamily="34" charset="0"/>
                <a:cs typeface="Arial" panose="020B0604020202020204" pitchFamily="34" charset="0"/>
              </a:rPr>
              <a:t>Nome: Vinícius Pires Lopes.					Matrícula: AV301875X.</a:t>
            </a:r>
          </a:p>
          <a:p>
            <a:r>
              <a:rPr lang="pt-BR" sz="1600" dirty="0">
                <a:latin typeface="Arial" panose="020B0604020202020204" pitchFamily="34" charset="0"/>
                <a:cs typeface="Arial" panose="020B0604020202020204" pitchFamily="34" charset="0"/>
              </a:rPr>
              <a:t>       </a:t>
            </a:r>
          </a:p>
        </p:txBody>
      </p:sp>
      <p:pic>
        <p:nvPicPr>
          <p:cNvPr id="8" name="Imagem 7">
            <a:extLst>
              <a:ext uri="{FF2B5EF4-FFF2-40B4-BE49-F238E27FC236}">
                <a16:creationId xmlns:a16="http://schemas.microsoft.com/office/drawing/2014/main" id="{E4F5D297-1E5C-435A-8FD0-41889E515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94" y="104618"/>
            <a:ext cx="2752764" cy="985140"/>
          </a:xfrm>
          <a:prstGeom prst="rect">
            <a:avLst/>
          </a:prstGeom>
        </p:spPr>
      </p:pic>
      <p:sp>
        <p:nvSpPr>
          <p:cNvPr id="10" name="Retângulo: Cantos Arredondados 9">
            <a:extLst>
              <a:ext uri="{FF2B5EF4-FFF2-40B4-BE49-F238E27FC236}">
                <a16:creationId xmlns:a16="http://schemas.microsoft.com/office/drawing/2014/main" id="{B7CE5290-81B1-4EE3-8258-9B97BC3C4629}"/>
              </a:ext>
            </a:extLst>
          </p:cNvPr>
          <p:cNvSpPr/>
          <p:nvPr/>
        </p:nvSpPr>
        <p:spPr>
          <a:xfrm>
            <a:off x="1470991" y="3260035"/>
            <a:ext cx="7620000" cy="21866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2584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F034C1E-5543-48FE-80B4-E3FA0D46F0D3}"/>
              </a:ext>
            </a:extLst>
          </p:cNvPr>
          <p:cNvSpPr txBox="1"/>
          <p:nvPr/>
        </p:nvSpPr>
        <p:spPr>
          <a:xfrm>
            <a:off x="468260" y="1797803"/>
            <a:ext cx="9339417" cy="4293483"/>
          </a:xfrm>
          <a:prstGeom prst="rect">
            <a:avLst/>
          </a:prstGeom>
          <a:noFill/>
        </p:spPr>
        <p:txBody>
          <a:bodyPr wrap="square">
            <a:spAutoFit/>
          </a:bodyPr>
          <a:lstStyle/>
          <a:p>
            <a:pPr algn="just"/>
            <a:r>
              <a:rPr lang="pt-PT"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O estágio de propagação da trinca microscópica é quando ela se estabelece, ou está presente desde o início, e assim os mecanismos da mecânica da fratura entram em atividade.</a:t>
            </a:r>
          </a:p>
          <a:p>
            <a:pPr algn="just"/>
            <a:endParaRPr lang="pt-PT"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just"/>
            <a:r>
              <a:rPr lang="pt-PT"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Já uma trinca mais severa (pontiaguda), gera concentração de tensões maiores que a proporcionada pelo entalhe original. </a:t>
            </a:r>
            <a:r>
              <a:rPr lang="pt-PT" sz="2100" dirty="0">
                <a:latin typeface="Arial" panose="020B0604020202020204" pitchFamily="34" charset="0"/>
                <a:ea typeface="Calibri" panose="020F0502020204030204" pitchFamily="34" charset="0"/>
                <a:cs typeface="Arial" panose="020B0604020202020204" pitchFamily="34" charset="0"/>
              </a:rPr>
              <a:t>El</a:t>
            </a:r>
            <a:r>
              <a:rPr lang="pt-PT"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é desenvolvida através de uma zona plástica na ponta da trinca, sempre que uma tensão de tração alonga, assim melhorando as tensões em suas pontas e diminuindo o acúmulo de tensão efetiva, com isso a trinca cresce um pouco.</a:t>
            </a:r>
          </a:p>
          <a:p>
            <a:pPr algn="just"/>
            <a:endParaRPr lang="pt-PT" sz="2100" dirty="0">
              <a:latin typeface="Arial" panose="020B0604020202020204" pitchFamily="34" charset="0"/>
              <a:cs typeface="Arial" panose="020B0604020202020204" pitchFamily="34" charset="0"/>
            </a:endParaRPr>
          </a:p>
          <a:p>
            <a:pPr algn="just"/>
            <a:r>
              <a:rPr lang="pt-PT"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Assim a tensão de fadiga (ciclo de tensão) transpassa para um regime de tensão de compressão, ou para um valor nulo.</a:t>
            </a:r>
          </a:p>
          <a:p>
            <a:pPr algn="just"/>
            <a:endParaRPr lang="pt-BR" sz="2100" dirty="0">
              <a:solidFill>
                <a:schemeClr val="tx1"/>
              </a:solidFill>
              <a:latin typeface="Arial" panose="020B0604020202020204" pitchFamily="34" charset="0"/>
              <a:cs typeface="Arial" panose="020B0604020202020204" pitchFamily="34" charset="0"/>
            </a:endParaRPr>
          </a:p>
        </p:txBody>
      </p:sp>
      <p:pic>
        <p:nvPicPr>
          <p:cNvPr id="4" name="Imagem 3">
            <a:extLst>
              <a:ext uri="{FF2B5EF4-FFF2-40B4-BE49-F238E27FC236}">
                <a16:creationId xmlns:a16="http://schemas.microsoft.com/office/drawing/2014/main" id="{69488D7B-E3A5-4EF6-BAC2-69C1411D0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20" y="263331"/>
            <a:ext cx="2752764" cy="985140"/>
          </a:xfrm>
          <a:prstGeom prst="rect">
            <a:avLst/>
          </a:prstGeom>
        </p:spPr>
      </p:pic>
    </p:spTree>
    <p:extLst>
      <p:ext uri="{BB962C8B-B14F-4D97-AF65-F5344CB8AC3E}">
        <p14:creationId xmlns:p14="http://schemas.microsoft.com/office/powerpoint/2010/main" val="376838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B0632DB-7349-4A6A-B72E-7F6F38464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94" y="263369"/>
            <a:ext cx="3235100" cy="1157756"/>
          </a:xfrm>
          <a:prstGeom prst="rect">
            <a:avLst/>
          </a:prstGeom>
        </p:spPr>
      </p:pic>
      <p:sp>
        <p:nvSpPr>
          <p:cNvPr id="8" name="Subtítulo 7">
            <a:extLst>
              <a:ext uri="{FF2B5EF4-FFF2-40B4-BE49-F238E27FC236}">
                <a16:creationId xmlns:a16="http://schemas.microsoft.com/office/drawing/2014/main" id="{8D0F1DF2-BF77-4311-9A0C-E2F692C22FCA}"/>
              </a:ext>
            </a:extLst>
          </p:cNvPr>
          <p:cNvSpPr>
            <a:spLocks noGrp="1"/>
          </p:cNvSpPr>
          <p:nvPr>
            <p:ph type="subTitle" idx="1"/>
          </p:nvPr>
        </p:nvSpPr>
        <p:spPr>
          <a:xfrm>
            <a:off x="580292" y="1789835"/>
            <a:ext cx="9293469" cy="2728844"/>
          </a:xfrm>
        </p:spPr>
        <p:txBody>
          <a:bodyPr>
            <a:noAutofit/>
          </a:bodyPr>
          <a:lstStyle/>
          <a:p>
            <a:pPr algn="just">
              <a:buClrTx/>
            </a:pPr>
            <a:r>
              <a:rPr lang="pt-PT"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Uma tensão de tração bastante baixa, faz com que a trinca se feche, ocorrendo o escoamento temporariamente e dando forma pontiaguda, só que com o comprimento maior. Esse processo segue enquanto a tensão local está diversificando de valores abaixo da tensão de escoamento para os demais acima na ponta da trinca.</a:t>
            </a:r>
          </a:p>
          <a:p>
            <a:pPr algn="l"/>
            <a:endParaRPr lang="pt-BR" sz="2400" dirty="0">
              <a:solidFill>
                <a:schemeClr val="tx1"/>
              </a:solidFill>
              <a:latin typeface="Times New Roman" panose="02020603050405020304" pitchFamily="18" charset="0"/>
              <a:cs typeface="Times New Roman" panose="02020603050405020304" pitchFamily="18" charset="0"/>
            </a:endParaRPr>
          </a:p>
        </p:txBody>
      </p:sp>
      <p:sp>
        <p:nvSpPr>
          <p:cNvPr id="7" name="CaixaDeTexto 6">
            <a:extLst>
              <a:ext uri="{FF2B5EF4-FFF2-40B4-BE49-F238E27FC236}">
                <a16:creationId xmlns:a16="http://schemas.microsoft.com/office/drawing/2014/main" id="{871FEB8A-C3C3-4906-9A4F-5CE9F4694FEC}"/>
              </a:ext>
            </a:extLst>
          </p:cNvPr>
          <p:cNvSpPr txBox="1"/>
          <p:nvPr/>
        </p:nvSpPr>
        <p:spPr>
          <a:xfrm>
            <a:off x="580291" y="3722266"/>
            <a:ext cx="9293469" cy="1384995"/>
          </a:xfrm>
          <a:prstGeom prst="rect">
            <a:avLst/>
          </a:prstGeom>
          <a:noFill/>
        </p:spPr>
        <p:txBody>
          <a:bodyPr wrap="square" rtlCol="0">
            <a:spAutoFit/>
          </a:bodyPr>
          <a:lstStyle/>
          <a:p>
            <a:pPr algn="just"/>
            <a:r>
              <a:rPr lang="pt-PT" sz="2100" dirty="0">
                <a:latin typeface="Arial" panose="020B0604020202020204" pitchFamily="34" charset="0"/>
                <a:ea typeface="Calibri" panose="020F0502020204030204" pitchFamily="34" charset="0"/>
                <a:cs typeface="Arial" panose="020B0604020202020204" pitchFamily="34" charset="0"/>
              </a:rPr>
              <a:t>Com o</a:t>
            </a:r>
            <a:r>
              <a:rPr lang="pt-PT" sz="2100" dirty="0">
                <a:effectLst/>
                <a:latin typeface="Arial" panose="020B0604020202020204" pitchFamily="34" charset="0"/>
                <a:ea typeface="Calibri" panose="020F0502020204030204" pitchFamily="34" charset="0"/>
                <a:cs typeface="Arial" panose="020B0604020202020204" pitchFamily="34" charset="0"/>
              </a:rPr>
              <a:t> avanço da trinca, as tensões de tração e a trinca, propaga-se ao longo de planos normais </a:t>
            </a:r>
            <a:r>
              <a:rPr lang="pt-PT" sz="2100" dirty="0">
                <a:latin typeface="Arial" panose="020B0604020202020204" pitchFamily="34" charset="0"/>
                <a:ea typeface="Calibri" panose="020F0502020204030204" pitchFamily="34" charset="0"/>
                <a:cs typeface="Arial" panose="020B0604020202020204" pitchFamily="34" charset="0"/>
              </a:rPr>
              <a:t>e</a:t>
            </a:r>
            <a:r>
              <a:rPr lang="pt-PT" sz="2100" dirty="0">
                <a:effectLst/>
                <a:latin typeface="Arial" panose="020B0604020202020204" pitchFamily="34" charset="0"/>
                <a:ea typeface="Calibri" panose="020F0502020204030204" pitchFamily="34" charset="0"/>
                <a:cs typeface="Arial" panose="020B0604020202020204" pitchFamily="34" charset="0"/>
              </a:rPr>
              <a:t>máxima de tração. Portanto as falhas por fadiga são consideradas devido as tensões de tração, e até mesmo que o cisalhamento iniciem ao processo </a:t>
            </a:r>
            <a:r>
              <a:rPr lang="pt-PT" sz="2100" dirty="0">
                <a:latin typeface="Arial" panose="020B0604020202020204" pitchFamily="34" charset="0"/>
                <a:ea typeface="Calibri" panose="020F0502020204030204" pitchFamily="34" charset="0"/>
                <a:cs typeface="Arial" panose="020B0604020202020204" pitchFamily="34" charset="0"/>
              </a:rPr>
              <a:t>de </a:t>
            </a:r>
            <a:r>
              <a:rPr lang="pt-PT" sz="2100" dirty="0">
                <a:effectLst/>
                <a:latin typeface="Arial" panose="020B0604020202020204" pitchFamily="34" charset="0"/>
                <a:ea typeface="Calibri" panose="020F0502020204030204" pitchFamily="34" charset="0"/>
                <a:cs typeface="Arial" panose="020B0604020202020204" pitchFamily="34" charset="0"/>
              </a:rPr>
              <a:t>materiais dúcteis.</a:t>
            </a:r>
            <a:endParaRPr lang="pt-BR" sz="2100" dirty="0">
              <a:latin typeface="Arial" panose="020B0604020202020204" pitchFamily="34" charset="0"/>
              <a:cs typeface="Arial" panose="020B0604020202020204" pitchFamily="34" charset="0"/>
            </a:endParaRPr>
          </a:p>
        </p:txBody>
      </p:sp>
      <p:sp>
        <p:nvSpPr>
          <p:cNvPr id="6" name="CaixaDeTexto 5">
            <a:extLst>
              <a:ext uri="{FF2B5EF4-FFF2-40B4-BE49-F238E27FC236}">
                <a16:creationId xmlns:a16="http://schemas.microsoft.com/office/drawing/2014/main" id="{AE3FC17E-A72E-4273-B998-F91801EB4717}"/>
              </a:ext>
            </a:extLst>
          </p:cNvPr>
          <p:cNvSpPr txBox="1"/>
          <p:nvPr/>
        </p:nvSpPr>
        <p:spPr>
          <a:xfrm>
            <a:off x="580291" y="5380296"/>
            <a:ext cx="9293468" cy="738664"/>
          </a:xfrm>
          <a:prstGeom prst="rect">
            <a:avLst/>
          </a:prstGeom>
          <a:noFill/>
        </p:spPr>
        <p:txBody>
          <a:bodyPr wrap="square">
            <a:spAutoFit/>
          </a:bodyPr>
          <a:lstStyle/>
          <a:p>
            <a:pPr algn="just"/>
            <a:r>
              <a:rPr lang="pt-PT" sz="2100" dirty="0">
                <a:effectLst/>
                <a:latin typeface="Arial" panose="020B0604020202020204" pitchFamily="34" charset="0"/>
                <a:ea typeface="Calibri" panose="020F0502020204030204" pitchFamily="34" charset="0"/>
                <a:cs typeface="Arial" panose="020B0604020202020204" pitchFamily="34" charset="0"/>
              </a:rPr>
              <a:t>As tensões cíclicas, são sempre de compressão e não irão contribuir para o desenvolvimento da trinca, visto que elas tendem a fechá-la.</a:t>
            </a:r>
            <a:endParaRPr lang="pt-BR"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584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B0632DB-7349-4A6A-B72E-7F6F38464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94" y="263369"/>
            <a:ext cx="3235100" cy="1157756"/>
          </a:xfrm>
          <a:prstGeom prst="rect">
            <a:avLst/>
          </a:prstGeom>
        </p:spPr>
      </p:pic>
      <p:sp>
        <p:nvSpPr>
          <p:cNvPr id="7" name="CaixaDeTexto 6">
            <a:extLst>
              <a:ext uri="{FF2B5EF4-FFF2-40B4-BE49-F238E27FC236}">
                <a16:creationId xmlns:a16="http://schemas.microsoft.com/office/drawing/2014/main" id="{9502194A-7382-4A41-A14C-606D7A647731}"/>
              </a:ext>
            </a:extLst>
          </p:cNvPr>
          <p:cNvSpPr txBox="1"/>
          <p:nvPr/>
        </p:nvSpPr>
        <p:spPr>
          <a:xfrm>
            <a:off x="649626" y="1728664"/>
            <a:ext cx="9143303" cy="4293483"/>
          </a:xfrm>
          <a:prstGeom prst="rect">
            <a:avLst/>
          </a:prstGeom>
          <a:noFill/>
        </p:spPr>
        <p:txBody>
          <a:bodyPr wrap="square" rtlCol="0">
            <a:spAutoFit/>
          </a:bodyPr>
          <a:lstStyle/>
          <a:p>
            <a:pPr algn="just"/>
            <a:r>
              <a:rPr lang="pt-PT" sz="2100" dirty="0">
                <a:effectLst/>
                <a:latin typeface="Arial" panose="020B0604020202020204" pitchFamily="34" charset="0"/>
                <a:ea typeface="Calibri" panose="020F0502020204030204" pitchFamily="34" charset="0"/>
                <a:cs typeface="Arial" panose="020B0604020202020204" pitchFamily="34" charset="0"/>
              </a:rPr>
              <a:t>Se a taxa de avanço ou propagação da trinca for muito pequena, sua ordem será de 10−8 até 10−4 in por ciclo, mas após um grande número de ciclos se tornará significativa.</a:t>
            </a:r>
          </a:p>
          <a:p>
            <a:pPr algn="just"/>
            <a:endParaRPr lang="pt-PT" sz="2100" dirty="0">
              <a:effectLst/>
              <a:latin typeface="Arial" panose="020B0604020202020204" pitchFamily="34" charset="0"/>
              <a:ea typeface="Calibri" panose="020F0502020204030204" pitchFamily="34" charset="0"/>
              <a:cs typeface="Arial" panose="020B0604020202020204" pitchFamily="34" charset="0"/>
            </a:endParaRPr>
          </a:p>
          <a:p>
            <a:pPr algn="just"/>
            <a:r>
              <a:rPr lang="pt-BR" sz="2100" dirty="0">
                <a:effectLst/>
                <a:latin typeface="Arial" panose="020B0604020202020204" pitchFamily="34" charset="0"/>
                <a:ea typeface="Calibri" panose="020F0502020204030204" pitchFamily="34" charset="0"/>
                <a:cs typeface="Arial" panose="020B0604020202020204" pitchFamily="34" charset="0"/>
              </a:rPr>
              <a:t>Quando superfície de ruptura for vista bastante ampliada, as estrias, devido a qualquer ciclo de tensão, apresentará a superfície de falha de um corpo de prova de alumínio, com isso a ampliação de 12000×, juntamente com a exibição do modelo de tensão cíclica operante na peça na qual falhou. </a:t>
            </a:r>
          </a:p>
          <a:p>
            <a:pPr marL="342900" indent="-342900" algn="just">
              <a:buFont typeface="Arial" panose="020B0604020202020204" pitchFamily="34" charset="0"/>
              <a:buChar char="•"/>
            </a:pPr>
            <a:endParaRPr lang="pt-BR" sz="2100" dirty="0">
              <a:latin typeface="Arial" panose="020B0604020202020204" pitchFamily="34" charset="0"/>
              <a:ea typeface="Calibri" panose="020F0502020204030204" pitchFamily="34" charset="0"/>
              <a:cs typeface="Arial" panose="020B0604020202020204" pitchFamily="34" charset="0"/>
            </a:endParaRPr>
          </a:p>
          <a:p>
            <a:pPr algn="just"/>
            <a:r>
              <a:rPr lang="pt-BR" sz="2100" dirty="0">
                <a:effectLst/>
                <a:latin typeface="Arial" panose="020B0604020202020204" pitchFamily="34" charset="0"/>
                <a:ea typeface="Calibri" panose="020F0502020204030204" pitchFamily="34" charset="0"/>
                <a:cs typeface="Arial" panose="020B0604020202020204" pitchFamily="34" charset="0"/>
              </a:rPr>
              <a:t>Os ocasionais ciclos de elevada tensão expõem estrias maiores do que aquelas mais contínuas de pequena amplitude, mostrando que as dimensões de tensão, são maiores quando provocam um crescimento da trinca por ciclo.</a:t>
            </a:r>
            <a:endParaRPr lang="pt-BR"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530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B0632DB-7349-4A6A-B72E-7F6F38464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94" y="263369"/>
            <a:ext cx="3235100" cy="1157756"/>
          </a:xfrm>
          <a:prstGeom prst="rect">
            <a:avLst/>
          </a:prstGeom>
        </p:spPr>
      </p:pic>
      <p:pic>
        <p:nvPicPr>
          <p:cNvPr id="11" name="Imagem 10">
            <a:extLst>
              <a:ext uri="{FF2B5EF4-FFF2-40B4-BE49-F238E27FC236}">
                <a16:creationId xmlns:a16="http://schemas.microsoft.com/office/drawing/2014/main" id="{6B3CDFBF-C0C6-4FFF-B122-BE73ADB8B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310" y="2010659"/>
            <a:ext cx="5464998" cy="4687208"/>
          </a:xfrm>
          <a:prstGeom prst="rect">
            <a:avLst/>
          </a:prstGeom>
        </p:spPr>
      </p:pic>
      <p:sp>
        <p:nvSpPr>
          <p:cNvPr id="7" name="CaixaDeTexto 6">
            <a:extLst>
              <a:ext uri="{FF2B5EF4-FFF2-40B4-BE49-F238E27FC236}">
                <a16:creationId xmlns:a16="http://schemas.microsoft.com/office/drawing/2014/main" id="{B3D8ABF5-BB8C-4E9B-9E5D-4B9B642CC35D}"/>
              </a:ext>
            </a:extLst>
          </p:cNvPr>
          <p:cNvSpPr txBox="1"/>
          <p:nvPr/>
        </p:nvSpPr>
        <p:spPr>
          <a:xfrm>
            <a:off x="2577280" y="1247776"/>
            <a:ext cx="6098458" cy="584775"/>
          </a:xfrm>
          <a:prstGeom prst="rect">
            <a:avLst/>
          </a:prstGeom>
          <a:noFill/>
        </p:spPr>
        <p:txBody>
          <a:bodyPr wrap="square">
            <a:spAutoFit/>
          </a:bodyPr>
          <a:lstStyle/>
          <a:p>
            <a:pPr algn="ctr"/>
            <a:r>
              <a:rPr lang="pt-BR" sz="3200" b="1" dirty="0">
                <a:solidFill>
                  <a:srgbClr val="90C226"/>
                </a:solidFill>
                <a:latin typeface="Arial" panose="020B0604020202020204" pitchFamily="34" charset="0"/>
                <a:cs typeface="Arial" panose="020B0604020202020204" pitchFamily="34" charset="0"/>
              </a:rPr>
              <a:t>Exemplo:</a:t>
            </a:r>
          </a:p>
        </p:txBody>
      </p:sp>
      <p:sp>
        <p:nvSpPr>
          <p:cNvPr id="4" name="Retângulo 3">
            <a:extLst>
              <a:ext uri="{FF2B5EF4-FFF2-40B4-BE49-F238E27FC236}">
                <a16:creationId xmlns:a16="http://schemas.microsoft.com/office/drawing/2014/main" id="{D05160CC-FF95-4575-99BC-637A1132528E}"/>
              </a:ext>
            </a:extLst>
          </p:cNvPr>
          <p:cNvSpPr/>
          <p:nvPr/>
        </p:nvSpPr>
        <p:spPr>
          <a:xfrm>
            <a:off x="3347884" y="2241752"/>
            <a:ext cx="4557251" cy="42327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7954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90E4E-4FC5-4892-AA7C-675E305CFA5E}"/>
              </a:ext>
            </a:extLst>
          </p:cNvPr>
          <p:cNvSpPr>
            <a:spLocks noGrp="1"/>
          </p:cNvSpPr>
          <p:nvPr>
            <p:ph type="ctrTitle"/>
          </p:nvPr>
        </p:nvSpPr>
        <p:spPr>
          <a:xfrm>
            <a:off x="3546600" y="1117549"/>
            <a:ext cx="4786237" cy="797275"/>
          </a:xfrm>
        </p:spPr>
        <p:txBody>
          <a:bodyPr/>
          <a:lstStyle/>
          <a:p>
            <a:pPr algn="ctr"/>
            <a:r>
              <a:rPr lang="pt-BR" sz="4000" b="1" dirty="0">
                <a:latin typeface="Arial" panose="020B0604020202020204" pitchFamily="34" charset="0"/>
                <a:cs typeface="Arial" panose="020B0604020202020204" pitchFamily="34" charset="0"/>
              </a:rPr>
              <a:t>Corrosão</a:t>
            </a:r>
          </a:p>
        </p:txBody>
      </p:sp>
      <p:pic>
        <p:nvPicPr>
          <p:cNvPr id="5" name="Imagem 4">
            <a:extLst>
              <a:ext uri="{FF2B5EF4-FFF2-40B4-BE49-F238E27FC236}">
                <a16:creationId xmlns:a16="http://schemas.microsoft.com/office/drawing/2014/main" id="{CB0632DB-7349-4A6A-B72E-7F6F38464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94" y="263369"/>
            <a:ext cx="3235100" cy="1157756"/>
          </a:xfrm>
          <a:prstGeom prst="rect">
            <a:avLst/>
          </a:prstGeom>
        </p:spPr>
      </p:pic>
      <p:sp>
        <p:nvSpPr>
          <p:cNvPr id="8" name="Subtítulo 7">
            <a:extLst>
              <a:ext uri="{FF2B5EF4-FFF2-40B4-BE49-F238E27FC236}">
                <a16:creationId xmlns:a16="http://schemas.microsoft.com/office/drawing/2014/main" id="{8D0F1DF2-BF77-4311-9A0C-E2F692C22FCA}"/>
              </a:ext>
            </a:extLst>
          </p:cNvPr>
          <p:cNvSpPr>
            <a:spLocks noGrp="1"/>
          </p:cNvSpPr>
          <p:nvPr>
            <p:ph type="subTitle" idx="1"/>
          </p:nvPr>
        </p:nvSpPr>
        <p:spPr>
          <a:xfrm>
            <a:off x="479605" y="2408524"/>
            <a:ext cx="10330963" cy="4026877"/>
          </a:xfrm>
        </p:spPr>
        <p:txBody>
          <a:bodyPr>
            <a:normAutofit/>
          </a:bodyPr>
          <a:lstStyle/>
          <a:p>
            <a:pPr marL="0" indent="0" algn="just">
              <a:buNone/>
            </a:pPr>
            <a:r>
              <a:rPr lang="pt-BR" sz="2100" strike="noStrike" baseline="0" dirty="0">
                <a:solidFill>
                  <a:schemeClr val="tx1"/>
                </a:solidFill>
                <a:latin typeface="Arial" panose="020B0604020202020204" pitchFamily="34" charset="0"/>
                <a:cs typeface="Arial" panose="020B0604020202020204" pitchFamily="34" charset="0"/>
              </a:rPr>
              <a:t>Umas das maneiras para as trincas se propagarem é por meio da corrosão,  se uma peça possui uma trinca e for introduzida a um meio corrosivo, sua trinca irá se propagar submetida a tensões estáticas.</a:t>
            </a:r>
          </a:p>
          <a:p>
            <a:pPr algn="just"/>
            <a:br>
              <a:rPr lang="pt-BR" sz="2100" strike="noStrike" baseline="0" dirty="0">
                <a:solidFill>
                  <a:schemeClr val="tx1"/>
                </a:solidFill>
                <a:latin typeface="Arial" panose="020B0604020202020204" pitchFamily="34" charset="0"/>
                <a:cs typeface="Arial" panose="020B0604020202020204" pitchFamily="34" charset="0"/>
              </a:rPr>
            </a:br>
            <a:r>
              <a:rPr lang="pt-BR" sz="2100" strike="noStrike" baseline="0" dirty="0">
                <a:solidFill>
                  <a:schemeClr val="tx1"/>
                </a:solidFill>
                <a:latin typeface="Arial" panose="020B0604020202020204" pitchFamily="34" charset="0"/>
                <a:cs typeface="Arial" panose="020B0604020202020204" pitchFamily="34" charset="0"/>
              </a:rPr>
              <a:t>A Junção entre tensão e meio corrosivo possui um efeito sinergético, assim o material corrói rapidamente sem possuir nenhuma tensão. Essa condição é chamada, às vezes, de trincas por corrosão sob tensão ou trincamento auxiliado pelo ambiente. Se a peça for submetida ciclicamente em um meio corrosivo, a trinca irá aumentar mais rapidamente do que qualquer outro fator que atuasse sozinho</a:t>
            </a:r>
            <a:r>
              <a:rPr lang="pt-BR" sz="2100" dirty="0">
                <a:solidFill>
                  <a:schemeClr val="tx1"/>
                </a:solidFill>
                <a:latin typeface="Arial" panose="020B0604020202020204" pitchFamily="34" charset="0"/>
                <a:cs typeface="Arial" panose="020B0604020202020204" pitchFamily="34" charset="0"/>
              </a:rPr>
              <a:t>, conhecido também por “</a:t>
            </a:r>
            <a:r>
              <a:rPr lang="pt-BR" sz="2100" i="0" u="none" strike="noStrike" baseline="0" dirty="0">
                <a:solidFill>
                  <a:schemeClr val="tx1"/>
                </a:solidFill>
                <a:latin typeface="Arial" panose="020B0604020202020204" pitchFamily="34" charset="0"/>
                <a:cs typeface="Arial" panose="020B0604020202020204" pitchFamily="34" charset="0"/>
              </a:rPr>
              <a:t>fadiga de corrosão”.</a:t>
            </a:r>
          </a:p>
          <a:p>
            <a:pPr marL="0" indent="0" algn="l">
              <a:buNone/>
            </a:pPr>
            <a:endParaRPr lang="pt-BR" sz="2400" dirty="0">
              <a:solidFill>
                <a:schemeClr val="tx1"/>
              </a:solidFill>
              <a:latin typeface="Times-Roman"/>
            </a:endParaRPr>
          </a:p>
          <a:p>
            <a:pPr algn="l"/>
            <a:endParaRPr lang="pt-BR" dirty="0"/>
          </a:p>
        </p:txBody>
      </p:sp>
    </p:spTree>
    <p:extLst>
      <p:ext uri="{BB962C8B-B14F-4D97-AF65-F5344CB8AC3E}">
        <p14:creationId xmlns:p14="http://schemas.microsoft.com/office/powerpoint/2010/main" val="402088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B0632DB-7349-4A6A-B72E-7F6F38464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94" y="263369"/>
            <a:ext cx="3235100" cy="1157756"/>
          </a:xfrm>
          <a:prstGeom prst="rect">
            <a:avLst/>
          </a:prstGeom>
        </p:spPr>
      </p:pic>
      <p:sp>
        <p:nvSpPr>
          <p:cNvPr id="8" name="Subtítulo 7">
            <a:extLst>
              <a:ext uri="{FF2B5EF4-FFF2-40B4-BE49-F238E27FC236}">
                <a16:creationId xmlns:a16="http://schemas.microsoft.com/office/drawing/2014/main" id="{8D0F1DF2-BF77-4311-9A0C-E2F692C22FCA}"/>
              </a:ext>
            </a:extLst>
          </p:cNvPr>
          <p:cNvSpPr>
            <a:spLocks noGrp="1"/>
          </p:cNvSpPr>
          <p:nvPr>
            <p:ph type="subTitle" idx="1"/>
          </p:nvPr>
        </p:nvSpPr>
        <p:spPr>
          <a:xfrm>
            <a:off x="605381" y="1894588"/>
            <a:ext cx="10529651" cy="3872031"/>
          </a:xfrm>
        </p:spPr>
        <p:txBody>
          <a:bodyPr>
            <a:noAutofit/>
          </a:bodyPr>
          <a:lstStyle/>
          <a:p>
            <a:pPr algn="just">
              <a:lnSpc>
                <a:spcPct val="150000"/>
              </a:lnSpc>
            </a:pPr>
            <a:r>
              <a:rPr lang="pt-BR" sz="2100" dirty="0">
                <a:solidFill>
                  <a:schemeClr val="tx1"/>
                </a:solidFill>
                <a:latin typeface="Arial" panose="020B0604020202020204" pitchFamily="34" charset="0"/>
                <a:cs typeface="Arial" panose="020B0604020202020204" pitchFamily="34" charset="0"/>
              </a:rPr>
              <a:t>A</a:t>
            </a:r>
            <a:r>
              <a:rPr lang="pt-BR" sz="2100" i="0" u="none" strike="noStrike" baseline="0" dirty="0">
                <a:solidFill>
                  <a:schemeClr val="tx1"/>
                </a:solidFill>
                <a:latin typeface="Arial" panose="020B0604020202020204" pitchFamily="34" charset="0"/>
                <a:cs typeface="Arial" panose="020B0604020202020204" pitchFamily="34" charset="0"/>
              </a:rPr>
              <a:t> frequência dos ciclos de tensão parece não ter efeito determinante no crescimento da trinca em um meio não corrosivo, já em um ambiente corrosivo ela tem.</a:t>
            </a:r>
          </a:p>
          <a:p>
            <a:pPr algn="just">
              <a:lnSpc>
                <a:spcPct val="150000"/>
              </a:lnSpc>
            </a:pPr>
            <a:endParaRPr lang="pt-BR" sz="2100" dirty="0">
              <a:solidFill>
                <a:schemeClr val="tx1"/>
              </a:solidFill>
              <a:latin typeface="Arial" panose="020B0604020202020204" pitchFamily="34" charset="0"/>
              <a:cs typeface="Arial" panose="020B0604020202020204" pitchFamily="34" charset="0"/>
            </a:endParaRPr>
          </a:p>
          <a:p>
            <a:pPr algn="just">
              <a:lnSpc>
                <a:spcPct val="150000"/>
              </a:lnSpc>
            </a:pPr>
            <a:r>
              <a:rPr lang="pt-BR" sz="2100" i="0" u="none" strike="noStrike" baseline="0" dirty="0">
                <a:solidFill>
                  <a:schemeClr val="tx1"/>
                </a:solidFill>
                <a:latin typeface="Arial" panose="020B0604020202020204" pitchFamily="34" charset="0"/>
                <a:cs typeface="Arial" panose="020B0604020202020204" pitchFamily="34" charset="0"/>
              </a:rPr>
              <a:t>A</a:t>
            </a:r>
            <a:r>
              <a:rPr lang="pt-BR" sz="2100" dirty="0">
                <a:solidFill>
                  <a:schemeClr val="tx1"/>
                </a:solidFill>
                <a:latin typeface="Arial" panose="020B0604020202020204" pitchFamily="34" charset="0"/>
                <a:cs typeface="Arial" panose="020B0604020202020204" pitchFamily="34" charset="0"/>
              </a:rPr>
              <a:t>s f</a:t>
            </a:r>
            <a:r>
              <a:rPr lang="pt-BR" sz="2100" i="0" u="none" strike="noStrike" baseline="0" dirty="0">
                <a:solidFill>
                  <a:schemeClr val="tx1"/>
                </a:solidFill>
                <a:latin typeface="Arial" panose="020B0604020202020204" pitchFamily="34" charset="0"/>
                <a:cs typeface="Arial" panose="020B0604020202020204" pitchFamily="34" charset="0"/>
              </a:rPr>
              <a:t>requências </a:t>
            </a:r>
            <a:r>
              <a:rPr lang="pt-BR" sz="2100" dirty="0">
                <a:solidFill>
                  <a:schemeClr val="tx1"/>
                </a:solidFill>
                <a:latin typeface="Arial" panose="020B0604020202020204" pitchFamily="34" charset="0"/>
                <a:cs typeface="Arial" panose="020B0604020202020204" pitchFamily="34" charset="0"/>
              </a:rPr>
              <a:t>cíclicas </a:t>
            </a:r>
            <a:r>
              <a:rPr lang="pt-BR" sz="2100" i="0" u="none" strike="noStrike" baseline="0" dirty="0">
                <a:solidFill>
                  <a:schemeClr val="tx1"/>
                </a:solidFill>
                <a:latin typeface="Arial" panose="020B0604020202020204" pitchFamily="34" charset="0"/>
                <a:cs typeface="Arial" panose="020B0604020202020204" pitchFamily="34" charset="0"/>
              </a:rPr>
              <a:t>baixas permitem que o ambiente tenha um maior tempo de </a:t>
            </a:r>
            <a:r>
              <a:rPr lang="pt-BR" sz="2100" dirty="0">
                <a:solidFill>
                  <a:schemeClr val="tx1"/>
                </a:solidFill>
                <a:latin typeface="Arial" panose="020B0604020202020204" pitchFamily="34" charset="0"/>
                <a:cs typeface="Arial" panose="020B0604020202020204" pitchFamily="34" charset="0"/>
              </a:rPr>
              <a:t>a</a:t>
            </a:r>
            <a:r>
              <a:rPr lang="pt-BR" sz="2100" i="0" u="none" strike="noStrike" baseline="0" dirty="0">
                <a:solidFill>
                  <a:schemeClr val="tx1"/>
                </a:solidFill>
                <a:latin typeface="Arial" panose="020B0604020202020204" pitchFamily="34" charset="0"/>
                <a:cs typeface="Arial" panose="020B0604020202020204" pitchFamily="34" charset="0"/>
              </a:rPr>
              <a:t>tuação na ponta da trinca </a:t>
            </a:r>
            <a:r>
              <a:rPr lang="pt-BR" sz="2100" dirty="0">
                <a:solidFill>
                  <a:schemeClr val="tx1"/>
                </a:solidFill>
                <a:latin typeface="Arial" panose="020B0604020202020204" pitchFamily="34" charset="0"/>
                <a:cs typeface="Arial" panose="020B0604020202020204" pitchFamily="34" charset="0"/>
              </a:rPr>
              <a:t>, </a:t>
            </a:r>
            <a:r>
              <a:rPr lang="pt-BR" sz="2100" i="0" u="none" strike="noStrike" baseline="0" dirty="0">
                <a:solidFill>
                  <a:schemeClr val="tx1"/>
                </a:solidFill>
                <a:latin typeface="Arial" panose="020B0604020202020204" pitchFamily="34" charset="0"/>
                <a:cs typeface="Arial" panose="020B0604020202020204" pitchFamily="34" charset="0"/>
              </a:rPr>
              <a:t>enquanto ela se encontra aberta pela tensão de tração e, desta maneira, tem-se um aumento substancial na taxa de crescimento da trinca por ciclo.</a:t>
            </a:r>
            <a:endParaRPr lang="pt-BR" sz="21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058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CD82DF4-5363-457F-8AFE-322D32771EB4}"/>
              </a:ext>
            </a:extLst>
          </p:cNvPr>
          <p:cNvSpPr txBox="1"/>
          <p:nvPr/>
        </p:nvSpPr>
        <p:spPr>
          <a:xfrm>
            <a:off x="217535" y="2578881"/>
            <a:ext cx="10047342" cy="872483"/>
          </a:xfrm>
          <a:prstGeom prst="rect">
            <a:avLst/>
          </a:prstGeom>
          <a:noFill/>
          <a:ln>
            <a:noFill/>
          </a:ln>
        </p:spPr>
        <p:txBody>
          <a:bodyPr wrap="square">
            <a:spAutoFit/>
          </a:bodyPr>
          <a:lstStyle/>
          <a:p>
            <a:pPr algn="just">
              <a:lnSpc>
                <a:spcPct val="150000"/>
              </a:lnSpc>
            </a:pPr>
            <a:r>
              <a:rPr lang="pt-BR" dirty="0"/>
              <a:t>NORTON, Robert L.; </a:t>
            </a:r>
            <a:r>
              <a:rPr lang="pt-BR" b="1" dirty="0"/>
              <a:t>Projeto</a:t>
            </a:r>
            <a:r>
              <a:rPr lang="pt-BR" dirty="0"/>
              <a:t> </a:t>
            </a:r>
            <a:r>
              <a:rPr lang="pt-BR" b="1" dirty="0"/>
              <a:t>de</a:t>
            </a:r>
            <a:r>
              <a:rPr lang="pt-BR" dirty="0"/>
              <a:t> </a:t>
            </a:r>
            <a:r>
              <a:rPr lang="pt-BR" b="1" dirty="0"/>
              <a:t>Maquinas</a:t>
            </a:r>
            <a:r>
              <a:rPr lang="pt-BR" dirty="0"/>
              <a:t>: Uma Abordagem Integrada; 4ª Edição; Porto Alegre/RS: Bookman; 2013.</a:t>
            </a:r>
          </a:p>
        </p:txBody>
      </p:sp>
      <p:pic>
        <p:nvPicPr>
          <p:cNvPr id="4" name="Imagem 3">
            <a:extLst>
              <a:ext uri="{FF2B5EF4-FFF2-40B4-BE49-F238E27FC236}">
                <a16:creationId xmlns:a16="http://schemas.microsoft.com/office/drawing/2014/main" id="{1E28C587-4B56-48D0-ABDD-D380468C5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382"/>
            <a:ext cx="3235100" cy="1157756"/>
          </a:xfrm>
          <a:prstGeom prst="rect">
            <a:avLst/>
          </a:prstGeom>
        </p:spPr>
      </p:pic>
      <p:sp>
        <p:nvSpPr>
          <p:cNvPr id="6" name="CaixaDeTexto 5">
            <a:extLst>
              <a:ext uri="{FF2B5EF4-FFF2-40B4-BE49-F238E27FC236}">
                <a16:creationId xmlns:a16="http://schemas.microsoft.com/office/drawing/2014/main" id="{3EC7C819-84BC-4306-BA4C-86AE07DD306B}"/>
              </a:ext>
            </a:extLst>
          </p:cNvPr>
          <p:cNvSpPr txBox="1"/>
          <p:nvPr/>
        </p:nvSpPr>
        <p:spPr>
          <a:xfrm>
            <a:off x="1994105" y="1303138"/>
            <a:ext cx="7731842" cy="1077218"/>
          </a:xfrm>
          <a:prstGeom prst="rect">
            <a:avLst/>
          </a:prstGeom>
          <a:noFill/>
        </p:spPr>
        <p:txBody>
          <a:bodyPr wrap="square">
            <a:spAutoFit/>
          </a:bodyPr>
          <a:lstStyle/>
          <a:p>
            <a:pPr algn="ctr"/>
            <a:r>
              <a:rPr lang="pt-BR" sz="3200" dirty="0">
                <a:solidFill>
                  <a:srgbClr val="90C226"/>
                </a:solidFill>
                <a:effectLst/>
                <a:latin typeface="Arial" panose="020B0604020202020204" pitchFamily="34" charset="0"/>
                <a:ea typeface="Times New Roman" panose="02020603050405020304" pitchFamily="18" charset="0"/>
                <a:cs typeface="Arial" panose="020B0604020202020204" pitchFamily="34" charset="0"/>
              </a:rPr>
              <a:t>REFERÊNCIA</a:t>
            </a:r>
            <a:r>
              <a:rPr lang="pt-BR" sz="3200" dirty="0">
                <a:solidFill>
                  <a:srgbClr val="90C226"/>
                </a:solidFill>
                <a:latin typeface="Arial" panose="020B0604020202020204" pitchFamily="34" charset="0"/>
                <a:ea typeface="Times New Roman" panose="02020603050405020304" pitchFamily="18" charset="0"/>
                <a:cs typeface="Arial" panose="020B0604020202020204" pitchFamily="34" charset="0"/>
              </a:rPr>
              <a:t> </a:t>
            </a:r>
            <a:r>
              <a:rPr lang="pt-BR" sz="3200" dirty="0">
                <a:solidFill>
                  <a:srgbClr val="90C226"/>
                </a:solidFill>
                <a:effectLst/>
                <a:latin typeface="Arial" panose="020B0604020202020204" pitchFamily="34" charset="0"/>
                <a:ea typeface="Times New Roman" panose="02020603050405020304" pitchFamily="18" charset="0"/>
                <a:cs typeface="Arial" panose="020B0604020202020204" pitchFamily="34" charset="0"/>
              </a:rPr>
              <a:t>BIBLIOGRÁFICA</a:t>
            </a:r>
            <a:br>
              <a:rPr lang="pt-BR" sz="3200" u="sng" dirty="0">
                <a:solidFill>
                  <a:srgbClr val="90C226"/>
                </a:solidFill>
                <a:effectLst/>
                <a:latin typeface="Arial" panose="020B0604020202020204" pitchFamily="34" charset="0"/>
                <a:ea typeface="Times New Roman" panose="02020603050405020304" pitchFamily="18" charset="0"/>
                <a:cs typeface="Arial" panose="020B0604020202020204" pitchFamily="34" charset="0"/>
              </a:rPr>
            </a:br>
            <a:endParaRPr lang="pt-BR" sz="3200" u="sng" dirty="0">
              <a:solidFill>
                <a:srgbClr val="90C22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010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anks | Ха ха">
            <a:extLst>
              <a:ext uri="{FF2B5EF4-FFF2-40B4-BE49-F238E27FC236}">
                <a16:creationId xmlns:a16="http://schemas.microsoft.com/office/drawing/2014/main" id="{7F446601-6B01-490F-B3ED-80C72C18D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230909"/>
            <a:ext cx="7952509" cy="6391563"/>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29666D04-B477-48E3-84A5-3B9AECC83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9535" y="230909"/>
            <a:ext cx="3235100" cy="1157756"/>
          </a:xfrm>
          <a:prstGeom prst="rect">
            <a:avLst/>
          </a:prstGeom>
        </p:spPr>
      </p:pic>
    </p:spTree>
    <p:extLst>
      <p:ext uri="{BB962C8B-B14F-4D97-AF65-F5344CB8AC3E}">
        <p14:creationId xmlns:p14="http://schemas.microsoft.com/office/powerpoint/2010/main" val="104322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E3840B46-948A-4802-9C90-139EC920F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84" y="136576"/>
            <a:ext cx="2752764" cy="985140"/>
          </a:xfrm>
          <a:prstGeom prst="rect">
            <a:avLst/>
          </a:prstGeom>
        </p:spPr>
      </p:pic>
      <p:sp>
        <p:nvSpPr>
          <p:cNvPr id="4" name="CaixaDeTexto 3">
            <a:extLst>
              <a:ext uri="{FF2B5EF4-FFF2-40B4-BE49-F238E27FC236}">
                <a16:creationId xmlns:a16="http://schemas.microsoft.com/office/drawing/2014/main" id="{A3D5FA63-C12B-4948-9D64-D2E60F09FEB8}"/>
              </a:ext>
            </a:extLst>
          </p:cNvPr>
          <p:cNvSpPr txBox="1"/>
          <p:nvPr/>
        </p:nvSpPr>
        <p:spPr>
          <a:xfrm>
            <a:off x="442452" y="2102922"/>
            <a:ext cx="11533238" cy="4413516"/>
          </a:xfrm>
          <a:prstGeom prst="rect">
            <a:avLst/>
          </a:prstGeom>
          <a:noFill/>
        </p:spPr>
        <p:txBody>
          <a:bodyPr wrap="square">
            <a:spAutoFit/>
          </a:bodyPr>
          <a:lstStyle/>
          <a:p>
            <a:pPr algn="just" defTabSz="207963">
              <a:lnSpc>
                <a:spcPct val="170000"/>
              </a:lnSpc>
              <a:spcBef>
                <a:spcPts val="0"/>
              </a:spcBef>
              <a:buClrTx/>
              <a:tabLst>
                <a:tab pos="623888" algn="l"/>
              </a:tabLst>
            </a:pPr>
            <a:r>
              <a:rPr lang="pt-BR" sz="1800" dirty="0">
                <a:solidFill>
                  <a:schemeClr val="tx1"/>
                </a:solidFill>
                <a:latin typeface="Arial" panose="020B0604020202020204" pitchFamily="34" charset="0"/>
                <a:cs typeface="Arial" panose="020B0604020202020204" pitchFamily="34" charset="0"/>
              </a:rPr>
              <a:t>Em 1800, foi observado em um vagão ferroviário o fenômeno, que cujos os eixos começaram a falhar em tão pouco tempo de uso o qual foi observado fraturas em seu material. </a:t>
            </a:r>
          </a:p>
          <a:p>
            <a:pPr algn="just" defTabSz="207963">
              <a:spcBef>
                <a:spcPts val="0"/>
              </a:spcBef>
              <a:buFont typeface="Arial" panose="020B0604020202020204" pitchFamily="34" charset="0"/>
              <a:buChar char="•"/>
              <a:tabLst>
                <a:tab pos="623888" algn="l"/>
              </a:tabLst>
            </a:pPr>
            <a:endParaRPr lang="pt-BR" sz="1800" dirty="0">
              <a:solidFill>
                <a:schemeClr val="tx1"/>
              </a:solidFill>
              <a:latin typeface="Arial" panose="020B0604020202020204" pitchFamily="34" charset="0"/>
              <a:cs typeface="Arial" panose="020B0604020202020204" pitchFamily="34" charset="0"/>
            </a:endParaRPr>
          </a:p>
          <a:p>
            <a:pPr algn="just" defTabSz="207963">
              <a:lnSpc>
                <a:spcPct val="170000"/>
              </a:lnSpc>
              <a:spcBef>
                <a:spcPts val="0"/>
              </a:spcBef>
              <a:buClrTx/>
              <a:tabLst>
                <a:tab pos="623888" algn="l"/>
              </a:tabLst>
            </a:pPr>
            <a:r>
              <a:rPr lang="pt-BR" sz="1800" dirty="0">
                <a:solidFill>
                  <a:schemeClr val="tx1"/>
                </a:solidFill>
                <a:latin typeface="Arial" panose="020B0604020202020204" pitchFamily="34" charset="0"/>
                <a:cs typeface="Arial" panose="020B0604020202020204" pitchFamily="34" charset="0"/>
              </a:rPr>
              <a:t>Com ajuda de toda estrutura que a engenharia da época possuía, os estudos apontavam que as estruturas carregadas estaticamente não conheciam as cargas dinâmicas, conceitos descobertos quando as maquinas a vapor foram criadas.</a:t>
            </a:r>
          </a:p>
          <a:p>
            <a:pPr algn="just" defTabSz="207963">
              <a:lnSpc>
                <a:spcPct val="170000"/>
              </a:lnSpc>
              <a:spcBef>
                <a:spcPts val="0"/>
              </a:spcBef>
              <a:buClrTx/>
              <a:tabLst>
                <a:tab pos="623888" algn="l"/>
              </a:tabLst>
            </a:pPr>
            <a:endParaRPr lang="pt-BR" sz="1800" dirty="0">
              <a:solidFill>
                <a:schemeClr val="tx1"/>
              </a:solidFill>
              <a:latin typeface="Arial" panose="020B0604020202020204" pitchFamily="34" charset="0"/>
              <a:cs typeface="Arial" panose="020B0604020202020204" pitchFamily="34" charset="0"/>
            </a:endParaRPr>
          </a:p>
          <a:p>
            <a:pPr algn="just" defTabSz="207963">
              <a:lnSpc>
                <a:spcPct val="170000"/>
              </a:lnSpc>
              <a:spcBef>
                <a:spcPts val="0"/>
              </a:spcBef>
              <a:buClrTx/>
              <a:tabLst>
                <a:tab pos="623888" algn="l"/>
              </a:tabLst>
            </a:pPr>
            <a:r>
              <a:rPr lang="pt-BR" sz="1800" dirty="0">
                <a:solidFill>
                  <a:schemeClr val="tx1"/>
                </a:solidFill>
                <a:latin typeface="Arial" panose="020B0604020202020204" pitchFamily="34" charset="0"/>
                <a:cs typeface="Arial" panose="020B0604020202020204" pitchFamily="34" charset="0"/>
              </a:rPr>
              <a:t>Devido a tensão em qualquer ponto dos eixos, sua maneira variava repetidamente periódica e seus valores positivos e negativos sobre o carregamento denominado como alternado.</a:t>
            </a:r>
          </a:p>
          <a:p>
            <a:pPr algn="l" defTabSz="207963">
              <a:spcBef>
                <a:spcPts val="0"/>
              </a:spcBef>
              <a:buFont typeface="Arial" panose="020B0604020202020204" pitchFamily="34" charset="0"/>
              <a:buChar char="•"/>
              <a:tabLst>
                <a:tab pos="623888" algn="l"/>
              </a:tabLst>
            </a:pPr>
            <a:endParaRPr lang="pt-BR" sz="1800" dirty="0">
              <a:solidFill>
                <a:schemeClr val="tx1"/>
              </a:solidFill>
              <a:latin typeface="Times-Roman"/>
            </a:endParaRPr>
          </a:p>
        </p:txBody>
      </p:sp>
      <p:sp>
        <p:nvSpPr>
          <p:cNvPr id="6" name="CaixaDeTexto 5">
            <a:extLst>
              <a:ext uri="{FF2B5EF4-FFF2-40B4-BE49-F238E27FC236}">
                <a16:creationId xmlns:a16="http://schemas.microsoft.com/office/drawing/2014/main" id="{5A2DCF9B-0BFA-4730-88E2-BBA8C8CA558B}"/>
              </a:ext>
            </a:extLst>
          </p:cNvPr>
          <p:cNvSpPr txBox="1"/>
          <p:nvPr/>
        </p:nvSpPr>
        <p:spPr>
          <a:xfrm>
            <a:off x="3046771" y="1121716"/>
            <a:ext cx="6098458" cy="615553"/>
          </a:xfrm>
          <a:prstGeom prst="rect">
            <a:avLst/>
          </a:prstGeom>
          <a:noFill/>
        </p:spPr>
        <p:txBody>
          <a:bodyPr wrap="square">
            <a:spAutoFit/>
          </a:bodyPr>
          <a:lstStyle/>
          <a:p>
            <a:pPr algn="ctr"/>
            <a:r>
              <a:rPr lang="pt-BR" sz="3400" b="1" dirty="0">
                <a:solidFill>
                  <a:srgbClr val="90C226"/>
                </a:solidFill>
                <a:latin typeface="Arial" panose="020B0604020202020204" pitchFamily="34" charset="0"/>
                <a:cs typeface="Arial" panose="020B0604020202020204" pitchFamily="34" charset="0"/>
              </a:rPr>
              <a:t>História da Falha por Fadiga</a:t>
            </a:r>
            <a:endParaRPr lang="pt-BR" sz="3400" dirty="0">
              <a:solidFill>
                <a:srgbClr val="90C226"/>
              </a:solidFill>
            </a:endParaRPr>
          </a:p>
        </p:txBody>
      </p:sp>
    </p:spTree>
    <p:extLst>
      <p:ext uri="{BB962C8B-B14F-4D97-AF65-F5344CB8AC3E}">
        <p14:creationId xmlns:p14="http://schemas.microsoft.com/office/powerpoint/2010/main" val="70261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8D0F1DF2-BF77-4311-9A0C-E2F692C22FCA}"/>
              </a:ext>
            </a:extLst>
          </p:cNvPr>
          <p:cNvSpPr>
            <a:spLocks noGrp="1"/>
          </p:cNvSpPr>
          <p:nvPr>
            <p:ph type="subTitle" idx="1"/>
          </p:nvPr>
        </p:nvSpPr>
        <p:spPr>
          <a:xfrm>
            <a:off x="513448" y="2258218"/>
            <a:ext cx="9656031" cy="2341563"/>
          </a:xfrm>
        </p:spPr>
        <p:txBody>
          <a:bodyPr>
            <a:noAutofit/>
          </a:bodyPr>
          <a:lstStyle/>
          <a:p>
            <a:pPr algn="just">
              <a:lnSpc>
                <a:spcPct val="150000"/>
              </a:lnSpc>
              <a:buClrTx/>
            </a:pPr>
            <a:r>
              <a:rPr lang="pt-BR" sz="2100" dirty="0">
                <a:solidFill>
                  <a:schemeClr val="tx1"/>
                </a:solidFill>
                <a:latin typeface="Arial" panose="020B0604020202020204" pitchFamily="34" charset="0"/>
                <a:cs typeface="Arial" panose="020B0604020202020204" pitchFamily="34" charset="0"/>
              </a:rPr>
              <a:t>Conforme pesquisas cientificas realizadas pelo alemão </a:t>
            </a:r>
            <a:r>
              <a:rPr lang="pt-BR" sz="2100" b="1" dirty="0">
                <a:solidFill>
                  <a:schemeClr val="tx1"/>
                </a:solidFill>
                <a:latin typeface="Arial" panose="020B0604020202020204" pitchFamily="34" charset="0"/>
                <a:cs typeface="Arial" panose="020B0604020202020204" pitchFamily="34" charset="0"/>
              </a:rPr>
              <a:t>August </a:t>
            </a:r>
            <a:r>
              <a:rPr lang="pt-BR" sz="2100" b="1" dirty="0" err="1">
                <a:solidFill>
                  <a:schemeClr val="tx1"/>
                </a:solidFill>
                <a:latin typeface="Arial" panose="020B0604020202020204" pitchFamily="34" charset="0"/>
                <a:cs typeface="Arial" panose="020B0604020202020204" pitchFamily="34" charset="0"/>
              </a:rPr>
              <a:t>Wöhler</a:t>
            </a:r>
            <a:r>
              <a:rPr lang="pt-BR" sz="2100" dirty="0">
                <a:solidFill>
                  <a:schemeClr val="tx1"/>
                </a:solidFill>
                <a:latin typeface="Arial" panose="020B0604020202020204" pitchFamily="34" charset="0"/>
                <a:cs typeface="Arial" panose="020B0604020202020204" pitchFamily="34" charset="0"/>
              </a:rPr>
              <a:t>, que durou 12 anos, foi analisado que havia falhas por carregamento alternado, o qual vinha sendo chamado de “falha por fadiga”. Através de suas descobertas, no ano de 1870, foi identificado a variação cíclica durante o tempo causador do colapso e existência da tensão limite da resistência à fadiga por aços que tolerariam milhões de ciclos de tensões alternadas.</a:t>
            </a:r>
          </a:p>
          <a:p>
            <a:pPr algn="just"/>
            <a:r>
              <a:rPr lang="pt-BR" sz="2250" b="1" dirty="0">
                <a:solidFill>
                  <a:schemeClr val="tx1"/>
                </a:solidFill>
                <a:latin typeface="Arial" panose="020B0604020202020204" pitchFamily="34" charset="0"/>
                <a:cs typeface="Arial" panose="020B0604020202020204" pitchFamily="34" charset="0"/>
              </a:rPr>
              <a:t> </a:t>
            </a:r>
            <a:endParaRPr lang="pt-BR" sz="2250" dirty="0">
              <a:latin typeface="Arial" panose="020B0604020202020204" pitchFamily="34" charset="0"/>
              <a:cs typeface="Arial" panose="020B0604020202020204" pitchFamily="34" charset="0"/>
            </a:endParaRPr>
          </a:p>
        </p:txBody>
      </p:sp>
      <p:pic>
        <p:nvPicPr>
          <p:cNvPr id="4" name="Imagem 3">
            <a:extLst>
              <a:ext uri="{FF2B5EF4-FFF2-40B4-BE49-F238E27FC236}">
                <a16:creationId xmlns:a16="http://schemas.microsoft.com/office/drawing/2014/main" id="{043FE8BD-1375-4E4E-BA64-C85E58E34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94" y="104618"/>
            <a:ext cx="2752764" cy="985140"/>
          </a:xfrm>
          <a:prstGeom prst="rect">
            <a:avLst/>
          </a:prstGeom>
        </p:spPr>
      </p:pic>
      <p:sp>
        <p:nvSpPr>
          <p:cNvPr id="3" name="CaixaDeTexto 2">
            <a:extLst>
              <a:ext uri="{FF2B5EF4-FFF2-40B4-BE49-F238E27FC236}">
                <a16:creationId xmlns:a16="http://schemas.microsoft.com/office/drawing/2014/main" id="{BFAA5D60-33CA-4DE1-B7A7-CBA2F73D37D8}"/>
              </a:ext>
            </a:extLst>
          </p:cNvPr>
          <p:cNvSpPr txBox="1"/>
          <p:nvPr/>
        </p:nvSpPr>
        <p:spPr>
          <a:xfrm>
            <a:off x="4112566" y="1227598"/>
            <a:ext cx="2752764" cy="646331"/>
          </a:xfrm>
          <a:prstGeom prst="rect">
            <a:avLst/>
          </a:prstGeom>
          <a:noFill/>
        </p:spPr>
        <p:txBody>
          <a:bodyPr wrap="square" rtlCol="0">
            <a:spAutoFit/>
          </a:bodyPr>
          <a:lstStyle/>
          <a:p>
            <a:r>
              <a:rPr lang="pt-BR" sz="3600" b="1" dirty="0">
                <a:solidFill>
                  <a:srgbClr val="90C226"/>
                </a:solidFill>
                <a:latin typeface="Arial" panose="020B0604020202020204" pitchFamily="34" charset="0"/>
                <a:cs typeface="Arial" panose="020B0604020202020204" pitchFamily="34" charset="0"/>
              </a:rPr>
              <a:t>A Pesquisa</a:t>
            </a:r>
          </a:p>
        </p:txBody>
      </p:sp>
    </p:spTree>
    <p:extLst>
      <p:ext uri="{BB962C8B-B14F-4D97-AF65-F5344CB8AC3E}">
        <p14:creationId xmlns:p14="http://schemas.microsoft.com/office/powerpoint/2010/main" val="258948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90E4E-4FC5-4892-AA7C-675E305CFA5E}"/>
              </a:ext>
            </a:extLst>
          </p:cNvPr>
          <p:cNvSpPr>
            <a:spLocks noGrp="1"/>
          </p:cNvSpPr>
          <p:nvPr>
            <p:ph type="ctrTitle"/>
          </p:nvPr>
        </p:nvSpPr>
        <p:spPr>
          <a:xfrm>
            <a:off x="2098370" y="1436255"/>
            <a:ext cx="6846899" cy="636841"/>
          </a:xfrm>
        </p:spPr>
        <p:txBody>
          <a:bodyPr/>
          <a:lstStyle/>
          <a:p>
            <a:pPr algn="ctr"/>
            <a:r>
              <a:rPr lang="pt-BR" sz="3200" b="1" dirty="0">
                <a:latin typeface="Arial" panose="020B0604020202020204" pitchFamily="34" charset="0"/>
                <a:cs typeface="Arial" panose="020B0604020202020204" pitchFamily="34" charset="0"/>
              </a:rPr>
              <a:t>Mecanismo da Falha por Fadiga</a:t>
            </a:r>
          </a:p>
        </p:txBody>
      </p:sp>
      <p:sp>
        <p:nvSpPr>
          <p:cNvPr id="8" name="Subtítulo 7">
            <a:extLst>
              <a:ext uri="{FF2B5EF4-FFF2-40B4-BE49-F238E27FC236}">
                <a16:creationId xmlns:a16="http://schemas.microsoft.com/office/drawing/2014/main" id="{8D0F1DF2-BF77-4311-9A0C-E2F692C22FCA}"/>
              </a:ext>
            </a:extLst>
          </p:cNvPr>
          <p:cNvSpPr>
            <a:spLocks noGrp="1"/>
          </p:cNvSpPr>
          <p:nvPr>
            <p:ph type="subTitle" idx="1"/>
          </p:nvPr>
        </p:nvSpPr>
        <p:spPr>
          <a:xfrm>
            <a:off x="487976" y="2353229"/>
            <a:ext cx="10322592" cy="3068516"/>
          </a:xfrm>
        </p:spPr>
        <p:txBody>
          <a:bodyPr>
            <a:normAutofit/>
          </a:bodyPr>
          <a:lstStyle/>
          <a:p>
            <a:pPr algn="just">
              <a:lnSpc>
                <a:spcPct val="150000"/>
              </a:lnSpc>
              <a:buClrTx/>
            </a:pPr>
            <a:r>
              <a:rPr lang="pt-BR" sz="2100" b="0" i="0" u="none" strike="noStrike" baseline="0" dirty="0">
                <a:solidFill>
                  <a:schemeClr val="tx1"/>
                </a:solidFill>
                <a:latin typeface="Arial" panose="020B0604020202020204" pitchFamily="34" charset="0"/>
                <a:cs typeface="Arial" panose="020B0604020202020204" pitchFamily="34" charset="0"/>
              </a:rPr>
              <a:t>As falhas por fadiga sempre inicia por uma pequena trinca, qual pode estar presente desde a fabricação do material. Assim ao longo do tempo devido as deformações cíclicas ao redor das concentrações de tensões, as trincas geralmente tem inicio durante ao entalhe ou em outro elemento de concentração.</a:t>
            </a:r>
          </a:p>
          <a:p>
            <a:pPr algn="l"/>
            <a:endParaRPr lang="pt-BR" sz="2100" b="0" i="0" u="none" strike="noStrike" baseline="0" dirty="0">
              <a:solidFill>
                <a:schemeClr val="tx1"/>
              </a:solidFill>
              <a:latin typeface="Times-Roman"/>
            </a:endParaRPr>
          </a:p>
          <a:p>
            <a:pPr algn="l"/>
            <a:r>
              <a:rPr lang="pt-BR" sz="2100" b="0" i="0" u="none" strike="noStrike" baseline="0" dirty="0">
                <a:solidFill>
                  <a:schemeClr val="tx1"/>
                </a:solidFill>
                <a:latin typeface="Times-Roman"/>
              </a:rPr>
              <a:t> </a:t>
            </a:r>
            <a:endParaRPr lang="pt-BR" sz="2100" dirty="0"/>
          </a:p>
        </p:txBody>
      </p:sp>
      <p:pic>
        <p:nvPicPr>
          <p:cNvPr id="6" name="Imagem 5">
            <a:extLst>
              <a:ext uri="{FF2B5EF4-FFF2-40B4-BE49-F238E27FC236}">
                <a16:creationId xmlns:a16="http://schemas.microsoft.com/office/drawing/2014/main" id="{FF5C0E75-CB1B-4D78-8722-554D0FC07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94" y="196955"/>
            <a:ext cx="2752764" cy="985140"/>
          </a:xfrm>
          <a:prstGeom prst="rect">
            <a:avLst/>
          </a:prstGeom>
        </p:spPr>
      </p:pic>
    </p:spTree>
    <p:extLst>
      <p:ext uri="{BB962C8B-B14F-4D97-AF65-F5344CB8AC3E}">
        <p14:creationId xmlns:p14="http://schemas.microsoft.com/office/powerpoint/2010/main" val="22436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740F9321-29ED-4E6A-8432-C8B09CB6D6BC}"/>
              </a:ext>
            </a:extLst>
          </p:cNvPr>
          <p:cNvSpPr txBox="1"/>
          <p:nvPr/>
        </p:nvSpPr>
        <p:spPr>
          <a:xfrm>
            <a:off x="944594" y="2262066"/>
            <a:ext cx="7170706" cy="738664"/>
          </a:xfrm>
          <a:prstGeom prst="rect">
            <a:avLst/>
          </a:prstGeom>
          <a:noFill/>
        </p:spPr>
        <p:txBody>
          <a:bodyPr wrap="square" rtlCol="0">
            <a:spAutoFit/>
          </a:bodyPr>
          <a:lstStyle/>
          <a:p>
            <a:pPr marL="342900" indent="-342900">
              <a:buFont typeface="+mj-lt"/>
              <a:buAutoNum type="arabicPeriod"/>
            </a:pPr>
            <a:endParaRPr lang="pt-BR"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pt-BR" dirty="0"/>
          </a:p>
        </p:txBody>
      </p:sp>
      <p:pic>
        <p:nvPicPr>
          <p:cNvPr id="8" name="Imagem 7">
            <a:extLst>
              <a:ext uri="{FF2B5EF4-FFF2-40B4-BE49-F238E27FC236}">
                <a16:creationId xmlns:a16="http://schemas.microsoft.com/office/drawing/2014/main" id="{130C30B6-914A-44F0-B167-BDDB359EF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94" y="104618"/>
            <a:ext cx="2752764" cy="985140"/>
          </a:xfrm>
          <a:prstGeom prst="rect">
            <a:avLst/>
          </a:prstGeom>
        </p:spPr>
      </p:pic>
      <p:sp>
        <p:nvSpPr>
          <p:cNvPr id="2" name="CaixaDeTexto 1">
            <a:extLst>
              <a:ext uri="{FF2B5EF4-FFF2-40B4-BE49-F238E27FC236}">
                <a16:creationId xmlns:a16="http://schemas.microsoft.com/office/drawing/2014/main" id="{A3847F55-00CE-42AA-8220-3AEED53134FE}"/>
              </a:ext>
            </a:extLst>
          </p:cNvPr>
          <p:cNvSpPr txBox="1"/>
          <p:nvPr/>
        </p:nvSpPr>
        <p:spPr>
          <a:xfrm>
            <a:off x="2495060" y="891082"/>
            <a:ext cx="5514109" cy="1200329"/>
          </a:xfrm>
          <a:prstGeom prst="rect">
            <a:avLst/>
          </a:prstGeom>
          <a:noFill/>
        </p:spPr>
        <p:txBody>
          <a:bodyPr wrap="square" rtlCol="0">
            <a:spAutoFit/>
          </a:bodyPr>
          <a:lstStyle/>
          <a:p>
            <a:pPr algn="ctr"/>
            <a:r>
              <a:rPr lang="pt-BR" sz="3600" dirty="0">
                <a:solidFill>
                  <a:srgbClr val="90C226"/>
                </a:solidFill>
              </a:rPr>
              <a:t>Estágios </a:t>
            </a:r>
          </a:p>
          <a:p>
            <a:pPr algn="ctr"/>
            <a:r>
              <a:rPr lang="pt-BR" sz="3600" dirty="0">
                <a:solidFill>
                  <a:srgbClr val="90C226"/>
                </a:solidFill>
              </a:rPr>
              <a:t>Falhas por Fadiga</a:t>
            </a:r>
          </a:p>
        </p:txBody>
      </p:sp>
      <p:sp>
        <p:nvSpPr>
          <p:cNvPr id="10" name="CaixaDeTexto 9">
            <a:extLst>
              <a:ext uri="{FF2B5EF4-FFF2-40B4-BE49-F238E27FC236}">
                <a16:creationId xmlns:a16="http://schemas.microsoft.com/office/drawing/2014/main" id="{EFBDB54B-EB8A-4540-905C-3DCD2D38062E}"/>
              </a:ext>
            </a:extLst>
          </p:cNvPr>
          <p:cNvSpPr txBox="1"/>
          <p:nvPr/>
        </p:nvSpPr>
        <p:spPr>
          <a:xfrm>
            <a:off x="667502" y="2454417"/>
            <a:ext cx="9169224" cy="4985980"/>
          </a:xfrm>
          <a:prstGeom prst="rect">
            <a:avLst/>
          </a:prstGeom>
          <a:noFill/>
        </p:spPr>
        <p:txBody>
          <a:bodyPr wrap="square" rtlCol="0">
            <a:spAutoFit/>
          </a:bodyPr>
          <a:lstStyle/>
          <a:p>
            <a:r>
              <a:rPr lang="pt-BR" sz="2400" b="0" i="0" u="none" strike="noStrike" baseline="0" dirty="0">
                <a:latin typeface="Times-Roman"/>
              </a:rPr>
              <a:t>Existem três estágios, sendo:</a:t>
            </a:r>
            <a:br>
              <a:rPr lang="pt-BR" sz="2400" b="0" i="0" u="none" strike="noStrike" baseline="0" dirty="0">
                <a:latin typeface="Times-Roman"/>
              </a:rPr>
            </a:br>
            <a:endParaRPr lang="pt-BR" sz="2400" b="0" i="0" u="none" strike="noStrike" baseline="0" dirty="0">
              <a:latin typeface="Times-Roman"/>
            </a:endParaRPr>
          </a:p>
          <a:p>
            <a:pPr marL="457200" indent="-457200">
              <a:lnSpc>
                <a:spcPct val="150000"/>
              </a:lnSpc>
              <a:buFont typeface="+mj-lt"/>
              <a:buAutoNum type="arabicPeriod"/>
            </a:pPr>
            <a:r>
              <a:rPr lang="pt-BR" sz="2400" dirty="0">
                <a:latin typeface="Times New Roman" panose="02020603050405020304" pitchFamily="18" charset="0"/>
                <a:cs typeface="Times New Roman" panose="02020603050405020304" pitchFamily="18" charset="0"/>
              </a:rPr>
              <a:t>I</a:t>
            </a:r>
            <a:r>
              <a:rPr lang="pt-BR" sz="2400" b="0" u="none" strike="noStrike" baseline="0" dirty="0">
                <a:latin typeface="Times New Roman" panose="02020603050405020304" pitchFamily="18" charset="0"/>
                <a:cs typeface="Times New Roman" panose="02020603050405020304" pitchFamily="18" charset="0"/>
              </a:rPr>
              <a:t>nício da trinca, que possui uma curta duração de tempo.</a:t>
            </a:r>
          </a:p>
          <a:p>
            <a:pPr marL="457200" indent="-457200">
              <a:lnSpc>
                <a:spcPct val="150000"/>
              </a:lnSpc>
              <a:buFont typeface="+mj-lt"/>
              <a:buAutoNum type="arabicPeriod"/>
            </a:pPr>
            <a:r>
              <a:rPr lang="pt-BR" sz="2400" dirty="0">
                <a:latin typeface="Times New Roman" panose="02020603050405020304" pitchFamily="18" charset="0"/>
                <a:cs typeface="Times New Roman" panose="02020603050405020304" pitchFamily="18" charset="0"/>
              </a:rPr>
              <a:t>P</a:t>
            </a:r>
            <a:r>
              <a:rPr lang="pt-BR" sz="2400" b="0" u="none" strike="noStrike" baseline="0" dirty="0">
                <a:latin typeface="Times New Roman" panose="02020603050405020304" pitchFamily="18" charset="0"/>
                <a:cs typeface="Times New Roman" panose="02020603050405020304" pitchFamily="18" charset="0"/>
              </a:rPr>
              <a:t>ropagação da trinca, que dura de acordo com o maior tempo de vida da peça.  </a:t>
            </a:r>
          </a:p>
          <a:p>
            <a:pPr marL="457200" indent="-457200">
              <a:lnSpc>
                <a:spcPct val="150000"/>
              </a:lnSpc>
              <a:buFont typeface="+mj-lt"/>
              <a:buAutoNum type="arabicPeriod"/>
            </a:pPr>
            <a:r>
              <a:rPr lang="pt-BR" sz="2400" dirty="0">
                <a:latin typeface="Times New Roman" panose="02020603050405020304" pitchFamily="18" charset="0"/>
                <a:cs typeface="Times New Roman" panose="02020603050405020304" pitchFamily="18" charset="0"/>
              </a:rPr>
              <a:t>R</a:t>
            </a:r>
            <a:r>
              <a:rPr lang="pt-BR" sz="2400" b="0" u="none" strike="noStrike" baseline="0" dirty="0">
                <a:latin typeface="Times New Roman" panose="02020603050405020304" pitchFamily="18" charset="0"/>
                <a:cs typeface="Times New Roman" panose="02020603050405020304" pitchFamily="18" charset="0"/>
              </a:rPr>
              <a:t>uptura repentina, devido ao crescimento instável da trinca e</a:t>
            </a:r>
            <a:r>
              <a:rPr lang="pt-BR" sz="2400" dirty="0">
                <a:latin typeface="Times New Roman" panose="02020603050405020304" pitchFamily="18" charset="0"/>
                <a:cs typeface="Times New Roman" panose="02020603050405020304" pitchFamily="18" charset="0"/>
              </a:rPr>
              <a:t> instantâneo.</a:t>
            </a:r>
          </a:p>
          <a:p>
            <a:endParaRPr lang="pt-BR" sz="2400" dirty="0">
              <a:latin typeface="Times New Roman" panose="02020603050405020304" pitchFamily="18" charset="0"/>
              <a:cs typeface="Times New Roman" panose="02020603050405020304" pitchFamily="18" charset="0"/>
            </a:endParaRPr>
          </a:p>
          <a:p>
            <a:endParaRPr lang="pt-BR" sz="2400" dirty="0">
              <a:latin typeface="Times-Roman"/>
            </a:endParaRPr>
          </a:p>
          <a:p>
            <a:endParaRPr lang="pt-BR" sz="2400" b="0" i="0" u="none" strike="noStrike" baseline="0" dirty="0">
              <a:latin typeface="Times-Roman"/>
            </a:endParaRPr>
          </a:p>
          <a:p>
            <a:endParaRPr lang="pt-BR" dirty="0"/>
          </a:p>
        </p:txBody>
      </p:sp>
    </p:spTree>
    <p:extLst>
      <p:ext uri="{BB962C8B-B14F-4D97-AF65-F5344CB8AC3E}">
        <p14:creationId xmlns:p14="http://schemas.microsoft.com/office/powerpoint/2010/main" val="105364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6A0B98B-EDF5-4826-AD71-94C4D4C689D1}"/>
              </a:ext>
            </a:extLst>
          </p:cNvPr>
          <p:cNvSpPr txBox="1"/>
          <p:nvPr/>
        </p:nvSpPr>
        <p:spPr>
          <a:xfrm>
            <a:off x="781664" y="1749678"/>
            <a:ext cx="8760542" cy="3862596"/>
          </a:xfrm>
          <a:prstGeom prst="rect">
            <a:avLst/>
          </a:prstGeom>
          <a:noFill/>
        </p:spPr>
        <p:txBody>
          <a:bodyPr wrap="square">
            <a:spAutoFit/>
          </a:bodyPr>
          <a:lstStyle/>
          <a:p>
            <a:pPr algn="just"/>
            <a:r>
              <a:rPr lang="pt-BR" sz="2100" dirty="0">
                <a:latin typeface="Arial" panose="020B0604020202020204" pitchFamily="34" charset="0"/>
                <a:cs typeface="Arial" panose="020B0604020202020204" pitchFamily="34" charset="0"/>
              </a:rPr>
              <a:t>Podemos observar que duas </a:t>
            </a:r>
            <a:r>
              <a:rPr lang="pt-BR" sz="2100" b="0" i="0" u="none" strike="noStrike" baseline="0" dirty="0">
                <a:latin typeface="Arial" panose="020B0604020202020204" pitchFamily="34" charset="0"/>
                <a:cs typeface="Arial" panose="020B0604020202020204" pitchFamily="34" charset="0"/>
              </a:rPr>
              <a:t>peças falharam sob fadiga. Observe que as marcas de praia: Eixo (</a:t>
            </a:r>
            <a:r>
              <a:rPr lang="pt-BR" sz="2100" b="0" i="1" u="none" strike="noStrike" baseline="0" dirty="0">
                <a:latin typeface="Arial" panose="020B0604020202020204" pitchFamily="34" charset="0"/>
                <a:cs typeface="Arial" panose="020B0604020202020204" pitchFamily="34" charset="0"/>
              </a:rPr>
              <a:t>a</a:t>
            </a:r>
            <a:r>
              <a:rPr lang="pt-BR" sz="2100" b="0" i="0" u="none" strike="noStrike" baseline="0" dirty="0">
                <a:latin typeface="Arial" panose="020B0604020202020204" pitchFamily="34" charset="0"/>
                <a:cs typeface="Arial" panose="020B0604020202020204" pitchFamily="34" charset="0"/>
              </a:rPr>
              <a:t>) qu</a:t>
            </a:r>
            <a:r>
              <a:rPr lang="pt-BR" sz="2100" dirty="0">
                <a:latin typeface="Arial" panose="020B0604020202020204" pitchFamily="34" charset="0"/>
                <a:cs typeface="Arial" panose="020B0604020202020204" pitchFamily="34" charset="0"/>
              </a:rPr>
              <a:t>e tem o rasgo </a:t>
            </a:r>
            <a:r>
              <a:rPr lang="pt-BR" sz="2100" b="0" i="0" u="none" strike="noStrike" baseline="0" dirty="0">
                <a:latin typeface="Arial" panose="020B0604020202020204" pitchFamily="34" charset="0"/>
                <a:cs typeface="Arial" panose="020B0604020202020204" pitchFamily="34" charset="0"/>
              </a:rPr>
              <a:t>de chaveta de aço 1040 falhou sob a flexão rotativa</a:t>
            </a:r>
            <a:r>
              <a:rPr lang="pt-BR" sz="2100" dirty="0">
                <a:latin typeface="Arial" panose="020B0604020202020204" pitchFamily="34" charset="0"/>
                <a:cs typeface="Arial" panose="020B0604020202020204" pitchFamily="34" charset="0"/>
              </a:rPr>
              <a:t>, assim a </a:t>
            </a:r>
            <a:r>
              <a:rPr lang="pt-BR" sz="2100" b="0" i="0" u="none" strike="noStrike" baseline="0" dirty="0">
                <a:latin typeface="Arial" panose="020B0604020202020204" pitchFamily="34" charset="0"/>
                <a:cs typeface="Arial" panose="020B0604020202020204" pitchFamily="34" charset="0"/>
              </a:rPr>
              <a:t>trinca teve início no rasgo de chaveta</a:t>
            </a:r>
            <a:r>
              <a:rPr lang="pt-BR" sz="2100" dirty="0">
                <a:latin typeface="Arial" panose="020B0604020202020204" pitchFamily="34" charset="0"/>
                <a:cs typeface="Arial" panose="020B0604020202020204" pitchFamily="34" charset="0"/>
              </a:rPr>
              <a:t>. </a:t>
            </a:r>
          </a:p>
          <a:p>
            <a:pPr algn="just"/>
            <a:endParaRPr lang="pt-BR" sz="2100" dirty="0">
              <a:latin typeface="Arial" panose="020B0604020202020204" pitchFamily="34" charset="0"/>
              <a:cs typeface="Arial" panose="020B0604020202020204" pitchFamily="34" charset="0"/>
            </a:endParaRPr>
          </a:p>
          <a:p>
            <a:pPr algn="just"/>
            <a:r>
              <a:rPr lang="pt-BR" sz="2100" dirty="0">
                <a:latin typeface="Arial" panose="020B0604020202020204" pitchFamily="34" charset="0"/>
                <a:cs typeface="Arial" panose="020B0604020202020204" pitchFamily="34" charset="0"/>
              </a:rPr>
              <a:t>Já o </a:t>
            </a:r>
            <a:r>
              <a:rPr lang="pt-BR" sz="2100" b="0" i="0" u="none" strike="noStrike" baseline="0" dirty="0">
                <a:latin typeface="Arial" panose="020B0604020202020204" pitchFamily="34" charset="0"/>
                <a:cs typeface="Arial" panose="020B0604020202020204" pitchFamily="34" charset="0"/>
              </a:rPr>
              <a:t>Eixo</a:t>
            </a:r>
            <a:r>
              <a:rPr lang="pt-BR" sz="2100" dirty="0">
                <a:latin typeface="Arial" panose="020B0604020202020204" pitchFamily="34" charset="0"/>
                <a:cs typeface="Arial" panose="020B0604020202020204" pitchFamily="34" charset="0"/>
              </a:rPr>
              <a:t> (</a:t>
            </a:r>
            <a:r>
              <a:rPr lang="pt-BR" sz="2100" b="0" i="1" u="none" strike="noStrike" baseline="0" dirty="0">
                <a:latin typeface="Arial" panose="020B0604020202020204" pitchFamily="34" charset="0"/>
                <a:cs typeface="Arial" panose="020B0604020202020204" pitchFamily="34" charset="0"/>
              </a:rPr>
              <a:t>b</a:t>
            </a:r>
            <a:r>
              <a:rPr lang="pt-BR" sz="2100" b="0" i="0" u="none" strike="noStrike" baseline="0" dirty="0">
                <a:latin typeface="Arial" panose="020B0604020202020204" pitchFamily="34" charset="0"/>
                <a:cs typeface="Arial" panose="020B0604020202020204" pitchFamily="34" charset="0"/>
              </a:rPr>
              <a:t>) de manivela de um motor diesel, apresentou falha sob torção e flexão combinadas, assim a trinca teve início no ponto indicado pela seta.</a:t>
            </a:r>
          </a:p>
          <a:p>
            <a:pPr algn="just"/>
            <a:endParaRPr lang="pt-BR" sz="2100" dirty="0">
              <a:latin typeface="Arial" panose="020B0604020202020204" pitchFamily="34" charset="0"/>
              <a:cs typeface="Arial" panose="020B0604020202020204" pitchFamily="34" charset="0"/>
            </a:endParaRPr>
          </a:p>
          <a:p>
            <a:pPr algn="just"/>
            <a:r>
              <a:rPr lang="pt-BR" sz="2100" dirty="0">
                <a:latin typeface="Arial" panose="020B0604020202020204" pitchFamily="34" charset="0"/>
                <a:cs typeface="Arial" panose="020B0604020202020204" pitchFamily="34" charset="0"/>
              </a:rPr>
              <a:t>A seguir veremos os dois exemplos representados por imagem.</a:t>
            </a:r>
          </a:p>
          <a:p>
            <a:pPr algn="just"/>
            <a:endParaRPr lang="pt-BR" sz="2100" b="0" u="none" strike="noStrike" baseline="0" dirty="0">
              <a:latin typeface="Arial" panose="020B0604020202020204" pitchFamily="34" charset="0"/>
              <a:cs typeface="Arial" panose="020B0604020202020204" pitchFamily="34" charset="0"/>
            </a:endParaRPr>
          </a:p>
          <a:p>
            <a:endParaRPr lang="pt-BR" sz="1400" b="0" u="none" strike="noStrike" baseline="0" dirty="0">
              <a:latin typeface="Times New Roman" panose="02020603050405020304" pitchFamily="18" charset="0"/>
              <a:cs typeface="Times New Roman" panose="02020603050405020304" pitchFamily="18" charset="0"/>
            </a:endParaRPr>
          </a:p>
        </p:txBody>
      </p:sp>
      <p:pic>
        <p:nvPicPr>
          <p:cNvPr id="4" name="Imagem 3">
            <a:extLst>
              <a:ext uri="{FF2B5EF4-FFF2-40B4-BE49-F238E27FC236}">
                <a16:creationId xmlns:a16="http://schemas.microsoft.com/office/drawing/2014/main" id="{C091259F-81ED-4B59-B80E-602F7CF3C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65" y="222605"/>
            <a:ext cx="2752764" cy="985140"/>
          </a:xfrm>
          <a:prstGeom prst="rect">
            <a:avLst/>
          </a:prstGeom>
        </p:spPr>
      </p:pic>
    </p:spTree>
    <p:extLst>
      <p:ext uri="{BB962C8B-B14F-4D97-AF65-F5344CB8AC3E}">
        <p14:creationId xmlns:p14="http://schemas.microsoft.com/office/powerpoint/2010/main" val="235615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A32AF627-8B7C-4E62-B413-3C20193EB62F}"/>
              </a:ext>
            </a:extLst>
          </p:cNvPr>
          <p:cNvSpPr txBox="1"/>
          <p:nvPr/>
        </p:nvSpPr>
        <p:spPr>
          <a:xfrm>
            <a:off x="3191007" y="1177382"/>
            <a:ext cx="4069858" cy="584775"/>
          </a:xfrm>
          <a:prstGeom prst="rect">
            <a:avLst/>
          </a:prstGeom>
          <a:noFill/>
        </p:spPr>
        <p:txBody>
          <a:bodyPr wrap="square" rtlCol="0">
            <a:spAutoFit/>
          </a:bodyPr>
          <a:lstStyle/>
          <a:p>
            <a:pPr algn="ctr"/>
            <a:r>
              <a:rPr lang="pt-BR" sz="3200" dirty="0">
                <a:solidFill>
                  <a:srgbClr val="90C226"/>
                </a:solidFill>
                <a:latin typeface="Arial" panose="020B0604020202020204" pitchFamily="34" charset="0"/>
                <a:cs typeface="Arial" panose="020B0604020202020204" pitchFamily="34" charset="0"/>
              </a:rPr>
              <a:t>Exemplos:</a:t>
            </a:r>
          </a:p>
        </p:txBody>
      </p:sp>
      <p:pic>
        <p:nvPicPr>
          <p:cNvPr id="9" name="Espaço Reservado para Conteúdo 5">
            <a:extLst>
              <a:ext uri="{FF2B5EF4-FFF2-40B4-BE49-F238E27FC236}">
                <a16:creationId xmlns:a16="http://schemas.microsoft.com/office/drawing/2014/main" id="{31D8A684-D4DE-4EE3-8E53-138BD4644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905" y="2490935"/>
            <a:ext cx="6798033" cy="3364175"/>
          </a:xfrm>
          <a:prstGeom prst="rect">
            <a:avLst/>
          </a:prstGeom>
        </p:spPr>
      </p:pic>
      <p:pic>
        <p:nvPicPr>
          <p:cNvPr id="7" name="Imagem 6">
            <a:extLst>
              <a:ext uri="{FF2B5EF4-FFF2-40B4-BE49-F238E27FC236}">
                <a16:creationId xmlns:a16="http://schemas.microsoft.com/office/drawing/2014/main" id="{DE88C457-6883-42F7-9620-2D90A1614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594" y="104618"/>
            <a:ext cx="2752764" cy="985140"/>
          </a:xfrm>
          <a:prstGeom prst="rect">
            <a:avLst/>
          </a:prstGeom>
        </p:spPr>
      </p:pic>
      <p:sp>
        <p:nvSpPr>
          <p:cNvPr id="8" name="CaixaDeTexto 7">
            <a:extLst>
              <a:ext uri="{FF2B5EF4-FFF2-40B4-BE49-F238E27FC236}">
                <a16:creationId xmlns:a16="http://schemas.microsoft.com/office/drawing/2014/main" id="{15A3DCC9-F21D-45FF-BFE4-4D89F4665B8A}"/>
              </a:ext>
            </a:extLst>
          </p:cNvPr>
          <p:cNvSpPr txBox="1"/>
          <p:nvPr/>
        </p:nvSpPr>
        <p:spPr>
          <a:xfrm>
            <a:off x="3191007" y="1413320"/>
            <a:ext cx="2072914" cy="646331"/>
          </a:xfrm>
          <a:prstGeom prst="rect">
            <a:avLst/>
          </a:prstGeom>
          <a:noFill/>
        </p:spPr>
        <p:txBody>
          <a:bodyPr wrap="square">
            <a:spAutoFit/>
          </a:bodyPr>
          <a:lstStyle/>
          <a:p>
            <a:pPr algn="ctr"/>
            <a:endParaRPr lang="pt-BR" sz="1800" b="0" i="0" u="none" strike="noStrike" baseline="0" dirty="0">
              <a:latin typeface="Times-Roman"/>
            </a:endParaRPr>
          </a:p>
          <a:p>
            <a:pPr algn="ctr"/>
            <a:r>
              <a:rPr lang="pt-BR" sz="1800" b="0" i="0" u="none" strike="noStrike" baseline="0" dirty="0">
                <a:latin typeface="Times-Roman"/>
              </a:rPr>
              <a:t> </a:t>
            </a:r>
          </a:p>
        </p:txBody>
      </p:sp>
    </p:spTree>
    <p:extLst>
      <p:ext uri="{BB962C8B-B14F-4D97-AF65-F5344CB8AC3E}">
        <p14:creationId xmlns:p14="http://schemas.microsoft.com/office/powerpoint/2010/main" val="323680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90E4E-4FC5-4892-AA7C-675E305CFA5E}"/>
              </a:ext>
            </a:extLst>
          </p:cNvPr>
          <p:cNvSpPr>
            <a:spLocks noGrp="1"/>
          </p:cNvSpPr>
          <p:nvPr>
            <p:ph type="ctrTitle"/>
          </p:nvPr>
        </p:nvSpPr>
        <p:spPr>
          <a:xfrm>
            <a:off x="2325067" y="929149"/>
            <a:ext cx="5886948" cy="1289252"/>
          </a:xfrm>
        </p:spPr>
        <p:txBody>
          <a:bodyPr/>
          <a:lstStyle/>
          <a:p>
            <a:pPr algn="ctr"/>
            <a:r>
              <a:rPr lang="pt-BR" sz="3600" b="1" dirty="0">
                <a:latin typeface="Arial" panose="020B0604020202020204" pitchFamily="34" charset="0"/>
                <a:cs typeface="Arial" panose="020B0604020202020204" pitchFamily="34" charset="0"/>
              </a:rPr>
              <a:t>Estágio</a:t>
            </a:r>
            <a:br>
              <a:rPr lang="pt-BR" sz="4000" b="1" u="sng" dirty="0">
                <a:latin typeface="Times New Roman" panose="02020603050405020304" pitchFamily="18" charset="0"/>
                <a:cs typeface="Times New Roman" panose="02020603050405020304" pitchFamily="18" charset="0"/>
              </a:rPr>
            </a:br>
            <a:r>
              <a:rPr lang="pt-BR" sz="3600" b="1" dirty="0">
                <a:latin typeface="Arial" panose="020B0604020202020204" pitchFamily="34" charset="0"/>
                <a:cs typeface="Arial" panose="020B0604020202020204" pitchFamily="34" charset="0"/>
              </a:rPr>
              <a:t>Início da Trinca</a:t>
            </a:r>
          </a:p>
        </p:txBody>
      </p:sp>
      <p:sp>
        <p:nvSpPr>
          <p:cNvPr id="8" name="Subtítulo 7">
            <a:extLst>
              <a:ext uri="{FF2B5EF4-FFF2-40B4-BE49-F238E27FC236}">
                <a16:creationId xmlns:a16="http://schemas.microsoft.com/office/drawing/2014/main" id="{8D0F1DF2-BF77-4311-9A0C-E2F692C22FCA}"/>
              </a:ext>
            </a:extLst>
          </p:cNvPr>
          <p:cNvSpPr>
            <a:spLocks noGrp="1"/>
          </p:cNvSpPr>
          <p:nvPr>
            <p:ph type="subTitle" idx="1"/>
          </p:nvPr>
        </p:nvSpPr>
        <p:spPr>
          <a:xfrm>
            <a:off x="944594" y="2218401"/>
            <a:ext cx="9054812" cy="3251735"/>
          </a:xfrm>
        </p:spPr>
        <p:txBody>
          <a:bodyPr>
            <a:normAutofit fontScale="25000" lnSpcReduction="20000"/>
          </a:bodyPr>
          <a:lstStyle/>
          <a:p>
            <a:pPr marL="0" indent="0" algn="just">
              <a:buNone/>
            </a:pPr>
            <a:endParaRPr lang="pt-BR" sz="8400" dirty="0">
              <a:solidFill>
                <a:schemeClr val="tx1"/>
              </a:solidFill>
              <a:latin typeface="Arial" panose="020B0604020202020204" pitchFamily="34" charset="0"/>
              <a:cs typeface="Arial" panose="020B0604020202020204" pitchFamily="34" charset="0"/>
            </a:endParaRPr>
          </a:p>
          <a:p>
            <a:pPr marL="0" indent="0" algn="just">
              <a:buNone/>
            </a:pPr>
            <a:r>
              <a:rPr lang="pt-BR" sz="8400" dirty="0">
                <a:solidFill>
                  <a:schemeClr val="tx1"/>
                </a:solidFill>
                <a:latin typeface="Arial" panose="020B0604020202020204" pitchFamily="34" charset="0"/>
                <a:cs typeface="Arial" panose="020B0604020202020204" pitchFamily="34" charset="0"/>
              </a:rPr>
              <a:t>O material de metal dúctil, apresenta não ter trincas, mas se olharmos em escalas microscópicas é possível notar que os metais não são homogêneos e isotrópicos, além de apresentarem partículas e inclusões. Quando esse material é submetido a uma tensão qual varia os valor positivo para o negativo repetida, pode ocorrer o escoamento local, mesmo que a tensão esteja abaixo do valor material. 	</a:t>
            </a:r>
          </a:p>
          <a:p>
            <a:pPr marL="0" indent="0" algn="just">
              <a:buNone/>
            </a:pPr>
            <a:endParaRPr lang="pt-BR" sz="8400" dirty="0">
              <a:solidFill>
                <a:schemeClr val="tx1"/>
              </a:solidFill>
              <a:latin typeface="Arial" panose="020B0604020202020204" pitchFamily="34" charset="0"/>
              <a:cs typeface="Arial" panose="020B0604020202020204" pitchFamily="34" charset="0"/>
            </a:endParaRPr>
          </a:p>
          <a:p>
            <a:pPr marL="0" indent="0" algn="just">
              <a:buNone/>
            </a:pPr>
            <a:r>
              <a:rPr lang="pt-BR" sz="8400" dirty="0">
                <a:solidFill>
                  <a:schemeClr val="tx1"/>
                </a:solidFill>
                <a:latin typeface="Arial" panose="020B0604020202020204" pitchFamily="34" charset="0"/>
                <a:cs typeface="Arial" panose="020B0604020202020204" pitchFamily="34" charset="0"/>
              </a:rPr>
              <a:t>Conforme os ciclos de tensão que ocorre, as trincas microscópicas agrupam-se e aumentam de tamanho, já os vazios e inclusões existentes nos materiais ajudam a criação dessas trincas, então as matérias menos dúcteis (frágeis), desenvolvem trincas mais rapidamente, pois não apresentam a mesma habilidade para escoar.</a:t>
            </a:r>
          </a:p>
          <a:p>
            <a:pPr marL="0" indent="0" algn="l">
              <a:buNone/>
            </a:pPr>
            <a:endParaRPr lang="pt-BR" dirty="0"/>
          </a:p>
        </p:txBody>
      </p:sp>
      <p:pic>
        <p:nvPicPr>
          <p:cNvPr id="6" name="Imagem 5">
            <a:extLst>
              <a:ext uri="{FF2B5EF4-FFF2-40B4-BE49-F238E27FC236}">
                <a16:creationId xmlns:a16="http://schemas.microsoft.com/office/drawing/2014/main" id="{0F43BB10-2A49-4B91-8764-AD8E7FEF6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94" y="104618"/>
            <a:ext cx="2752764" cy="985140"/>
          </a:xfrm>
          <a:prstGeom prst="rect">
            <a:avLst/>
          </a:prstGeom>
        </p:spPr>
      </p:pic>
    </p:spTree>
    <p:extLst>
      <p:ext uri="{BB962C8B-B14F-4D97-AF65-F5344CB8AC3E}">
        <p14:creationId xmlns:p14="http://schemas.microsoft.com/office/powerpoint/2010/main" val="3508471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D01EE48-422C-4E69-88B8-84E65DC86B29}"/>
              </a:ext>
            </a:extLst>
          </p:cNvPr>
          <p:cNvSpPr txBox="1"/>
          <p:nvPr/>
        </p:nvSpPr>
        <p:spPr>
          <a:xfrm>
            <a:off x="2105332" y="1248471"/>
            <a:ext cx="6098458" cy="1323439"/>
          </a:xfrm>
          <a:prstGeom prst="rect">
            <a:avLst/>
          </a:prstGeom>
          <a:noFill/>
        </p:spPr>
        <p:txBody>
          <a:bodyPr wrap="square">
            <a:spAutoFit/>
          </a:bodyPr>
          <a:lstStyle/>
          <a:p>
            <a:pPr algn="ctr"/>
            <a:r>
              <a:rPr lang="pt-BR" sz="4000" b="1" dirty="0">
                <a:solidFill>
                  <a:srgbClr val="90C226"/>
                </a:solidFill>
                <a:latin typeface="Arial" panose="020B0604020202020204" pitchFamily="34" charset="0"/>
                <a:cs typeface="Arial" panose="020B0604020202020204" pitchFamily="34" charset="0"/>
              </a:rPr>
              <a:t>O que é o estágio de propagação da trinca?</a:t>
            </a:r>
            <a:endParaRPr lang="pt-BR" sz="4000" dirty="0">
              <a:solidFill>
                <a:srgbClr val="90C226"/>
              </a:solidFill>
              <a:latin typeface="Arial" panose="020B0604020202020204" pitchFamily="34" charset="0"/>
              <a:cs typeface="Arial" panose="020B0604020202020204" pitchFamily="34" charset="0"/>
            </a:endParaRPr>
          </a:p>
        </p:txBody>
      </p:sp>
      <p:pic>
        <p:nvPicPr>
          <p:cNvPr id="5" name="Imagem 4">
            <a:extLst>
              <a:ext uri="{FF2B5EF4-FFF2-40B4-BE49-F238E27FC236}">
                <a16:creationId xmlns:a16="http://schemas.microsoft.com/office/drawing/2014/main" id="{F0AD364F-16DC-4738-9909-BCBAB5FBE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760" y="2984398"/>
            <a:ext cx="3873602" cy="3873602"/>
          </a:xfrm>
          <a:prstGeom prst="rect">
            <a:avLst/>
          </a:prstGeom>
        </p:spPr>
      </p:pic>
      <p:pic>
        <p:nvPicPr>
          <p:cNvPr id="6" name="Imagem 5">
            <a:extLst>
              <a:ext uri="{FF2B5EF4-FFF2-40B4-BE49-F238E27FC236}">
                <a16:creationId xmlns:a16="http://schemas.microsoft.com/office/drawing/2014/main" id="{D1701EE8-123C-4B39-9390-B75007C2F2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420" y="263331"/>
            <a:ext cx="2752764" cy="985140"/>
          </a:xfrm>
          <a:prstGeom prst="rect">
            <a:avLst/>
          </a:prstGeom>
        </p:spPr>
      </p:pic>
    </p:spTree>
    <p:extLst>
      <p:ext uri="{BB962C8B-B14F-4D97-AF65-F5344CB8AC3E}">
        <p14:creationId xmlns:p14="http://schemas.microsoft.com/office/powerpoint/2010/main" val="376458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408</TotalTime>
  <Words>1182</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17</vt:i4>
      </vt:variant>
    </vt:vector>
  </HeadingPairs>
  <TitlesOfParts>
    <vt:vector size="23" baseType="lpstr">
      <vt:lpstr>Arial</vt:lpstr>
      <vt:lpstr>Times New Roman</vt:lpstr>
      <vt:lpstr>Times-Roman</vt:lpstr>
      <vt:lpstr>Trebuchet MS</vt:lpstr>
      <vt:lpstr>Wingdings 3</vt:lpstr>
      <vt:lpstr>Facetado</vt:lpstr>
      <vt:lpstr>Fadiga dos Materiais Metálicos</vt:lpstr>
      <vt:lpstr>Apresentação do PowerPoint</vt:lpstr>
      <vt:lpstr>Apresentação do PowerPoint</vt:lpstr>
      <vt:lpstr>Mecanismo da Falha por Fadiga</vt:lpstr>
      <vt:lpstr>Apresentação do PowerPoint</vt:lpstr>
      <vt:lpstr>Apresentação do PowerPoint</vt:lpstr>
      <vt:lpstr>Apresentação do PowerPoint</vt:lpstr>
      <vt:lpstr>Estágio Início da Trinca</vt:lpstr>
      <vt:lpstr>Apresentação do PowerPoint</vt:lpstr>
      <vt:lpstr>Apresentação do PowerPoint</vt:lpstr>
      <vt:lpstr>Apresentação do PowerPoint</vt:lpstr>
      <vt:lpstr>Apresentação do PowerPoint</vt:lpstr>
      <vt:lpstr>Apresentação do PowerPoint</vt:lpstr>
      <vt:lpstr>Corrosão</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Sobre fadiga dos materiais metálicos</dc:title>
  <dc:creator>Marcos Henrique</dc:creator>
  <cp:lastModifiedBy>talita barbosa</cp:lastModifiedBy>
  <cp:revision>75</cp:revision>
  <dcterms:created xsi:type="dcterms:W3CDTF">2021-07-01T18:23:09Z</dcterms:created>
  <dcterms:modified xsi:type="dcterms:W3CDTF">2021-07-02T04:04:06Z</dcterms:modified>
</cp:coreProperties>
</file>