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5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3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55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19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26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1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17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70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28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4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0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1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0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3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6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2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E312-5357-423D-9805-2C398908D092}" type="datetimeFigureOut">
              <a:rPr lang="en-ZA" smtClean="0"/>
              <a:t>2019/09/17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2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17903"/>
          </a:xfrm>
        </p:spPr>
        <p:txBody>
          <a:bodyPr>
            <a:normAutofit/>
          </a:bodyPr>
          <a:lstStyle/>
          <a:p>
            <a:r>
              <a:rPr lang="en-ZA" sz="4400" dirty="0" smtClean="0"/>
              <a:t>Queuing Management System </a:t>
            </a:r>
            <a:endParaRPr lang="en-Z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ERP: Practical 2</a:t>
            </a:r>
          </a:p>
          <a:p>
            <a:r>
              <a:rPr lang="en-ZA" dirty="0" smtClean="0"/>
              <a:t>JR Gouws</a:t>
            </a:r>
          </a:p>
          <a:p>
            <a:r>
              <a:rPr lang="en-ZA" dirty="0" smtClean="0"/>
              <a:t>u16033915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48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Quality of Service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4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FPGA implementation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ZA" dirty="0" smtClean="0"/>
              <a:t>Scenario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4604936"/>
          </a:xfrm>
        </p:spPr>
        <p:txBody>
          <a:bodyPr/>
          <a:lstStyle/>
          <a:p>
            <a:r>
              <a:rPr lang="en-ZA" dirty="0" smtClean="0"/>
              <a:t>Banks in particular aim to provid</a:t>
            </a:r>
            <a:r>
              <a:rPr lang="en-ZA" dirty="0" smtClean="0"/>
              <a:t>e the best possible client satisfaction and attempts to improve the client experience in banking systems.</a:t>
            </a:r>
            <a:endParaRPr lang="en-ZA" dirty="0" smtClean="0"/>
          </a:p>
          <a:p>
            <a:r>
              <a:rPr lang="en-ZA" dirty="0" smtClean="0"/>
              <a:t>Considering </a:t>
            </a:r>
            <a:r>
              <a:rPr lang="en-ZA" dirty="0" smtClean="0"/>
              <a:t>improving the overall banking system experience:</a:t>
            </a:r>
          </a:p>
          <a:p>
            <a:pPr lvl="1"/>
            <a:r>
              <a:rPr lang="en-ZA" dirty="0" smtClean="0"/>
              <a:t>Client perspective</a:t>
            </a:r>
          </a:p>
          <a:p>
            <a:pPr lvl="2"/>
            <a:r>
              <a:rPr lang="en-ZA" dirty="0" smtClean="0"/>
              <a:t>Shorter queues</a:t>
            </a:r>
          </a:p>
          <a:p>
            <a:pPr lvl="2"/>
            <a:r>
              <a:rPr lang="en-ZA" dirty="0" smtClean="0"/>
              <a:t>Shorter waiting </a:t>
            </a:r>
            <a:r>
              <a:rPr lang="en-ZA" dirty="0" smtClean="0"/>
              <a:t>times</a:t>
            </a:r>
          </a:p>
          <a:p>
            <a:pPr lvl="2"/>
            <a:r>
              <a:rPr lang="en-ZA" dirty="0" smtClean="0"/>
              <a:t>Shorter service times.</a:t>
            </a:r>
            <a:endParaRPr lang="en-ZA" dirty="0" smtClean="0"/>
          </a:p>
          <a:p>
            <a:pPr lvl="2"/>
            <a:endParaRPr lang="en-ZA" dirty="0"/>
          </a:p>
          <a:p>
            <a:pPr lvl="1"/>
            <a:r>
              <a:rPr lang="en-ZA" dirty="0" smtClean="0"/>
              <a:t>Banking owner perspective</a:t>
            </a:r>
          </a:p>
          <a:p>
            <a:pPr lvl="2"/>
            <a:r>
              <a:rPr lang="en-ZA" dirty="0" smtClean="0"/>
              <a:t>Increase </a:t>
            </a:r>
            <a:r>
              <a:rPr lang="en-ZA" dirty="0" smtClean="0"/>
              <a:t>profit.</a:t>
            </a:r>
          </a:p>
          <a:p>
            <a:r>
              <a:rPr lang="en-ZA" dirty="0" smtClean="0"/>
              <a:t>How can the banking experience be improved by looking at various service strategies such as first-in, first-out (FIFO), shortest-job-first (SJF) and highest-priority-first (HPF)?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0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4143"/>
          </a:xfrm>
        </p:spPr>
        <p:txBody>
          <a:bodyPr/>
          <a:lstStyle/>
          <a:p>
            <a:r>
              <a:rPr lang="en-ZA" dirty="0" smtClean="0"/>
              <a:t>System Requirements and classification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8253"/>
            <a:ext cx="8915400" cy="5113176"/>
          </a:xfrm>
        </p:spPr>
        <p:txBody>
          <a:bodyPr>
            <a:normAutofit fontScale="92500" lnSpcReduction="20000"/>
          </a:bodyPr>
          <a:lstStyle/>
          <a:p>
            <a:r>
              <a:rPr lang="en-ZA" dirty="0" smtClean="0"/>
              <a:t>Customers are accepted into the bank between 08:30 and 16:30.</a:t>
            </a:r>
          </a:p>
          <a:p>
            <a:r>
              <a:rPr lang="en-ZA" dirty="0" smtClean="0"/>
              <a:t>At the start of the day, no customer is in the system and customers are refused entrance to the bank after 16:30.</a:t>
            </a:r>
          </a:p>
          <a:p>
            <a:r>
              <a:rPr lang="en-ZA" dirty="0" smtClean="0"/>
              <a:t>Different services are provided</a:t>
            </a:r>
          </a:p>
          <a:p>
            <a:pPr lvl="1"/>
            <a:r>
              <a:rPr lang="en-ZA" dirty="0" smtClean="0"/>
              <a:t>Deposits and withdrawals</a:t>
            </a:r>
          </a:p>
          <a:p>
            <a:pPr lvl="1"/>
            <a:r>
              <a:rPr lang="en-ZA" dirty="0" smtClean="0"/>
              <a:t>Banking statements</a:t>
            </a:r>
          </a:p>
          <a:p>
            <a:pPr lvl="1"/>
            <a:r>
              <a:rPr lang="en-ZA" dirty="0" smtClean="0"/>
              <a:t>General banking services</a:t>
            </a:r>
          </a:p>
          <a:p>
            <a:pPr lvl="1"/>
            <a:r>
              <a:rPr lang="en-ZA" dirty="0" smtClean="0"/>
              <a:t>Account opening</a:t>
            </a:r>
          </a:p>
          <a:p>
            <a:pPr lvl="1"/>
            <a:r>
              <a:rPr lang="en-ZA" dirty="0" smtClean="0"/>
              <a:t>Loan or complicated banking service.</a:t>
            </a:r>
          </a:p>
          <a:p>
            <a:r>
              <a:rPr lang="en-ZA" dirty="0" smtClean="0"/>
              <a:t>The services take different times to complete a service.</a:t>
            </a:r>
          </a:p>
          <a:p>
            <a:r>
              <a:rPr lang="en-ZA" dirty="0" smtClean="0"/>
              <a:t>Customers arrive at different rates during the day.</a:t>
            </a:r>
          </a:p>
          <a:p>
            <a:r>
              <a:rPr lang="en-ZA" dirty="0" smtClean="0"/>
              <a:t>Customers do not leave the system once entering.</a:t>
            </a:r>
          </a:p>
          <a:p>
            <a:r>
              <a:rPr lang="en-ZA" dirty="0" smtClean="0"/>
              <a:t>Once a customer is serviced by a teller, </a:t>
            </a:r>
            <a:r>
              <a:rPr lang="en-ZA" dirty="0" smtClean="0"/>
              <a:t>the customer cannot be interrupted.</a:t>
            </a:r>
          </a:p>
          <a:p>
            <a:r>
              <a:rPr lang="en-ZA" dirty="0" smtClean="0"/>
              <a:t>High quality customers need to be satisfied, which also yields baking profit.</a:t>
            </a:r>
          </a:p>
          <a:p>
            <a:r>
              <a:rPr lang="en-ZA" dirty="0" smtClean="0"/>
              <a:t>Service windows may provide different service rates due to the efficiency of the cashier.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58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0058"/>
          </a:xfrm>
        </p:spPr>
        <p:txBody>
          <a:bodyPr/>
          <a:lstStyle/>
          <a:p>
            <a:r>
              <a:rPr lang="en-ZA" dirty="0"/>
              <a:t>System Requirements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328"/>
            <a:ext cx="8915400" cy="4429894"/>
          </a:xfrm>
        </p:spPr>
        <p:txBody>
          <a:bodyPr>
            <a:normAutofit fontScale="92500" lnSpcReduction="20000"/>
          </a:bodyPr>
          <a:lstStyle/>
          <a:p>
            <a:r>
              <a:rPr lang="en-ZA" dirty="0" smtClean="0"/>
              <a:t>Arrival Process</a:t>
            </a:r>
          </a:p>
          <a:p>
            <a:pPr lvl="1"/>
            <a:r>
              <a:rPr lang="en-ZA" dirty="0" smtClean="0"/>
              <a:t>The customers will arrive according to the time of day. At peak hours, the arrival rate will be high.</a:t>
            </a:r>
          </a:p>
          <a:p>
            <a:pPr lvl="1"/>
            <a:r>
              <a:rPr lang="en-ZA" dirty="0" smtClean="0"/>
              <a:t>Customers types will be determined according to the probability distribution of customers requesting a specific service.</a:t>
            </a:r>
          </a:p>
          <a:p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The service rate for each type of customer will vary according to the service they require.</a:t>
            </a:r>
          </a:p>
          <a:p>
            <a:pPr lvl="1"/>
            <a:r>
              <a:rPr lang="en-ZA" dirty="0" smtClean="0"/>
              <a:t>The number of servers will vary according to the varying arrival rate during the day.</a:t>
            </a:r>
          </a:p>
          <a:p>
            <a:pPr lvl="1"/>
            <a:r>
              <a:rPr lang="en-ZA" dirty="0" smtClean="0"/>
              <a:t>Customers will be serviced according to various service strategies such as FIFO, SJF and HPF.</a:t>
            </a:r>
          </a:p>
          <a:p>
            <a:pPr lvl="1"/>
            <a:r>
              <a:rPr lang="en-ZA" dirty="0" smtClean="0"/>
              <a:t>Clients will be rejected only when the bank closes, but the servers will service all clients that have arrived before closing hours.</a:t>
            </a:r>
            <a:endParaRPr lang="en-ZA" dirty="0"/>
          </a:p>
          <a:p>
            <a:r>
              <a:rPr lang="en-ZA" dirty="0" smtClean="0"/>
              <a:t>The system will take on an M/M/s queuing system when more than one service window is available.</a:t>
            </a:r>
          </a:p>
          <a:p>
            <a:r>
              <a:rPr lang="en-ZA" dirty="0" smtClean="0"/>
              <a:t>The maximum number of service windows that will be available is five.</a:t>
            </a:r>
          </a:p>
        </p:txBody>
      </p:sp>
    </p:spTree>
    <p:extLst>
      <p:ext uri="{BB962C8B-B14F-4D97-AF65-F5344CB8AC3E}">
        <p14:creationId xmlns:p14="http://schemas.microsoft.com/office/powerpoint/2010/main" val="22691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Queuing Management System Approach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</a:p>
          <a:p>
            <a:r>
              <a:rPr lang="en-ZA" dirty="0" smtClean="0"/>
              <a:t>Design Parameters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56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756" y="1380744"/>
            <a:ext cx="8915400" cy="4974336"/>
          </a:xfrm>
        </p:spPr>
        <p:txBody>
          <a:bodyPr>
            <a:norm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7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59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Parameters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6464"/>
            <a:ext cx="8915400" cy="4484758"/>
          </a:xfrm>
        </p:spPr>
        <p:txBody>
          <a:bodyPr>
            <a:normAutofit fontScale="85000" lnSpcReduction="20000"/>
          </a:bodyPr>
          <a:lstStyle/>
          <a:p>
            <a:r>
              <a:rPr lang="en-ZA" dirty="0" smtClean="0"/>
              <a:t>Service disciplines to be considered</a:t>
            </a:r>
          </a:p>
          <a:p>
            <a:pPr lvl="1"/>
            <a:r>
              <a:rPr lang="en-ZA" dirty="0" smtClean="0"/>
              <a:t>First-in, first-out (FIFO)</a:t>
            </a:r>
          </a:p>
          <a:p>
            <a:pPr lvl="1"/>
            <a:r>
              <a:rPr lang="en-ZA" dirty="0" smtClean="0"/>
              <a:t>Shortest-process-first (SPF)</a:t>
            </a:r>
          </a:p>
          <a:p>
            <a:pPr lvl="1"/>
            <a:r>
              <a:rPr lang="en-ZA" dirty="0" smtClean="0"/>
              <a:t>Highest-priority-first (HPF)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Peak times and off peak times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Number </a:t>
            </a:r>
            <a:r>
              <a:rPr lang="en-ZA" dirty="0"/>
              <a:t>of servers</a:t>
            </a:r>
          </a:p>
          <a:p>
            <a:pPr lvl="1"/>
            <a:r>
              <a:rPr lang="en-ZA" dirty="0"/>
              <a:t>5 in peak times</a:t>
            </a:r>
          </a:p>
          <a:p>
            <a:pPr lvl="1"/>
            <a:r>
              <a:rPr lang="en-ZA" dirty="0"/>
              <a:t>3 in off-peak times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36114"/>
              </p:ext>
            </p:extLst>
          </p:nvPr>
        </p:nvGraphicFramePr>
        <p:xfrm>
          <a:off x="3056128" y="3115631"/>
          <a:ext cx="541866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8929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1407739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Time of the day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Peak/Off-peak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68319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08:30 – 10:00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84233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10:00 – 11:00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38074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11:00 – 13:30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24831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13:30 – 16:30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6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8618"/>
          </a:xfrm>
        </p:spPr>
        <p:txBody>
          <a:bodyPr>
            <a:normAutofit fontScale="90000"/>
          </a:bodyPr>
          <a:lstStyle/>
          <a:p>
            <a:r>
              <a:rPr lang="en-ZA" dirty="0"/>
              <a:t>Design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2728"/>
            <a:ext cx="8915400" cy="4658494"/>
          </a:xfrm>
        </p:spPr>
        <p:txBody>
          <a:bodyPr/>
          <a:lstStyle/>
          <a:p>
            <a:r>
              <a:rPr lang="en-ZA" dirty="0" smtClean="0"/>
              <a:t>It is assumed that there is an infinite amount of waiting space in the system and that no client will be rejected between working hours.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57857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458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Queuing Management System </vt:lpstr>
      <vt:lpstr>Scenario</vt:lpstr>
      <vt:lpstr>System Requirements and classification</vt:lpstr>
      <vt:lpstr>System Requirements and classification</vt:lpstr>
      <vt:lpstr>Queuing Management System Approach </vt:lpstr>
      <vt:lpstr>Design Factors</vt:lpstr>
      <vt:lpstr>Design Factors</vt:lpstr>
      <vt:lpstr>Design Parameters</vt:lpstr>
      <vt:lpstr>Design Parameters</vt:lpstr>
      <vt:lpstr>Quality of Service</vt:lpstr>
      <vt:lpstr>FPGA implementation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Management System </dc:title>
  <dc:creator>Windows User</dc:creator>
  <cp:lastModifiedBy>Windows User</cp:lastModifiedBy>
  <cp:revision>18</cp:revision>
  <dcterms:created xsi:type="dcterms:W3CDTF">2019-09-16T13:02:30Z</dcterms:created>
  <dcterms:modified xsi:type="dcterms:W3CDTF">2019-09-17T10:49:29Z</dcterms:modified>
</cp:coreProperties>
</file>