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1" r:id="rId6"/>
    <p:sldId id="265" r:id="rId7"/>
    <p:sldId id="269" r:id="rId8"/>
    <p:sldId id="270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0297-43EF-4C39-A7B6-3EC643194714}" type="datetimeFigureOut">
              <a:rPr lang="es-NI" smtClean="0"/>
              <a:t>19/9/2019</a:t>
            </a:fld>
            <a:endParaRPr lang="es-N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8C3-3740-4559-AFDF-05DD5851ED3C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090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reference [1]</a:t>
            </a:r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2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412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</a:t>
            </a:r>
            <a:r>
              <a:rPr lang="en-US" baseline="0" dirty="0" smtClean="0"/>
              <a:t> reference [2]</a:t>
            </a:r>
            <a:endParaRPr lang="es-NI" dirty="0" smtClean="0"/>
          </a:p>
          <a:p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5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3019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br>
              <a:rPr lang="en-ZA" sz="4400" dirty="0" smtClean="0"/>
            </a:br>
            <a:r>
              <a:rPr lang="en-ZA" sz="4400" dirty="0" smtClean="0"/>
              <a:t>(Banking System)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27" y="2216274"/>
            <a:ext cx="10361785" cy="2628288"/>
          </a:xfrm>
        </p:spPr>
      </p:pic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11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223"/>
            <a:ext cx="8915400" cy="456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i="1" dirty="0"/>
              <a:t>17-Inch Touch Screen Ticket Dispenser Kiosk for Bank Queue System Sx-Q173</a:t>
            </a:r>
            <a:r>
              <a:rPr lang="en-US" dirty="0"/>
              <a:t>. 2019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i="1" dirty="0" err="1"/>
              <a:t>Cowdrey</a:t>
            </a:r>
            <a:r>
              <a:rPr lang="en-US" i="1" dirty="0"/>
              <a:t>, Kevin &amp; Lange, </a:t>
            </a:r>
            <a:r>
              <a:rPr lang="en-US" i="1" dirty="0" err="1"/>
              <a:t>Jaco</a:t>
            </a:r>
            <a:r>
              <a:rPr lang="en-US" i="1" dirty="0"/>
              <a:t> &amp; </a:t>
            </a:r>
            <a:r>
              <a:rPr lang="en-US" i="1" dirty="0" err="1"/>
              <a:t>Malekian</a:t>
            </a:r>
            <a:r>
              <a:rPr lang="en-US" i="1" dirty="0"/>
              <a:t>, Reza &amp; </a:t>
            </a:r>
            <a:r>
              <a:rPr lang="en-US" i="1" dirty="0" err="1"/>
              <a:t>Wanneburg</a:t>
            </a:r>
            <a:r>
              <a:rPr lang="en-US" i="1" dirty="0"/>
              <a:t>, Johan &amp; Jose, </a:t>
            </a:r>
            <a:r>
              <a:rPr lang="en-US" i="1" dirty="0" err="1"/>
              <a:t>Arun</a:t>
            </a:r>
            <a:r>
              <a:rPr lang="en-US" i="1" dirty="0"/>
              <a:t>. (2018). Applying Queueing Theory for the Optimization of a Banking Model. 10.13140/RG.2.2.32707.71207. </a:t>
            </a:r>
            <a:endParaRPr lang="es-NI" i="1" dirty="0"/>
          </a:p>
        </p:txBody>
      </p:sp>
    </p:spTree>
    <p:extLst>
      <p:ext uri="{BB962C8B-B14F-4D97-AF65-F5344CB8AC3E}">
        <p14:creationId xmlns:p14="http://schemas.microsoft.com/office/powerpoint/2010/main" val="8995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5024176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Banks in particular aim to provide the best possible client satisfaction.</a:t>
            </a:r>
          </a:p>
          <a:p>
            <a:pPr lvl="1"/>
            <a:r>
              <a:rPr lang="en-ZA" dirty="0" smtClean="0"/>
              <a:t>Client perspective</a:t>
            </a:r>
          </a:p>
          <a:p>
            <a:pPr lvl="2"/>
            <a:r>
              <a:rPr lang="en-ZA" dirty="0" smtClean="0"/>
              <a:t>Shorter queues</a:t>
            </a:r>
          </a:p>
          <a:p>
            <a:pPr lvl="2"/>
            <a:r>
              <a:rPr lang="en-ZA" dirty="0" smtClean="0"/>
              <a:t>Shorter waiting times</a:t>
            </a:r>
          </a:p>
          <a:p>
            <a:pPr lvl="2"/>
            <a:r>
              <a:rPr lang="en-ZA" dirty="0" smtClean="0"/>
              <a:t>Shorter service times.</a:t>
            </a:r>
          </a:p>
          <a:p>
            <a:pPr lvl="1"/>
            <a:r>
              <a:rPr lang="en-ZA" dirty="0" smtClean="0"/>
              <a:t>Banking owner perspective</a:t>
            </a:r>
          </a:p>
          <a:p>
            <a:pPr lvl="2"/>
            <a:r>
              <a:rPr lang="en-ZA" dirty="0" smtClean="0"/>
              <a:t>Increase profit.</a:t>
            </a:r>
          </a:p>
          <a:p>
            <a:r>
              <a:rPr lang="en-ZA" dirty="0" smtClean="0"/>
              <a:t>Ticket system requires information needed for a</a:t>
            </a:r>
            <a:br>
              <a:rPr lang="en-ZA" dirty="0" smtClean="0"/>
            </a:br>
            <a:r>
              <a:rPr lang="en-ZA" dirty="0" smtClean="0"/>
              <a:t>specific service and links information to ticket, </a:t>
            </a:r>
            <a:br>
              <a:rPr lang="en-ZA" dirty="0" smtClean="0"/>
            </a:br>
            <a:r>
              <a:rPr lang="en-ZA" dirty="0" smtClean="0"/>
              <a:t>with a banking assistant to speed up the process.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Looking at the ticket granting service</a:t>
            </a:r>
          </a:p>
          <a:p>
            <a:pPr lvl="1"/>
            <a:r>
              <a:rPr lang="en-ZA" dirty="0" smtClean="0"/>
              <a:t>How many ticket granting servers?</a:t>
            </a:r>
          </a:p>
          <a:p>
            <a:pPr lvl="1"/>
            <a:r>
              <a:rPr lang="en-ZA" dirty="0" smtClean="0"/>
              <a:t>Who gets preference?</a:t>
            </a:r>
          </a:p>
          <a:p>
            <a:r>
              <a:rPr lang="en-ZA" dirty="0" smtClean="0"/>
              <a:t>Develop queuing management system to </a:t>
            </a:r>
            <a:br>
              <a:rPr lang="en-ZA" dirty="0" smtClean="0"/>
            </a:br>
            <a:r>
              <a:rPr lang="en-ZA" dirty="0" smtClean="0"/>
              <a:t>provide best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50" y="2875085"/>
            <a:ext cx="2804745" cy="2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2812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726" y="1013807"/>
            <a:ext cx="9148519" cy="5518878"/>
          </a:xfrm>
        </p:spPr>
        <p:txBody>
          <a:bodyPr>
            <a:normAutofit/>
          </a:bodyPr>
          <a:lstStyle/>
          <a:p>
            <a:r>
              <a:rPr lang="en-ZA" dirty="0" smtClean="0"/>
              <a:t>Customers are accepted into the bank between 08:30 and 16:30.</a:t>
            </a:r>
          </a:p>
          <a:p>
            <a:r>
              <a:rPr lang="en-ZA" dirty="0" smtClean="0"/>
              <a:t>The bank will close at 16:30, but serve all customers that arrived before 16:30.</a:t>
            </a:r>
          </a:p>
          <a:p>
            <a:r>
              <a:rPr lang="en-ZA" dirty="0" smtClean="0"/>
              <a:t>Different services are provided</a:t>
            </a:r>
          </a:p>
          <a:p>
            <a:pPr lvl="1"/>
            <a:r>
              <a:rPr lang="en-ZA" dirty="0" smtClean="0"/>
              <a:t>Deposits and withdrawals</a:t>
            </a:r>
          </a:p>
          <a:p>
            <a:pPr lvl="1"/>
            <a:r>
              <a:rPr lang="en-ZA" dirty="0" smtClean="0"/>
              <a:t>Banking statements</a:t>
            </a:r>
          </a:p>
          <a:p>
            <a:pPr lvl="1"/>
            <a:r>
              <a:rPr lang="en-ZA" dirty="0" smtClean="0"/>
              <a:t>General banking services</a:t>
            </a:r>
          </a:p>
          <a:p>
            <a:pPr lvl="1"/>
            <a:r>
              <a:rPr lang="en-ZA" dirty="0" smtClean="0"/>
              <a:t>Account opening</a:t>
            </a:r>
          </a:p>
          <a:p>
            <a:pPr lvl="1"/>
            <a:r>
              <a:rPr lang="en-ZA" dirty="0" smtClean="0"/>
              <a:t>Loan or complicated banking service.</a:t>
            </a:r>
          </a:p>
          <a:p>
            <a:r>
              <a:rPr lang="en-ZA" dirty="0" smtClean="0"/>
              <a:t>The services take different times to complete.</a:t>
            </a:r>
          </a:p>
          <a:p>
            <a:r>
              <a:rPr lang="en-ZA" dirty="0" smtClean="0"/>
              <a:t>Customers arrive at different rates during the day.</a:t>
            </a:r>
          </a:p>
          <a:p>
            <a:r>
              <a:rPr lang="en-ZA" dirty="0" smtClean="0"/>
              <a:t>Customers do not leave the system once entering.</a:t>
            </a:r>
          </a:p>
          <a:p>
            <a:r>
              <a:rPr lang="en-ZA" dirty="0" smtClean="0"/>
              <a:t>Once a customer is serviced by a teller, the customer cannot be interrupted.</a:t>
            </a:r>
          </a:p>
          <a:p>
            <a:r>
              <a:rPr lang="en-ZA" dirty="0" smtClean="0"/>
              <a:t>Important customers needs to be satisfied (valued customers or disabled).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058"/>
          </a:xfrm>
        </p:spPr>
        <p:txBody>
          <a:bodyPr/>
          <a:lstStyle/>
          <a:p>
            <a:r>
              <a:rPr lang="en-ZA" dirty="0"/>
              <a:t>System Requirements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328"/>
            <a:ext cx="8915400" cy="4875510"/>
          </a:xfrm>
        </p:spPr>
        <p:txBody>
          <a:bodyPr>
            <a:normAutofit/>
          </a:bodyPr>
          <a:lstStyle/>
          <a:p>
            <a:r>
              <a:rPr lang="en-ZA" dirty="0" smtClean="0"/>
              <a:t>Arrival Process</a:t>
            </a:r>
          </a:p>
          <a:p>
            <a:pPr lvl="1"/>
            <a:r>
              <a:rPr lang="en-ZA" dirty="0" smtClean="0"/>
              <a:t>Poisson distribution (independent)</a:t>
            </a:r>
          </a:p>
          <a:p>
            <a:pPr lvl="1"/>
            <a:r>
              <a:rPr lang="en-ZA" dirty="0" smtClean="0"/>
              <a:t>The customers will arrive according to the time of day. At peak hours, the arrival rate will be high.</a:t>
            </a:r>
          </a:p>
          <a:p>
            <a:pPr lvl="1"/>
            <a:r>
              <a:rPr lang="en-ZA" dirty="0" smtClean="0"/>
              <a:t>Customers types will be determined according to the probability of customers requesting a specific service.</a:t>
            </a:r>
          </a:p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Poisson distribution.</a:t>
            </a:r>
          </a:p>
          <a:p>
            <a:pPr lvl="1"/>
            <a:r>
              <a:rPr lang="en-ZA" dirty="0" smtClean="0"/>
              <a:t>Different service times according to the service they require.</a:t>
            </a:r>
          </a:p>
          <a:p>
            <a:pPr lvl="1"/>
            <a:r>
              <a:rPr lang="en-ZA" dirty="0" smtClean="0"/>
              <a:t>Role of servers will differ according to customer arrival rate during the day.</a:t>
            </a:r>
          </a:p>
          <a:p>
            <a:r>
              <a:rPr lang="en-ZA" dirty="0" smtClean="0"/>
              <a:t>System model 			-    M/M/s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2691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494" y="1380744"/>
            <a:ext cx="8915400" cy="4974336"/>
          </a:xfrm>
        </p:spPr>
        <p:txBody>
          <a:bodyPr>
            <a:normAutofit/>
          </a:bodyPr>
          <a:lstStyle/>
          <a:p>
            <a:r>
              <a:rPr lang="en-ZA" dirty="0" smtClean="0"/>
              <a:t>Inter-arrival times</a:t>
            </a:r>
          </a:p>
          <a:p>
            <a:pPr lvl="1"/>
            <a:r>
              <a:rPr lang="en-ZA" dirty="0" smtClean="0"/>
              <a:t>Peak hours					-	3   minutes per customer</a:t>
            </a:r>
          </a:p>
          <a:p>
            <a:pPr lvl="1"/>
            <a:r>
              <a:rPr lang="en-ZA" dirty="0" smtClean="0"/>
              <a:t>Off-peak hours	                		-	10 </a:t>
            </a:r>
            <a:r>
              <a:rPr lang="en-ZA" dirty="0"/>
              <a:t>minutes per </a:t>
            </a:r>
            <a:r>
              <a:rPr lang="en-ZA" dirty="0" smtClean="0"/>
              <a:t>customer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/>
              <a:t>Two priorities </a:t>
            </a:r>
            <a:r>
              <a:rPr lang="en-ZA" dirty="0" smtClean="0"/>
              <a:t>assigned</a:t>
            </a:r>
          </a:p>
          <a:p>
            <a:pPr lvl="1"/>
            <a:r>
              <a:rPr lang="en-ZA" dirty="0" smtClean="0"/>
              <a:t>High </a:t>
            </a:r>
            <a:r>
              <a:rPr lang="en-ZA" dirty="0"/>
              <a:t>priority	-	Highly valued customers and disabled customers</a:t>
            </a:r>
          </a:p>
          <a:p>
            <a:pPr lvl="1"/>
            <a:r>
              <a:rPr lang="en-ZA" dirty="0"/>
              <a:t>Low priority	-	Normal </a:t>
            </a:r>
            <a:r>
              <a:rPr lang="en-ZA" dirty="0" smtClean="0"/>
              <a:t>customers</a:t>
            </a:r>
          </a:p>
          <a:p>
            <a:pPr lvl="1"/>
            <a:r>
              <a:rPr lang="en-ZA" dirty="0" smtClean="0"/>
              <a:t>High priority customers (5% of total customers)</a:t>
            </a:r>
          </a:p>
          <a:p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86734"/>
              </p:ext>
            </p:extLst>
          </p:nvPr>
        </p:nvGraphicFramePr>
        <p:xfrm>
          <a:off x="2757189" y="2545080"/>
          <a:ext cx="541866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929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0773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Time of the day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Peak/Off-peak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68319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08:30 – 10:00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84233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10:00 – 11:00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38074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11:00 – 13:30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24831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13:30 – 16:30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9186"/>
            <a:ext cx="8915400" cy="5187460"/>
          </a:xfrm>
        </p:spPr>
        <p:txBody>
          <a:bodyPr>
            <a:normAutofit/>
          </a:bodyPr>
          <a:lstStyle/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Service time depends on type of service required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 smtClean="0"/>
          </a:p>
          <a:p>
            <a:pPr lvl="1"/>
            <a:r>
              <a:rPr lang="en-ZA" dirty="0" smtClean="0"/>
              <a:t>Priority customers served without pre-emption and skip the line to the front.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Two servers will be used (ticket systems)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  <a:p>
            <a:pPr marL="457200" lvl="1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08787"/>
              </p:ext>
            </p:extLst>
          </p:nvPr>
        </p:nvGraphicFramePr>
        <p:xfrm>
          <a:off x="3437793" y="2305684"/>
          <a:ext cx="6810132" cy="225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66">
                  <a:extLst>
                    <a:ext uri="{9D8B030D-6E8A-4147-A177-3AD203B41FA5}">
                      <a16:colId xmlns:a16="http://schemas.microsoft.com/office/drawing/2014/main" val="313556885"/>
                    </a:ext>
                  </a:extLst>
                </a:gridCol>
                <a:gridCol w="3405066">
                  <a:extLst>
                    <a:ext uri="{9D8B030D-6E8A-4147-A177-3AD203B41FA5}">
                      <a16:colId xmlns:a16="http://schemas.microsoft.com/office/drawing/2014/main" val="425717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required (minutes)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54744"/>
                  </a:ext>
                </a:extLst>
              </a:tr>
              <a:tr h="400784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</a:t>
                      </a:r>
                      <a:r>
                        <a:rPr lang="en-US" baseline="0" dirty="0" smtClean="0"/>
                        <a:t> banking statements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5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 and withdrawals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3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banking services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account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3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2468"/>
            <a:ext cx="8915400" cy="5037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queues will be used and two cases will be evaluated</a:t>
            </a:r>
          </a:p>
          <a:p>
            <a:pPr lvl="1"/>
            <a:r>
              <a:rPr lang="en-US" dirty="0" smtClean="0"/>
              <a:t>First case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Second case</a:t>
            </a:r>
          </a:p>
          <a:p>
            <a:pPr lvl="2"/>
            <a:r>
              <a:rPr lang="en-US" dirty="0" smtClean="0"/>
              <a:t>Both servers provides all the services available</a:t>
            </a:r>
          </a:p>
          <a:p>
            <a:r>
              <a:rPr lang="en-US" dirty="0" smtClean="0"/>
              <a:t>Assume customers do no leave queue</a:t>
            </a:r>
          </a:p>
          <a:p>
            <a:r>
              <a:rPr lang="en-US" dirty="0" smtClean="0"/>
              <a:t>Assume an infinite amount of waiting places</a:t>
            </a:r>
          </a:p>
          <a:p>
            <a:r>
              <a:rPr lang="en-US" dirty="0" smtClean="0"/>
              <a:t>Assume customers of each priority serviced with first-in, first-out (FIFO) discipline.</a:t>
            </a:r>
            <a:endParaRPr lang="es-N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0872"/>
              </p:ext>
            </p:extLst>
          </p:nvPr>
        </p:nvGraphicFramePr>
        <p:xfrm>
          <a:off x="3376612" y="2083777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3932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8177314"/>
                    </a:ext>
                  </a:extLst>
                </a:gridCol>
              </a:tblGrid>
              <a:tr h="158521">
                <a:tc>
                  <a:txBody>
                    <a:bodyPr/>
                    <a:lstStyle/>
                    <a:p>
                      <a:r>
                        <a:rPr lang="en-US" dirty="0" smtClean="0"/>
                        <a:t>Peak hours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Off-peak hours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ueue for banking statements, </a:t>
                      </a:r>
                      <a:r>
                        <a:rPr lang="en-US" dirty="0" smtClean="0"/>
                        <a:t>deposits, withdrawals and general banking services.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for new accounts and loans.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Two queues</a:t>
                      </a:r>
                      <a:r>
                        <a:rPr lang="en-US" baseline="0" dirty="0" smtClean="0"/>
                        <a:t> with identical services.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Assume customers pick the shortest queue.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0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292469"/>
            <a:ext cx="8915400" cy="4853354"/>
          </a:xfrm>
        </p:spPr>
        <p:txBody>
          <a:bodyPr/>
          <a:lstStyle/>
          <a:p>
            <a:r>
              <a:rPr lang="en-US" dirty="0" smtClean="0"/>
              <a:t>Queuing model: Continuous-time Markov chain</a:t>
            </a:r>
          </a:p>
          <a:p>
            <a:r>
              <a:rPr lang="en-US" dirty="0" smtClean="0"/>
              <a:t>Real life factors</a:t>
            </a:r>
          </a:p>
          <a:p>
            <a:pPr lvl="1"/>
            <a:r>
              <a:rPr lang="en-US" dirty="0" smtClean="0"/>
              <a:t>Power outage</a:t>
            </a:r>
            <a:r>
              <a:rPr lang="es-NI" dirty="0" smtClean="0"/>
              <a:t> </a:t>
            </a:r>
            <a:r>
              <a:rPr lang="es-NI" dirty="0" err="1" smtClean="0"/>
              <a:t>or</a:t>
            </a:r>
            <a:r>
              <a:rPr lang="es-NI" dirty="0" smtClean="0"/>
              <a:t> </a:t>
            </a:r>
            <a:r>
              <a:rPr lang="es-NI" dirty="0" err="1" smtClean="0"/>
              <a:t>network</a:t>
            </a:r>
            <a:r>
              <a:rPr lang="es-NI" dirty="0" smtClean="0"/>
              <a:t> error</a:t>
            </a:r>
          </a:p>
          <a:p>
            <a:pPr lvl="2"/>
            <a:r>
              <a:rPr lang="en-US" dirty="0" smtClean="0"/>
              <a:t>Customers wait a maximum of 15 minutes in the queue</a:t>
            </a:r>
          </a:p>
          <a:p>
            <a:pPr lvl="2"/>
            <a:r>
              <a:rPr lang="en-US" dirty="0" smtClean="0"/>
              <a:t>If system does not recover after 15 minutes, assume system restarts with no queue</a:t>
            </a:r>
          </a:p>
          <a:p>
            <a:pPr lvl="2"/>
            <a:r>
              <a:rPr lang="en-US" dirty="0" smtClean="0"/>
              <a:t>During the 15 minutes, customers arrives at the same rate</a:t>
            </a:r>
          </a:p>
          <a:p>
            <a:pPr lvl="2"/>
            <a:r>
              <a:rPr lang="en-US" dirty="0" smtClean="0"/>
              <a:t>If system recovers, the system continues with added customers</a:t>
            </a:r>
          </a:p>
          <a:p>
            <a:pPr lvl="1"/>
            <a:r>
              <a:rPr lang="en-US" dirty="0" smtClean="0"/>
              <a:t>Server fails</a:t>
            </a:r>
          </a:p>
          <a:p>
            <a:pPr lvl="2"/>
            <a:r>
              <a:rPr lang="en-US" dirty="0" smtClean="0"/>
              <a:t>If one server fails, the other server takes control and is capable of providing any service</a:t>
            </a:r>
          </a:p>
          <a:p>
            <a:pPr lvl="2"/>
            <a:r>
              <a:rPr lang="en-US" dirty="0" smtClean="0"/>
              <a:t>The working server receives all the customers of the broken server, joining at the back of the queue.</a:t>
            </a:r>
          </a:p>
          <a:p>
            <a:pPr lvl="2"/>
            <a:r>
              <a:rPr lang="en-US" dirty="0" smtClean="0"/>
              <a:t>If both servers fails, the system restarts.</a:t>
            </a:r>
            <a:endParaRPr lang="es-NI" dirty="0" smtClean="0"/>
          </a:p>
        </p:txBody>
      </p:sp>
    </p:spTree>
    <p:extLst>
      <p:ext uri="{BB962C8B-B14F-4D97-AF65-F5344CB8AC3E}">
        <p14:creationId xmlns:p14="http://schemas.microsoft.com/office/powerpoint/2010/main" val="8137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>
            <a:normAutofit/>
          </a:bodyPr>
          <a:lstStyle/>
          <a:p>
            <a:r>
              <a:rPr lang="en-ZA" dirty="0" smtClean="0"/>
              <a:t>The system will be evaluated by comparing</a:t>
            </a:r>
          </a:p>
          <a:p>
            <a:pPr lvl="1"/>
            <a:r>
              <a:rPr lang="en-ZA" dirty="0" smtClean="0"/>
              <a:t>Queue length</a:t>
            </a:r>
          </a:p>
          <a:p>
            <a:pPr lvl="1"/>
            <a:r>
              <a:rPr lang="en-ZA" dirty="0" smtClean="0"/>
              <a:t>Average waiting time</a:t>
            </a:r>
          </a:p>
          <a:p>
            <a:r>
              <a:rPr lang="en-ZA" dirty="0" smtClean="0"/>
              <a:t>This will be done for the system as a whole for two cases</a:t>
            </a:r>
          </a:p>
          <a:p>
            <a:pPr lvl="1"/>
            <a:r>
              <a:rPr lang="en-ZA" dirty="0" smtClean="0"/>
              <a:t>Both servers provides the same functions</a:t>
            </a:r>
          </a:p>
          <a:p>
            <a:pPr lvl="1"/>
            <a:r>
              <a:rPr lang="en-ZA" dirty="0" smtClean="0"/>
              <a:t>Servers provides different services based on the arrival rate of customers.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571</Words>
  <Application>Microsoft Office PowerPoint</Application>
  <PresentationFormat>Widescreen</PresentationFormat>
  <Paragraphs>130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Queuing Management System  (Banking System)</vt:lpstr>
      <vt:lpstr>Scenario</vt:lpstr>
      <vt:lpstr>System Requirements and classification</vt:lpstr>
      <vt:lpstr>System Requirements and classification</vt:lpstr>
      <vt:lpstr>Design Factors</vt:lpstr>
      <vt:lpstr>Design Factors</vt:lpstr>
      <vt:lpstr>Design Factors</vt:lpstr>
      <vt:lpstr>Design Factors</vt:lpstr>
      <vt:lpstr>Design Parameters</vt:lpstr>
      <vt:lpstr>FPGA implementation</vt:lpstr>
      <vt:lpstr>References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Johan Gouws</cp:lastModifiedBy>
  <cp:revision>33</cp:revision>
  <dcterms:created xsi:type="dcterms:W3CDTF">2019-09-16T13:02:30Z</dcterms:created>
  <dcterms:modified xsi:type="dcterms:W3CDTF">2019-09-19T22:00:00Z</dcterms:modified>
</cp:coreProperties>
</file>