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61" r:id="rId6"/>
    <p:sldId id="265" r:id="rId7"/>
    <p:sldId id="269" r:id="rId8"/>
    <p:sldId id="270" r:id="rId9"/>
    <p:sldId id="262" r:id="rId10"/>
    <p:sldId id="263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80297-43EF-4C39-A7B6-3EC643194714}" type="datetimeFigureOut">
              <a:rPr lang="es-NI" smtClean="0"/>
              <a:t>19/9/2019</a:t>
            </a:fld>
            <a:endParaRPr lang="es-N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N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N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N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968C3-3740-4559-AFDF-05DD5851ED3C}" type="slidenum">
              <a:rPr lang="es-NI" smtClean="0"/>
              <a:t>‹#›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0909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Picture</a:t>
            </a:r>
            <a:r>
              <a:rPr lang="en-US" baseline="0" dirty="0" smtClean="0"/>
              <a:t> reference [1]</a:t>
            </a:r>
            <a:endParaRPr lang="es-N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968C3-3740-4559-AFDF-05DD5851ED3C}" type="slidenum">
              <a:rPr lang="es-NI" smtClean="0"/>
              <a:t>2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2412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Table</a:t>
            </a:r>
            <a:r>
              <a:rPr lang="en-US" baseline="0" dirty="0" smtClean="0"/>
              <a:t> reference [2]</a:t>
            </a:r>
            <a:endParaRPr lang="es-NI" dirty="0" smtClean="0"/>
          </a:p>
          <a:p>
            <a:endParaRPr lang="es-N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5968C3-3740-4559-AFDF-05DD5851ED3C}" type="slidenum">
              <a:rPr lang="es-NI" smtClean="0"/>
              <a:t>5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30191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6837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3557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4190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30260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411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0177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5704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2876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5484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20718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4616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7303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439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236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9423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240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E312-5357-423D-9805-2C398908D092}" type="datetimeFigureOut">
              <a:rPr lang="en-ZA" smtClean="0"/>
              <a:t>2019/09/19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9D2B9AD-EC7A-48FD-9F2F-8EDBA0AFD3D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18244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1"/>
            <a:ext cx="8915399" cy="1517903"/>
          </a:xfrm>
        </p:spPr>
        <p:txBody>
          <a:bodyPr>
            <a:normAutofit/>
          </a:bodyPr>
          <a:lstStyle/>
          <a:p>
            <a:r>
              <a:rPr lang="en-ZA" sz="4400" dirty="0" smtClean="0"/>
              <a:t>Queuing Management System </a:t>
            </a:r>
            <a:r>
              <a:rPr lang="en-ZA" sz="4400" dirty="0" smtClean="0"/>
              <a:t/>
            </a:r>
            <a:br>
              <a:rPr lang="en-ZA" sz="4400" dirty="0" smtClean="0"/>
            </a:br>
            <a:r>
              <a:rPr lang="en-ZA" sz="4400" dirty="0" smtClean="0"/>
              <a:t>(Banking System)</a:t>
            </a:r>
            <a:endParaRPr lang="en-ZA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ZA" dirty="0" smtClean="0"/>
              <a:t>ERP: Practical 2</a:t>
            </a:r>
          </a:p>
          <a:p>
            <a:r>
              <a:rPr lang="en-ZA" dirty="0" smtClean="0"/>
              <a:t>JR Gouws</a:t>
            </a:r>
          </a:p>
          <a:p>
            <a:r>
              <a:rPr lang="en-ZA" dirty="0" smtClean="0"/>
              <a:t>u16033915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48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Quality of Service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32085"/>
            <a:ext cx="8915400" cy="4273061"/>
          </a:xfr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544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FPGA implementation</a:t>
            </a:r>
            <a:endParaRPr lang="en-ZA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827" y="2216274"/>
            <a:ext cx="10361785" cy="2628288"/>
          </a:xfrm>
        </p:spPr>
      </p:pic>
    </p:spTree>
    <p:extLst>
      <p:ext uri="{BB962C8B-B14F-4D97-AF65-F5344CB8AC3E}">
        <p14:creationId xmlns:p14="http://schemas.microsoft.com/office/powerpoint/2010/main" val="384332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1113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s-N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45223"/>
            <a:ext cx="8915400" cy="4565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[1] </a:t>
            </a:r>
            <a:r>
              <a:rPr lang="en-US" i="1" dirty="0"/>
              <a:t>17-Inch Touch Screen Ticket Dispenser Kiosk for Bank Queue System Sx-Q173</a:t>
            </a:r>
            <a:r>
              <a:rPr lang="en-US" dirty="0"/>
              <a:t>. 2019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en-US" i="1" dirty="0" err="1"/>
              <a:t>Cowdrey</a:t>
            </a:r>
            <a:r>
              <a:rPr lang="en-US" i="1" dirty="0"/>
              <a:t>, Kevin &amp; Lange, </a:t>
            </a:r>
            <a:r>
              <a:rPr lang="en-US" i="1" dirty="0" err="1"/>
              <a:t>Jaco</a:t>
            </a:r>
            <a:r>
              <a:rPr lang="en-US" i="1" dirty="0"/>
              <a:t> &amp; </a:t>
            </a:r>
            <a:r>
              <a:rPr lang="en-US" i="1" dirty="0" err="1"/>
              <a:t>Malekian</a:t>
            </a:r>
            <a:r>
              <a:rPr lang="en-US" i="1" dirty="0"/>
              <a:t>, Reza &amp; </a:t>
            </a:r>
            <a:r>
              <a:rPr lang="en-US" i="1" dirty="0" err="1"/>
              <a:t>Wanneburg</a:t>
            </a:r>
            <a:r>
              <a:rPr lang="en-US" i="1" dirty="0"/>
              <a:t>, Johan &amp; Jose, </a:t>
            </a:r>
            <a:r>
              <a:rPr lang="en-US" i="1" dirty="0" err="1"/>
              <a:t>Arun</a:t>
            </a:r>
            <a:r>
              <a:rPr lang="en-US" i="1" dirty="0"/>
              <a:t>. (2018). Applying Queueing Theory for the Optimization of a Banking Model. 10.13140/RG.2.2.32707.71207. </a:t>
            </a:r>
            <a:endParaRPr lang="es-NI" i="1" dirty="0"/>
          </a:p>
        </p:txBody>
      </p:sp>
    </p:spTree>
    <p:extLst>
      <p:ext uri="{BB962C8B-B14F-4D97-AF65-F5344CB8AC3E}">
        <p14:creationId xmlns:p14="http://schemas.microsoft.com/office/powerpoint/2010/main" val="899578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2176"/>
          </a:xfrm>
        </p:spPr>
        <p:txBody>
          <a:bodyPr/>
          <a:lstStyle/>
          <a:p>
            <a:r>
              <a:rPr lang="en-ZA" dirty="0" smtClean="0"/>
              <a:t>Scenario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06286"/>
            <a:ext cx="8915400" cy="5024176"/>
          </a:xfrm>
        </p:spPr>
        <p:txBody>
          <a:bodyPr>
            <a:normAutofit fontScale="92500" lnSpcReduction="10000"/>
          </a:bodyPr>
          <a:lstStyle/>
          <a:p>
            <a:r>
              <a:rPr lang="en-ZA" dirty="0" smtClean="0"/>
              <a:t>Banks in particular aim to provide the best possible client </a:t>
            </a:r>
            <a:r>
              <a:rPr lang="en-ZA" dirty="0" smtClean="0"/>
              <a:t>satisfaction.</a:t>
            </a:r>
            <a:endParaRPr lang="en-ZA" dirty="0" smtClean="0"/>
          </a:p>
          <a:p>
            <a:pPr lvl="1"/>
            <a:r>
              <a:rPr lang="en-ZA" dirty="0" smtClean="0"/>
              <a:t>Client </a:t>
            </a:r>
            <a:r>
              <a:rPr lang="en-ZA" dirty="0" smtClean="0"/>
              <a:t>perspective</a:t>
            </a:r>
          </a:p>
          <a:p>
            <a:pPr lvl="2"/>
            <a:r>
              <a:rPr lang="en-ZA" dirty="0" smtClean="0"/>
              <a:t>Shorter queues</a:t>
            </a:r>
          </a:p>
          <a:p>
            <a:pPr lvl="2"/>
            <a:r>
              <a:rPr lang="en-ZA" dirty="0" smtClean="0"/>
              <a:t>Shorter waiting times</a:t>
            </a:r>
          </a:p>
          <a:p>
            <a:pPr lvl="2"/>
            <a:r>
              <a:rPr lang="en-ZA" dirty="0" smtClean="0"/>
              <a:t>Shorter service times.</a:t>
            </a:r>
          </a:p>
          <a:p>
            <a:pPr lvl="1"/>
            <a:r>
              <a:rPr lang="en-ZA" dirty="0" smtClean="0"/>
              <a:t>Banking </a:t>
            </a:r>
            <a:r>
              <a:rPr lang="en-ZA" dirty="0" smtClean="0"/>
              <a:t>owner perspective</a:t>
            </a:r>
          </a:p>
          <a:p>
            <a:pPr lvl="2"/>
            <a:r>
              <a:rPr lang="en-ZA" dirty="0" smtClean="0"/>
              <a:t>Increase profit</a:t>
            </a:r>
            <a:r>
              <a:rPr lang="en-ZA" dirty="0" smtClean="0"/>
              <a:t>.</a:t>
            </a:r>
          </a:p>
          <a:p>
            <a:r>
              <a:rPr lang="en-ZA" dirty="0" smtClean="0"/>
              <a:t>Ticket system requires information needed for a</a:t>
            </a:r>
            <a:br>
              <a:rPr lang="en-ZA" dirty="0" smtClean="0"/>
            </a:br>
            <a:r>
              <a:rPr lang="en-ZA" dirty="0" smtClean="0"/>
              <a:t>specific service and links information to ticket, </a:t>
            </a:r>
            <a:br>
              <a:rPr lang="en-ZA" dirty="0" smtClean="0"/>
            </a:br>
            <a:r>
              <a:rPr lang="en-ZA" dirty="0" smtClean="0"/>
              <a:t>with a banking assistant to speed up the process.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Looking at the ticket granting service</a:t>
            </a:r>
          </a:p>
          <a:p>
            <a:pPr lvl="1"/>
            <a:r>
              <a:rPr lang="en-ZA" dirty="0" smtClean="0"/>
              <a:t>How many ticket granting servers?</a:t>
            </a:r>
          </a:p>
          <a:p>
            <a:pPr lvl="1"/>
            <a:r>
              <a:rPr lang="en-ZA" dirty="0" smtClean="0"/>
              <a:t>Who gets preference?</a:t>
            </a:r>
          </a:p>
          <a:p>
            <a:r>
              <a:rPr lang="en-ZA" dirty="0" smtClean="0"/>
              <a:t>Develop queuing management system to </a:t>
            </a:r>
            <a:br>
              <a:rPr lang="en-ZA" dirty="0" smtClean="0"/>
            </a:br>
            <a:r>
              <a:rPr lang="en-ZA" dirty="0" smtClean="0"/>
              <a:t>provide best solution.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750" y="2875085"/>
            <a:ext cx="2804745" cy="280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9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125" y="281210"/>
            <a:ext cx="8911687" cy="794143"/>
          </a:xfrm>
        </p:spPr>
        <p:txBody>
          <a:bodyPr/>
          <a:lstStyle/>
          <a:p>
            <a:r>
              <a:rPr lang="en-ZA" dirty="0" smtClean="0"/>
              <a:t>System Requirements and classification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8726" y="1013807"/>
            <a:ext cx="9148519" cy="5518878"/>
          </a:xfrm>
        </p:spPr>
        <p:txBody>
          <a:bodyPr>
            <a:normAutofit/>
          </a:bodyPr>
          <a:lstStyle/>
          <a:p>
            <a:r>
              <a:rPr lang="en-ZA" dirty="0" smtClean="0"/>
              <a:t>Customers are accepted into the bank between 08:30 and 16:30</a:t>
            </a:r>
            <a:r>
              <a:rPr lang="en-ZA" dirty="0" smtClean="0"/>
              <a:t>.</a:t>
            </a:r>
          </a:p>
          <a:p>
            <a:r>
              <a:rPr lang="en-ZA" dirty="0" smtClean="0"/>
              <a:t>The bank will close at 16:30, but serve all customers that arrived before 16:30.</a:t>
            </a:r>
            <a:endParaRPr lang="en-ZA" dirty="0" smtClean="0"/>
          </a:p>
          <a:p>
            <a:r>
              <a:rPr lang="en-ZA" dirty="0" smtClean="0"/>
              <a:t>Different </a:t>
            </a:r>
            <a:r>
              <a:rPr lang="en-ZA" dirty="0" smtClean="0"/>
              <a:t>services are provided</a:t>
            </a:r>
          </a:p>
          <a:p>
            <a:pPr lvl="1"/>
            <a:r>
              <a:rPr lang="en-ZA" dirty="0" smtClean="0"/>
              <a:t>Deposits and withdrawals</a:t>
            </a:r>
          </a:p>
          <a:p>
            <a:pPr lvl="1"/>
            <a:r>
              <a:rPr lang="en-ZA" dirty="0" smtClean="0"/>
              <a:t>Banking statements</a:t>
            </a:r>
          </a:p>
          <a:p>
            <a:pPr lvl="1"/>
            <a:r>
              <a:rPr lang="en-ZA" dirty="0" smtClean="0"/>
              <a:t>General banking services</a:t>
            </a:r>
          </a:p>
          <a:p>
            <a:pPr lvl="1"/>
            <a:r>
              <a:rPr lang="en-ZA" dirty="0" smtClean="0"/>
              <a:t>Account opening</a:t>
            </a:r>
          </a:p>
          <a:p>
            <a:pPr lvl="1"/>
            <a:r>
              <a:rPr lang="en-ZA" dirty="0" smtClean="0"/>
              <a:t>Loan or complicated banking service.</a:t>
            </a:r>
          </a:p>
          <a:p>
            <a:r>
              <a:rPr lang="en-ZA" dirty="0" smtClean="0"/>
              <a:t>The services take different times to </a:t>
            </a:r>
            <a:r>
              <a:rPr lang="en-ZA" dirty="0" smtClean="0"/>
              <a:t>complete.</a:t>
            </a:r>
            <a:endParaRPr lang="en-ZA" dirty="0" smtClean="0"/>
          </a:p>
          <a:p>
            <a:r>
              <a:rPr lang="en-ZA" dirty="0" smtClean="0"/>
              <a:t>Customers arrive at different rates during the day.</a:t>
            </a:r>
          </a:p>
          <a:p>
            <a:r>
              <a:rPr lang="en-ZA" dirty="0" smtClean="0"/>
              <a:t>Customers do not leave the system once entering.</a:t>
            </a:r>
          </a:p>
          <a:p>
            <a:r>
              <a:rPr lang="en-ZA" dirty="0" smtClean="0"/>
              <a:t>Once a customer is serviced by a teller, the customer cannot be interrupted.</a:t>
            </a:r>
          </a:p>
          <a:p>
            <a:r>
              <a:rPr lang="en-ZA" dirty="0" smtClean="0"/>
              <a:t>Important customers needs to be satisfied (valued customers or disabled).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25871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20058"/>
          </a:xfrm>
        </p:spPr>
        <p:txBody>
          <a:bodyPr/>
          <a:lstStyle/>
          <a:p>
            <a:r>
              <a:rPr lang="en-ZA" dirty="0"/>
              <a:t>System Requirements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81328"/>
            <a:ext cx="8915400" cy="4875510"/>
          </a:xfrm>
        </p:spPr>
        <p:txBody>
          <a:bodyPr>
            <a:normAutofit/>
          </a:bodyPr>
          <a:lstStyle/>
          <a:p>
            <a:r>
              <a:rPr lang="en-ZA" dirty="0" smtClean="0"/>
              <a:t>Arrival </a:t>
            </a:r>
            <a:r>
              <a:rPr lang="en-ZA" dirty="0" smtClean="0"/>
              <a:t>Process</a:t>
            </a:r>
          </a:p>
          <a:p>
            <a:pPr lvl="1"/>
            <a:r>
              <a:rPr lang="en-ZA" dirty="0" smtClean="0"/>
              <a:t>Poisson distribution (independent)</a:t>
            </a:r>
            <a:endParaRPr lang="en-ZA" dirty="0" smtClean="0"/>
          </a:p>
          <a:p>
            <a:pPr lvl="1"/>
            <a:r>
              <a:rPr lang="en-ZA" dirty="0" smtClean="0"/>
              <a:t>The customers will arrive according to the time of day. At peak hours, the arrival rate will be high.</a:t>
            </a:r>
          </a:p>
          <a:p>
            <a:pPr lvl="1"/>
            <a:r>
              <a:rPr lang="en-ZA" dirty="0" smtClean="0"/>
              <a:t>Customers types will be determined according to the probability </a:t>
            </a:r>
            <a:r>
              <a:rPr lang="en-ZA" dirty="0" smtClean="0"/>
              <a:t>of </a:t>
            </a:r>
            <a:r>
              <a:rPr lang="en-ZA" dirty="0" smtClean="0"/>
              <a:t>customers requesting a specific service.</a:t>
            </a:r>
          </a:p>
          <a:p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Poisson distribution.</a:t>
            </a:r>
            <a:endParaRPr lang="en-ZA" dirty="0" smtClean="0"/>
          </a:p>
          <a:p>
            <a:pPr lvl="1"/>
            <a:r>
              <a:rPr lang="en-ZA" dirty="0" smtClean="0"/>
              <a:t>Different </a:t>
            </a:r>
            <a:r>
              <a:rPr lang="en-ZA" dirty="0" smtClean="0"/>
              <a:t>service </a:t>
            </a:r>
            <a:r>
              <a:rPr lang="en-ZA" dirty="0" smtClean="0"/>
              <a:t>times according </a:t>
            </a:r>
            <a:r>
              <a:rPr lang="en-ZA" dirty="0" smtClean="0"/>
              <a:t>to the service they require.</a:t>
            </a:r>
          </a:p>
          <a:p>
            <a:pPr lvl="1"/>
            <a:r>
              <a:rPr lang="en-ZA" dirty="0" smtClean="0"/>
              <a:t>Role </a:t>
            </a:r>
            <a:r>
              <a:rPr lang="en-ZA" dirty="0" smtClean="0"/>
              <a:t>of servers will </a:t>
            </a:r>
            <a:r>
              <a:rPr lang="en-ZA" dirty="0" smtClean="0"/>
              <a:t>differ </a:t>
            </a:r>
            <a:r>
              <a:rPr lang="en-ZA" dirty="0" smtClean="0"/>
              <a:t>according to </a:t>
            </a:r>
            <a:r>
              <a:rPr lang="en-ZA" dirty="0" smtClean="0"/>
              <a:t>customer arrival </a:t>
            </a:r>
            <a:r>
              <a:rPr lang="en-ZA" dirty="0" smtClean="0"/>
              <a:t>rate during the day.</a:t>
            </a:r>
          </a:p>
          <a:p>
            <a:r>
              <a:rPr lang="en-ZA" dirty="0" smtClean="0"/>
              <a:t>System model 			-    M/M/s</a:t>
            </a:r>
          </a:p>
        </p:txBody>
      </p:sp>
    </p:spTree>
    <p:extLst>
      <p:ext uri="{BB962C8B-B14F-4D97-AF65-F5344CB8AC3E}">
        <p14:creationId xmlns:p14="http://schemas.microsoft.com/office/powerpoint/2010/main" val="226914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Factors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9756" y="1380744"/>
            <a:ext cx="8915400" cy="4974336"/>
          </a:xfrm>
        </p:spPr>
        <p:txBody>
          <a:bodyPr>
            <a:normAutofit/>
          </a:bodyPr>
          <a:lstStyle/>
          <a:p>
            <a:r>
              <a:rPr lang="en-ZA" dirty="0" smtClean="0"/>
              <a:t>Inter-arrival times</a:t>
            </a:r>
          </a:p>
          <a:p>
            <a:pPr lvl="1"/>
            <a:r>
              <a:rPr lang="en-ZA" dirty="0" smtClean="0"/>
              <a:t>Peak hours					-	3   minutes per customer</a:t>
            </a:r>
          </a:p>
          <a:p>
            <a:pPr lvl="1"/>
            <a:r>
              <a:rPr lang="en-ZA" dirty="0" smtClean="0"/>
              <a:t>Off-peak hours	                		-	10 </a:t>
            </a:r>
            <a:r>
              <a:rPr lang="en-ZA" dirty="0"/>
              <a:t>minutes per </a:t>
            </a:r>
            <a:r>
              <a:rPr lang="en-ZA" dirty="0" smtClean="0"/>
              <a:t>customer</a:t>
            </a:r>
            <a:endParaRPr lang="en-ZA" dirty="0" smtClean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endParaRPr lang="en-ZA" dirty="0"/>
          </a:p>
          <a:p>
            <a:endParaRPr lang="en-ZA" dirty="0" smtClean="0"/>
          </a:p>
          <a:p>
            <a:r>
              <a:rPr lang="en-ZA" dirty="0"/>
              <a:t>Two priorities </a:t>
            </a:r>
            <a:r>
              <a:rPr lang="en-ZA" dirty="0" smtClean="0"/>
              <a:t>assigned</a:t>
            </a:r>
          </a:p>
          <a:p>
            <a:pPr lvl="1"/>
            <a:r>
              <a:rPr lang="en-ZA" dirty="0" smtClean="0"/>
              <a:t>High </a:t>
            </a:r>
            <a:r>
              <a:rPr lang="en-ZA" dirty="0"/>
              <a:t>priority	-	Highly valued customers and disabled customers</a:t>
            </a:r>
          </a:p>
          <a:p>
            <a:pPr lvl="1"/>
            <a:r>
              <a:rPr lang="en-ZA" dirty="0"/>
              <a:t>Low priority	-	Normal </a:t>
            </a:r>
            <a:r>
              <a:rPr lang="en-ZA" dirty="0" smtClean="0"/>
              <a:t>customers</a:t>
            </a:r>
          </a:p>
          <a:p>
            <a:pPr lvl="1"/>
            <a:r>
              <a:rPr lang="en-ZA" dirty="0" smtClean="0"/>
              <a:t>High priority customers (5% of total customers)</a:t>
            </a:r>
          </a:p>
          <a:p>
            <a:endParaRPr lang="en-ZA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85980"/>
              </p:ext>
            </p:extLst>
          </p:nvPr>
        </p:nvGraphicFramePr>
        <p:xfrm>
          <a:off x="2915451" y="2545080"/>
          <a:ext cx="5418666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8892952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61407739"/>
                    </a:ext>
                  </a:extLst>
                </a:gridCol>
              </a:tblGrid>
              <a:tr h="356616"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Time of the day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dirty="0" smtClean="0"/>
                        <a:t>Peak/Off-peak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668319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08:30 – 10:00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084233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10:00 – 11:00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838074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11:00 – 13:30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624831"/>
                  </a:ext>
                </a:extLst>
              </a:tr>
              <a:tr h="285835"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13:30 – 16:30</a:t>
                      </a:r>
                      <a:endParaRPr lang="en-Z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400" dirty="0" smtClean="0"/>
                        <a:t>Off-peak</a:t>
                      </a:r>
                      <a:endParaRPr lang="en-Z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63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775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Design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89186"/>
            <a:ext cx="8915400" cy="5187460"/>
          </a:xfrm>
        </p:spPr>
        <p:txBody>
          <a:bodyPr>
            <a:normAutofit/>
          </a:bodyPr>
          <a:lstStyle/>
          <a:p>
            <a:r>
              <a:rPr lang="en-ZA" dirty="0" smtClean="0"/>
              <a:t>Service process</a:t>
            </a:r>
          </a:p>
          <a:p>
            <a:pPr lvl="1"/>
            <a:r>
              <a:rPr lang="en-ZA" dirty="0" smtClean="0"/>
              <a:t>Service time depends on type of service required</a:t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r>
              <a:rPr lang="en-ZA" dirty="0" smtClean="0"/>
              <a:t/>
            </a:r>
            <a:br>
              <a:rPr lang="en-ZA" dirty="0" smtClean="0"/>
            </a:br>
            <a:endParaRPr lang="en-ZA" dirty="0" smtClean="0"/>
          </a:p>
          <a:p>
            <a:pPr lvl="1"/>
            <a:r>
              <a:rPr lang="en-ZA" dirty="0" smtClean="0"/>
              <a:t>Priority customers served without pre-emption and skip the line to the front.</a:t>
            </a:r>
            <a:br>
              <a:rPr lang="en-ZA" dirty="0" smtClean="0"/>
            </a:br>
            <a:endParaRPr lang="en-ZA" dirty="0" smtClean="0"/>
          </a:p>
          <a:p>
            <a:r>
              <a:rPr lang="en-ZA" dirty="0" smtClean="0"/>
              <a:t>Two servers will be used (ticket systems)</a:t>
            </a:r>
            <a:endParaRPr lang="en-ZA" dirty="0"/>
          </a:p>
          <a:p>
            <a:pPr marL="0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endParaRPr lang="en-ZA" dirty="0" smtClean="0"/>
          </a:p>
          <a:p>
            <a:pPr marL="457200" lvl="1" indent="0">
              <a:buNone/>
            </a:pPr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 smtClean="0"/>
          </a:p>
          <a:p>
            <a:pPr lvl="1"/>
            <a:endParaRPr lang="en-ZA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704707"/>
              </p:ext>
            </p:extLst>
          </p:nvPr>
        </p:nvGraphicFramePr>
        <p:xfrm>
          <a:off x="3437793" y="2305684"/>
          <a:ext cx="681013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66">
                  <a:extLst>
                    <a:ext uri="{9D8B030D-6E8A-4147-A177-3AD203B41FA5}">
                      <a16:colId xmlns:a16="http://schemas.microsoft.com/office/drawing/2014/main" val="313556885"/>
                    </a:ext>
                  </a:extLst>
                </a:gridCol>
                <a:gridCol w="3405066">
                  <a:extLst>
                    <a:ext uri="{9D8B030D-6E8A-4147-A177-3AD203B41FA5}">
                      <a16:colId xmlns:a16="http://schemas.microsoft.com/office/drawing/2014/main" val="4257171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Service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r>
                        <a:rPr lang="en-US" baseline="0" dirty="0" smtClean="0"/>
                        <a:t> required (minutes)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4254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Require</a:t>
                      </a:r>
                      <a:r>
                        <a:rPr lang="en-US" baseline="0" dirty="0" smtClean="0"/>
                        <a:t> banking statements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150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Deposits and withdrawals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837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General banking services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2.5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79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New</a:t>
                      </a:r>
                      <a:r>
                        <a:rPr lang="en-US" baseline="0" dirty="0" smtClean="0"/>
                        <a:t> account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60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Loans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53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0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359"/>
          </a:xfrm>
        </p:spPr>
        <p:txBody>
          <a:bodyPr/>
          <a:lstStyle/>
          <a:p>
            <a:r>
              <a:rPr lang="en-ZA" dirty="0"/>
              <a:t>Design Factors</a:t>
            </a:r>
            <a:endParaRPr lang="es-N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92468"/>
            <a:ext cx="8915400" cy="50379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Two queues will be used and two cases will be evaluated</a:t>
            </a:r>
          </a:p>
          <a:p>
            <a:pPr lvl="1"/>
            <a:r>
              <a:rPr lang="en-US" dirty="0" smtClean="0"/>
              <a:t>First case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Second case</a:t>
            </a:r>
          </a:p>
          <a:p>
            <a:pPr lvl="2"/>
            <a:r>
              <a:rPr lang="en-US" dirty="0" smtClean="0"/>
              <a:t>Both servers provides all the services available</a:t>
            </a:r>
          </a:p>
          <a:p>
            <a:r>
              <a:rPr lang="en-US" dirty="0" smtClean="0"/>
              <a:t>Assume customers do no leave queue</a:t>
            </a:r>
          </a:p>
          <a:p>
            <a:r>
              <a:rPr lang="en-US" dirty="0" smtClean="0"/>
              <a:t>Assume an infinite amount of waiting places</a:t>
            </a:r>
          </a:p>
          <a:p>
            <a:r>
              <a:rPr lang="en-US" dirty="0" smtClean="0"/>
              <a:t>Assume customers of each priority serviced with first-in, first-out (FIFO) discipline.</a:t>
            </a:r>
            <a:endParaRPr lang="es-NI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720872"/>
              </p:ext>
            </p:extLst>
          </p:nvPr>
        </p:nvGraphicFramePr>
        <p:xfrm>
          <a:off x="3376612" y="2083777"/>
          <a:ext cx="812800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93932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498177314"/>
                    </a:ext>
                  </a:extLst>
                </a:gridCol>
              </a:tblGrid>
              <a:tr h="158521">
                <a:tc>
                  <a:txBody>
                    <a:bodyPr/>
                    <a:lstStyle/>
                    <a:p>
                      <a:r>
                        <a:rPr lang="en-US" dirty="0" smtClean="0"/>
                        <a:t>Peak hours</a:t>
                      </a:r>
                      <a:endParaRPr lang="es-NI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Off-peak hours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115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Q</a:t>
                      </a:r>
                      <a:r>
                        <a:rPr lang="en-US" baseline="0" dirty="0" smtClean="0"/>
                        <a:t>ueue for </a:t>
                      </a:r>
                      <a:r>
                        <a:rPr lang="en-US" baseline="0" dirty="0" smtClean="0"/>
                        <a:t>banking statements, </a:t>
                      </a:r>
                      <a:r>
                        <a:rPr lang="en-US" dirty="0" smtClean="0"/>
                        <a:t>deposits, withdrawals and general banking services.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 smtClean="0"/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 smtClean="0"/>
                        <a:t>Queue</a:t>
                      </a:r>
                      <a:r>
                        <a:rPr lang="en-US" baseline="0" dirty="0" smtClean="0"/>
                        <a:t> for new accounts and loans.</a:t>
                      </a:r>
                      <a:endParaRPr lang="en-US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Two queues</a:t>
                      </a:r>
                      <a:r>
                        <a:rPr lang="en-US" baseline="0" dirty="0" smtClean="0"/>
                        <a:t> with identical services.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Assume customers pick the shortest queue.</a:t>
                      </a:r>
                      <a:endParaRPr lang="es-NI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407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176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68359"/>
          </a:xfrm>
        </p:spPr>
        <p:txBody>
          <a:bodyPr/>
          <a:lstStyle/>
          <a:p>
            <a:r>
              <a:rPr lang="en-ZA" dirty="0"/>
              <a:t>Design Factors</a:t>
            </a:r>
            <a:endParaRPr lang="es-NI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589212" y="1292469"/>
            <a:ext cx="8915400" cy="4853354"/>
          </a:xfrm>
        </p:spPr>
        <p:txBody>
          <a:bodyPr/>
          <a:lstStyle/>
          <a:p>
            <a:r>
              <a:rPr lang="en-US" dirty="0" smtClean="0"/>
              <a:t>Queuing model: Continuous-time Markov chain</a:t>
            </a:r>
          </a:p>
          <a:p>
            <a:r>
              <a:rPr lang="en-US" dirty="0" smtClean="0"/>
              <a:t>Real life factors</a:t>
            </a:r>
          </a:p>
          <a:p>
            <a:pPr lvl="1"/>
            <a:r>
              <a:rPr lang="en-US" dirty="0" smtClean="0"/>
              <a:t>Power outage</a:t>
            </a:r>
            <a:r>
              <a:rPr lang="es-NI" dirty="0" smtClean="0"/>
              <a:t> </a:t>
            </a:r>
            <a:r>
              <a:rPr lang="es-NI" dirty="0" err="1" smtClean="0"/>
              <a:t>or</a:t>
            </a:r>
            <a:r>
              <a:rPr lang="es-NI" dirty="0" smtClean="0"/>
              <a:t> </a:t>
            </a:r>
            <a:r>
              <a:rPr lang="es-NI" dirty="0" err="1" smtClean="0"/>
              <a:t>network</a:t>
            </a:r>
            <a:r>
              <a:rPr lang="es-NI" dirty="0" smtClean="0"/>
              <a:t> error</a:t>
            </a:r>
          </a:p>
          <a:p>
            <a:pPr lvl="2"/>
            <a:r>
              <a:rPr lang="en-US" dirty="0" smtClean="0"/>
              <a:t>Customers wait a maximum of 15 minutes in the queue</a:t>
            </a:r>
          </a:p>
          <a:p>
            <a:pPr lvl="2"/>
            <a:r>
              <a:rPr lang="en-US" dirty="0" smtClean="0"/>
              <a:t>If system does not recover after 15 minutes, assume system restarts with no queue</a:t>
            </a:r>
          </a:p>
          <a:p>
            <a:pPr lvl="2"/>
            <a:r>
              <a:rPr lang="en-US" dirty="0" smtClean="0"/>
              <a:t>During the 15 minutes, customers arrives at the same rate</a:t>
            </a:r>
          </a:p>
          <a:p>
            <a:pPr lvl="2"/>
            <a:r>
              <a:rPr lang="en-US" dirty="0" smtClean="0"/>
              <a:t>If system recovers, the system continues with added customers</a:t>
            </a:r>
          </a:p>
          <a:p>
            <a:pPr lvl="1"/>
            <a:r>
              <a:rPr lang="en-US" dirty="0" smtClean="0"/>
              <a:t>Server fails</a:t>
            </a:r>
          </a:p>
          <a:p>
            <a:pPr lvl="2"/>
            <a:r>
              <a:rPr lang="en-US" dirty="0" smtClean="0"/>
              <a:t>If one server fails, the other server takes control and is capable of providing any service</a:t>
            </a:r>
          </a:p>
          <a:p>
            <a:pPr lvl="2"/>
            <a:r>
              <a:rPr lang="en-US" dirty="0" smtClean="0"/>
              <a:t>The working server receives all the customers of the broken server, joining at the back of the queue.</a:t>
            </a:r>
          </a:p>
          <a:p>
            <a:pPr lvl="2"/>
            <a:r>
              <a:rPr lang="en-US" dirty="0" smtClean="0"/>
              <a:t>If both servers fails, the system restarts.</a:t>
            </a:r>
            <a:endParaRPr lang="es-NI" dirty="0" smtClean="0"/>
          </a:p>
        </p:txBody>
      </p:sp>
    </p:spTree>
    <p:extLst>
      <p:ext uri="{BB962C8B-B14F-4D97-AF65-F5344CB8AC3E}">
        <p14:creationId xmlns:p14="http://schemas.microsoft.com/office/powerpoint/2010/main" val="81371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Design Parameters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6464"/>
            <a:ext cx="8915400" cy="4484758"/>
          </a:xfrm>
        </p:spPr>
        <p:txBody>
          <a:bodyPr>
            <a:normAutofit/>
          </a:bodyPr>
          <a:lstStyle/>
          <a:p>
            <a:r>
              <a:rPr lang="en-ZA" dirty="0" smtClean="0"/>
              <a:t>The system will be evaluated by comparing</a:t>
            </a:r>
          </a:p>
          <a:p>
            <a:pPr lvl="1"/>
            <a:r>
              <a:rPr lang="en-ZA" dirty="0" smtClean="0"/>
              <a:t>Queue length</a:t>
            </a:r>
          </a:p>
          <a:p>
            <a:pPr lvl="1"/>
            <a:r>
              <a:rPr lang="en-ZA" dirty="0" smtClean="0"/>
              <a:t>Average waiting time</a:t>
            </a:r>
          </a:p>
          <a:p>
            <a:r>
              <a:rPr lang="en-ZA" dirty="0" smtClean="0"/>
              <a:t>This will be done for the system as a whole for two cases</a:t>
            </a:r>
          </a:p>
          <a:p>
            <a:pPr lvl="1"/>
            <a:r>
              <a:rPr lang="en-ZA" dirty="0" smtClean="0"/>
              <a:t>Both servers provides the same functions</a:t>
            </a:r>
          </a:p>
          <a:p>
            <a:pPr lvl="1"/>
            <a:r>
              <a:rPr lang="en-ZA" dirty="0" smtClean="0"/>
              <a:t>Servers provides different services based on the arrival rate of customers.</a:t>
            </a:r>
          </a:p>
          <a:p>
            <a:pPr lvl="1"/>
            <a:endParaRPr lang="en-ZA" dirty="0" smtClean="0"/>
          </a:p>
          <a:p>
            <a:pPr lvl="1"/>
            <a:endParaRPr lang="en-ZA" dirty="0" smtClean="0"/>
          </a:p>
        </p:txBody>
      </p:sp>
    </p:spTree>
    <p:extLst>
      <p:ext uri="{BB962C8B-B14F-4D97-AF65-F5344CB8AC3E}">
        <p14:creationId xmlns:p14="http://schemas.microsoft.com/office/powerpoint/2010/main" val="177407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299</TotalTime>
  <Words>574</Words>
  <Application>Microsoft Office PowerPoint</Application>
  <PresentationFormat>Widescreen</PresentationFormat>
  <Paragraphs>131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Wisp</vt:lpstr>
      <vt:lpstr>Queuing Management System  (Banking System)</vt:lpstr>
      <vt:lpstr>Scenario</vt:lpstr>
      <vt:lpstr>System Requirements and classification</vt:lpstr>
      <vt:lpstr>System Requirements and classification</vt:lpstr>
      <vt:lpstr>Design Factors</vt:lpstr>
      <vt:lpstr>Design Factors</vt:lpstr>
      <vt:lpstr>Design Factors</vt:lpstr>
      <vt:lpstr>Design Factors</vt:lpstr>
      <vt:lpstr>Design Parameters</vt:lpstr>
      <vt:lpstr>Quality of Service</vt:lpstr>
      <vt:lpstr>FPGA implementation</vt:lpstr>
      <vt:lpstr>References</vt:lpstr>
    </vt:vector>
  </TitlesOfParts>
  <Company>University of Pretoria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Queuing Management System </dc:title>
  <dc:creator>Windows User</dc:creator>
  <cp:lastModifiedBy>Johan Gouws</cp:lastModifiedBy>
  <cp:revision>31</cp:revision>
  <dcterms:created xsi:type="dcterms:W3CDTF">2019-09-16T13:02:30Z</dcterms:created>
  <dcterms:modified xsi:type="dcterms:W3CDTF">2019-09-19T16:46:43Z</dcterms:modified>
</cp:coreProperties>
</file>