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5.xml.rels" ContentType="application/vnd.openxmlformats-package.relationships+xml"/>
  <Override PartName="/ppt/notesSlides/notesSlide15.xml" ContentType="application/vnd.openxmlformats-officedocument.presentationml.notesSlide+xml"/>
  <Override PartName="/ppt/media/image14.jpeg" ContentType="image/jpeg"/>
  <Override PartName="/ppt/media/image13.jpeg" ContentType="image/jpeg"/>
  <Override PartName="/ppt/media/image12.jpeg" ContentType="image/jpeg"/>
  <Override PartName="/ppt/media/image10.png" ContentType="image/png"/>
  <Override PartName="/ppt/media/image8.jpeg" ContentType="image/jpeg"/>
  <Override PartName="/ppt/media/image9.png" ContentType="image/png"/>
  <Override PartName="/ppt/media/image7.jpeg" ContentType="image/jpeg"/>
  <Override PartName="/ppt/media/image2.jpeg" ContentType="image/jpeg"/>
  <Override PartName="/ppt/media/image1.jpeg" ContentType="image/jpeg"/>
  <Override PartName="/ppt/media/image11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794500" cy="9931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2400" spc="-1" strike="noStrike">
                <a:solidFill>
                  <a:srgbClr val="000000"/>
                </a:solidFill>
                <a:latin typeface="Times New Roman"/>
              </a:rPr>
              <a:t>Click to move the slide</a:t>
            </a:r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ZA" sz="2000" spc="-1" strike="noStrike">
                <a:latin typeface="Arial"/>
              </a:rPr>
              <a:t>Click to edit the notes format</a:t>
            </a:r>
            <a:endParaRPr b="0" lang="en-ZA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ZA" sz="1400" spc="-1" strike="noStrike">
                <a:latin typeface="Times New Roman"/>
              </a:rPr>
              <a:t> 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ZA" sz="1400" spc="-1" strike="noStrike">
                <a:latin typeface="Times New Roman"/>
              </a:rPr>
              <a:t> 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ZA" sz="1400" spc="-1" strike="noStrike">
                <a:latin typeface="Times New Roman"/>
              </a:rPr>
              <a:t> </a:t>
            </a:r>
            <a:endParaRPr b="0" lang="en-ZA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1753C09-C335-4DFD-9ACD-3B2ABD0426C7}" type="slidenum">
              <a:rPr b="0" lang="en-ZA" sz="1400" spc="-1" strike="noStrike">
                <a:latin typeface="Times New Roman"/>
              </a:rPr>
              <a:t>1</a:t>
            </a:fld>
            <a:endParaRPr b="0" lang="en-Z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914400" y="744480"/>
            <a:ext cx="4965480" cy="372384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06480" y="4718160"/>
            <a:ext cx="4981320" cy="4468320"/>
          </a:xfrm>
          <a:prstGeom prst="rect">
            <a:avLst/>
          </a:prstGeom>
        </p:spPr>
        <p:txBody>
          <a:bodyPr/>
          <a:p>
            <a:endParaRPr b="0" lang="en-ZA" sz="2000" spc="-1" strike="noStrike">
              <a:latin typeface="Arial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3849840" y="9434520"/>
            <a:ext cx="2944440" cy="4964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DEAA91-1B1C-4E35-B768-F60B94EB0535}" type="slidenum">
              <a:rPr b="0" lang="en-ZA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Z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28760" y="6000840"/>
            <a:ext cx="2142720" cy="71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8" descr=""/>
          <p:cNvPicPr/>
          <p:nvPr/>
        </p:nvPicPr>
        <p:blipFill>
          <a:blip r:embed="rId3"/>
          <a:stretch/>
        </p:blipFill>
        <p:spPr>
          <a:xfrm>
            <a:off x="428760" y="6072120"/>
            <a:ext cx="1928520" cy="5616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428760" y="6000840"/>
            <a:ext cx="2142720" cy="71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5" descr=""/>
          <p:cNvPicPr/>
          <p:nvPr/>
        </p:nvPicPr>
        <p:blipFill>
          <a:blip r:embed="rId4"/>
          <a:stretch/>
        </p:blipFill>
        <p:spPr>
          <a:xfrm>
            <a:off x="428760" y="6072120"/>
            <a:ext cx="1928520" cy="56160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00308e"/>
                </a:solidFill>
                <a:latin typeface="Arial"/>
              </a:rPr>
              <a:t>Click to edit Master title style</a:t>
            </a:r>
            <a:endParaRPr b="0" lang="en-GB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7010280" y="6248520"/>
            <a:ext cx="182844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F1C44721-FC91-4208-BF1D-898DB5961FB7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&lt;number&gt;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Click to edit the outline text format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Second Outline Level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Third Outline Level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Fourth Outline Level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28760" y="6000840"/>
            <a:ext cx="2142720" cy="71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8" descr=""/>
          <p:cNvPicPr/>
          <p:nvPr/>
        </p:nvPicPr>
        <p:blipFill>
          <a:blip r:embed="rId3"/>
          <a:stretch/>
        </p:blipFill>
        <p:spPr>
          <a:xfrm>
            <a:off x="428760" y="6072120"/>
            <a:ext cx="1928520" cy="56160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428760" y="6000840"/>
            <a:ext cx="2142720" cy="71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5" descr=""/>
          <p:cNvPicPr/>
          <p:nvPr/>
        </p:nvPicPr>
        <p:blipFill>
          <a:blip r:embed="rId4"/>
          <a:stretch/>
        </p:blipFill>
        <p:spPr>
          <a:xfrm>
            <a:off x="428760" y="6072120"/>
            <a:ext cx="1928520" cy="561600"/>
          </a:xfrm>
          <a:prstGeom prst="rect">
            <a:avLst/>
          </a:prstGeom>
          <a:ln>
            <a:noFill/>
          </a:ln>
        </p:spPr>
      </p:pic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685800" y="228600"/>
            <a:ext cx="655272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2100" spc="-1" strike="noStrike">
                <a:solidFill>
                  <a:srgbClr val="00308e"/>
                </a:solidFill>
                <a:latin typeface="Arial"/>
              </a:rPr>
              <a:t>Click to edit Master title style</a:t>
            </a:r>
            <a:endParaRPr b="0" lang="en-GB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85800" y="1523880"/>
            <a:ext cx="7086240" cy="46479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Click to edit Master text styles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2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Second level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2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Third level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3" marL="1600200" indent="-228240">
              <a:lnSpc>
                <a:spcPct val="100000"/>
              </a:lnSpc>
              <a:spcBef>
                <a:spcPts val="32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Fourth level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4" marL="2057400" indent="-228240">
              <a:lnSpc>
                <a:spcPct val="100000"/>
              </a:lnSpc>
              <a:spcBef>
                <a:spcPts val="320"/>
              </a:spcBef>
              <a:buClr>
                <a:srgbClr val="00308e"/>
              </a:buClr>
              <a:buFont typeface="StarSymbol"/>
              <a:buChar char="»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Fifth level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7010280" y="6248520"/>
            <a:ext cx="1828440" cy="3805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0D0E571-1D34-4B8D-B623-DC60CEC17EAF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B3792DC-04FF-4D90-88BE-797E98AFE783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  <p:pic>
        <p:nvPicPr>
          <p:cNvPr id="93" name="Picture 9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2666880" y="1371600"/>
            <a:ext cx="4038120" cy="65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  <a:spcBef>
                <a:spcPts val="799"/>
              </a:spcBef>
            </a:pPr>
            <a:r>
              <a:rPr b="1" lang="en-ZA" sz="1600" spc="-1" strike="noStrike">
                <a:solidFill>
                  <a:srgbClr val="ffffff"/>
                </a:solidFill>
                <a:latin typeface="Arial"/>
              </a:rPr>
              <a:t>UNIVERSITY OF PRETORIA</a:t>
            </a:r>
            <a:endParaRPr b="0" lang="en-ZA" sz="1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751"/>
              </a:spcBef>
            </a:pPr>
            <a:endParaRPr b="0" lang="en-ZA" sz="16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357120" y="5786280"/>
            <a:ext cx="349992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Picture 5" descr=""/>
          <p:cNvPicPr/>
          <p:nvPr/>
        </p:nvPicPr>
        <p:blipFill>
          <a:blip r:embed="rId2"/>
          <a:stretch/>
        </p:blipFill>
        <p:spPr>
          <a:xfrm>
            <a:off x="428760" y="5857920"/>
            <a:ext cx="2639520" cy="76968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2248200" y="2485800"/>
            <a:ext cx="4635720" cy="179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ZA" sz="2800" spc="-1" strike="noStrike">
                <a:solidFill>
                  <a:srgbClr val="ffffff"/>
                </a:solidFill>
                <a:latin typeface="Arial"/>
              </a:rPr>
              <a:t>ERP 420</a:t>
            </a:r>
            <a:endParaRPr b="0" lang="en-ZA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ZA" sz="2800" spc="-1" strike="noStrike">
                <a:solidFill>
                  <a:srgbClr val="ffffff"/>
                </a:solidFill>
                <a:latin typeface="Arial"/>
              </a:rPr>
              <a:t>Practical 1:</a:t>
            </a:r>
            <a:endParaRPr b="0" lang="en-ZA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ZA" sz="2800" spc="-1" strike="noStrike">
                <a:solidFill>
                  <a:srgbClr val="ffffff"/>
                </a:solidFill>
                <a:latin typeface="Arial"/>
              </a:rPr>
              <a:t>Queuing Theory</a:t>
            </a:r>
            <a:br/>
            <a:r>
              <a:rPr b="0" lang="en-ZA" sz="2800" spc="-1" strike="noStrike">
                <a:solidFill>
                  <a:srgbClr val="ffffff"/>
                </a:solidFill>
                <a:latin typeface="Arial"/>
              </a:rPr>
              <a:t>Investigation and Simulation</a:t>
            </a:r>
            <a:endParaRPr b="0" lang="en-ZA" sz="28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2717640" y="4508640"/>
            <a:ext cx="370152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ZA" sz="2000" spc="-1" strike="noStrike">
                <a:solidFill>
                  <a:srgbClr val="ffffff"/>
                </a:solidFill>
                <a:latin typeface="Arial"/>
              </a:rPr>
              <a:t>Jaco Marais</a:t>
            </a:r>
            <a:endParaRPr b="0" lang="en-ZA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ZA" sz="2000" spc="-1" strike="noStrike">
                <a:solidFill>
                  <a:srgbClr val="ffffff"/>
                </a:solidFill>
                <a:latin typeface="Arial"/>
              </a:rPr>
              <a:t>Adapted By: Llewellyn Strydom</a:t>
            </a:r>
            <a:endParaRPr b="0" lang="en-ZA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Analysis and Comparison of Queuing Models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669960" y="14860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What to Deliver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1" lang="en-GB" sz="2000" spc="-1" strike="noStrike">
                <a:solidFill>
                  <a:srgbClr val="00308e"/>
                </a:solidFill>
                <a:latin typeface="Arial"/>
              </a:rPr>
              <a:t>Graphs: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5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Response time vs Utilization (single and multi-server comparison)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5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Number of customers vs Throughput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5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Number of customers vs Response Time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5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Number of customers vs Utilization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marL="57240">
              <a:lnSpc>
                <a:spcPct val="150000"/>
              </a:lnSpc>
              <a:spcBef>
                <a:spcPts val="400"/>
              </a:spcBef>
            </a:pPr>
            <a:r>
              <a:rPr b="0" i="1" lang="en-GB" sz="1600" spc="-1" strike="noStrike">
                <a:solidFill>
                  <a:srgbClr val="00308e"/>
                </a:solidFill>
                <a:latin typeface="Arial"/>
              </a:rPr>
              <a:t>Note: Generate graphs for each model, these must be on the same plot.</a:t>
            </a:r>
            <a:br/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02ADBD5-215E-4C98-933B-0E5A560F945C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M/M/1 Queuing </a:t>
            </a: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Simulator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69960" y="14860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Description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Simulate a lossless 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M/M/1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 queuing system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Read data from a given trace file and calculate the average arrival time (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λ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), average service time (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µ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) and the average queuing delay.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Modify the simulator to generate a custom trace file from specific input parameters.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Link capacity (100 Mbps)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Average packet size (1000 bits)</a:t>
            </a:r>
            <a:br/>
            <a:br/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 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endParaRPr b="0" lang="en-GB" sz="20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96D91DC-EA5B-40DE-90BB-476749E7AC02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M/M/1 Queuing Simulator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69960" y="14860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Trace File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b="0" i="1" lang="en-GB" sz="1600" spc="-1" strike="noStrike">
                <a:solidFill>
                  <a:srgbClr val="00308e"/>
                </a:solidFill>
                <a:latin typeface="Arial"/>
              </a:rPr>
              <a:t>Note: Assume that time starts a zero.</a:t>
            </a:r>
            <a:br/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E67FFD5-B4D5-4BB2-98C1-9A825277F91A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  <p:pic>
        <p:nvPicPr>
          <p:cNvPr id="133" name="Picture 1" descr=""/>
          <p:cNvPicPr/>
          <p:nvPr/>
        </p:nvPicPr>
        <p:blipFill>
          <a:blip r:embed="rId1"/>
          <a:stretch/>
        </p:blipFill>
        <p:spPr>
          <a:xfrm>
            <a:off x="611280" y="2736720"/>
            <a:ext cx="7932240" cy="214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M/M/1 Queuing Simulator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69960" y="14860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What to Deliver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Read data from a given trace file and calculate the average arrival time (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λ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), average service time (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µ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) and the average queuing delay.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Generate a trace file with 100 seconds of traffic with 100 different variations (for meaningful average queuing delay).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Compare different workloads and discuss how this affects 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λ 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and 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µ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. 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Plot queue length vs. time graph (at different workloads).</a:t>
            </a:r>
            <a:br/>
            <a:br/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 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endParaRPr b="0" lang="en-GB" sz="20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CB4F51AB-773B-42D4-A59A-9ED0CE7CB61F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M/M/1 Queuing Simulator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69960" y="1486080"/>
            <a:ext cx="7086240" cy="4647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GB" sz="1600" spc="-1" strike="noStrike">
                <a:latin typeface="Arial"/>
              </a:rPr>
              <a:t> 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4AA1CCB9-858C-4BC6-B604-DB55B2FAFE62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  <p:sp>
        <p:nvSpPr>
          <p:cNvPr id="140" name="CustomShape 4"/>
          <p:cNvSpPr/>
          <p:nvPr/>
        </p:nvSpPr>
        <p:spPr>
          <a:xfrm rot="19374600">
            <a:off x="4347000" y="1470600"/>
            <a:ext cx="50014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1" lang="en-ZA" sz="5400" spc="-1" strike="noStrike">
                <a:solidFill>
                  <a:srgbClr val="adadeb"/>
                </a:solidFill>
                <a:latin typeface="Times New Roman"/>
              </a:rPr>
              <a:t>Example values!</a:t>
            </a:r>
            <a:endParaRPr b="0" lang="en-ZA" sz="54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 rot="19153800">
            <a:off x="5996880" y="1990800"/>
            <a:ext cx="294408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ZA" sz="5400" spc="-1" strike="noStrike">
                <a:solidFill>
                  <a:srgbClr val="00cc99"/>
                </a:solidFill>
                <a:latin typeface="Times New Roman"/>
              </a:rPr>
              <a:t>Use guide</a:t>
            </a:r>
            <a:endParaRPr b="0" lang="en-ZA" sz="5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M/M/1 Queuing Simulator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669960" y="14860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Workload example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In each of the </a:t>
            </a:r>
            <a:r>
              <a:rPr b="1" lang="en-GB" sz="2000" spc="-1" strike="noStrike">
                <a:solidFill>
                  <a:srgbClr val="00308e"/>
                </a:solidFill>
                <a:latin typeface="Arial"/>
              </a:rPr>
              <a:t>100 runs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: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5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Inter-arrival dataset: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2" marL="1143000" indent="-228240">
              <a:lnSpc>
                <a:spcPct val="150000"/>
              </a:lnSpc>
              <a:spcBef>
                <a:spcPts val="32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Generate 50,000 x 100 numbers (100 sec of traffic)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2" marL="1143000" indent="-228240">
              <a:lnSpc>
                <a:spcPct val="150000"/>
              </a:lnSpc>
              <a:spcBef>
                <a:spcPts val="32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Use exponential distribution with a mean of 20 µs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5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Packet size dataset: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2" marL="1143000" indent="-228240">
              <a:lnSpc>
                <a:spcPct val="150000"/>
              </a:lnSpc>
              <a:spcBef>
                <a:spcPts val="32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Generate 50,000 x 100 numbers (100 sec of traffic)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 lvl="2" marL="1143000" indent="-228240">
              <a:lnSpc>
                <a:spcPct val="150000"/>
              </a:lnSpc>
              <a:spcBef>
                <a:spcPts val="32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1600" spc="-1" strike="noStrike">
                <a:solidFill>
                  <a:srgbClr val="00308e"/>
                </a:solidFill>
                <a:latin typeface="Arial"/>
              </a:rPr>
              <a:t>Use exponential distribution with a mean of 100 bits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320"/>
              </a:spcBef>
            </a:pP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320"/>
              </a:spcBef>
            </a:pPr>
            <a:r>
              <a:rPr b="0" i="1" lang="en-GB" sz="1600" spc="-1" strike="noStrike">
                <a:solidFill>
                  <a:srgbClr val="00308e"/>
                </a:solidFill>
                <a:latin typeface="Arial"/>
              </a:rPr>
              <a:t>Note: Use a different seed to generate the numbers in each run.</a:t>
            </a: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GB" sz="1600" spc="-1" strike="noStrike">
              <a:solidFill>
                <a:srgbClr val="00308e"/>
              </a:solidFill>
              <a:latin typeface="Arial"/>
            </a:endParaRPr>
          </a:p>
          <a:p>
            <a:endParaRPr b="0" lang="en-GB" sz="16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C6837AE-89E0-4C0B-BCA2-697A96FE6626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Demonstration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1" lang="en-GB" sz="2000" spc="-1" strike="noStrike">
                <a:solidFill>
                  <a:srgbClr val="00308e"/>
                </a:solidFill>
                <a:latin typeface="Arial"/>
              </a:rPr>
              <a:t>Demonstration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5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10 minute slot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5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Explain code and implementation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5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Make use of lab book and report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081FEE30-29A4-4FED-8391-3D2EB878AD0A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Report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Format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Follow EPR400 report standards 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(figure and table captions)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Follow the standard, not the template!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Hard copy of report due 30 August 2019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Content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Follow guide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44FA86F-CF5C-4037-AB94-A14A8D538FCB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Additional Information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308e"/>
                </a:solidFill>
                <a:latin typeface="Arial"/>
              </a:rPr>
              <a:t>Submit soft copy of report and source code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308e"/>
                </a:solidFill>
                <a:latin typeface="Arial"/>
              </a:rPr>
              <a:t>Submission completed on ClickUP as an assignment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308e"/>
                </a:solidFill>
                <a:latin typeface="Arial"/>
              </a:rPr>
              <a:t>Remember your report mark is your ELO 4 mark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79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308e"/>
                </a:solidFill>
                <a:latin typeface="Arial"/>
              </a:rPr>
              <a:t>The EPS will be used for marking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7FB8167-E1C0-4FF1-8D55-9434B5343C89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3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15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Questions?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28755804-7134-448B-91B0-CD6624AA8591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  <p:pic>
        <p:nvPicPr>
          <p:cNvPr id="157" name="Picture 10" descr=""/>
          <p:cNvPicPr/>
          <p:nvPr/>
        </p:nvPicPr>
        <p:blipFill>
          <a:blip r:embed="rId2"/>
          <a:stretch/>
        </p:blipFill>
        <p:spPr>
          <a:xfrm>
            <a:off x="7543800" y="380880"/>
            <a:ext cx="1066320" cy="1066320"/>
          </a:xfrm>
          <a:prstGeom prst="rect">
            <a:avLst/>
          </a:prstGeom>
          <a:ln>
            <a:noFill/>
          </a:ln>
        </p:spPr>
      </p:pic>
      <p:sp>
        <p:nvSpPr>
          <p:cNvPr id="158" name="CustomShape 3"/>
          <p:cNvSpPr/>
          <p:nvPr/>
        </p:nvSpPr>
        <p:spPr>
          <a:xfrm>
            <a:off x="428760" y="6000840"/>
            <a:ext cx="2142720" cy="71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Picture 7" descr=""/>
          <p:cNvPicPr/>
          <p:nvPr/>
        </p:nvPicPr>
        <p:blipFill>
          <a:blip r:embed="rId3"/>
          <a:stretch/>
        </p:blipFill>
        <p:spPr>
          <a:xfrm>
            <a:off x="428760" y="6072120"/>
            <a:ext cx="1928520" cy="56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Practical Objectives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Improve the understanding of queuing theory.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Understand how to design and analyse queuing models.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Compare queuing models and report on findings.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Simulate a model and verify results.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E535BC9-435A-4571-9E81-2CA67D978218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Practical Questions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2 Practical Questions: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Analysis and comparison of queuing models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tarSymbol"/>
              <a:buAutoNum type="arabicPeriod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M/M/1 queuing simulator 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1" lang="en-GB" sz="2000" spc="-1" strike="noStrike">
                <a:solidFill>
                  <a:srgbClr val="00308e"/>
                </a:solidFill>
                <a:latin typeface="Arial"/>
              </a:rPr>
              <a:t>ECSA ELO 4:  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Documentation ability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1" lang="en-GB" sz="2000" spc="-1" strike="noStrike">
                <a:solidFill>
                  <a:srgbClr val="00308e"/>
                </a:solidFill>
                <a:latin typeface="Arial"/>
              </a:rPr>
              <a:t>ECSA ELO 5: 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Engineering methods, skills, tools and information technology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D229F423-10AA-474B-B912-67225FD0D5CD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308e"/>
                </a:solidFill>
                <a:latin typeface="Arial"/>
              </a:rPr>
              <a:t>Demo simulator 16 August 2019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400" spc="-1" strike="noStrike">
                <a:solidFill>
                  <a:srgbClr val="00308e"/>
                </a:solidFill>
                <a:latin typeface="Arial"/>
              </a:rPr>
              <a:t>Report is due 30 August 2019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2400" spc="-1" strike="noStrike">
                <a:solidFill>
                  <a:srgbClr val="00308e"/>
                </a:solidFill>
                <a:latin typeface="Arial"/>
              </a:rPr>
              <a:t>Analysis and comparison of queuing models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2400" spc="-1" strike="noStrike">
                <a:solidFill>
                  <a:srgbClr val="00308e"/>
                </a:solidFill>
                <a:latin typeface="Arial"/>
              </a:rPr>
              <a:t>Design of simulator etc.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956E625F-FFCF-4971-A273-57BC1CD76F52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Analysis and Comparison of Queuing Models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Description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3 Primary Characteristics: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Arrival process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Service process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Number of servers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Kendall’s Notation: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1" lang="en-GB" sz="1800" spc="-1" strike="noStrike">
                <a:solidFill>
                  <a:srgbClr val="00308e"/>
                </a:solidFill>
                <a:latin typeface="Arial"/>
              </a:rPr>
              <a:t>A/S/n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"/>
            </a:pPr>
            <a:r>
              <a:rPr b="1" lang="en-GB" sz="1800" spc="-1" strike="noStrike">
                <a:solidFill>
                  <a:srgbClr val="00308e"/>
                </a:solidFill>
                <a:latin typeface="Arial"/>
              </a:rPr>
              <a:t>A </a:t>
            </a: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– arrival process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"/>
            </a:pPr>
            <a:r>
              <a:rPr b="1" lang="en-GB" sz="1800" spc="-1" strike="noStrike">
                <a:solidFill>
                  <a:srgbClr val="00308e"/>
                </a:solid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– service process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"/>
            </a:pPr>
            <a:r>
              <a:rPr b="1" lang="en-GB" sz="1800" spc="-1" strike="noStrike">
                <a:solidFill>
                  <a:srgbClr val="00308e"/>
                </a:solidFill>
                <a:latin typeface="Arial"/>
              </a:rPr>
              <a:t>N </a:t>
            </a: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– number of servers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endParaRPr b="0" lang="en-GB" sz="18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0533950-5E79-4EBD-B573-548957C09EB1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Analysis and Comparison of Queuing Models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Description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1" lang="en-GB" sz="2000" spc="-1" strike="noStrike">
                <a:solidFill>
                  <a:srgbClr val="00308e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 and </a:t>
            </a:r>
            <a:r>
              <a:rPr b="1" lang="en-GB" sz="2000" spc="-1" strike="noStrike">
                <a:solidFill>
                  <a:srgbClr val="00308e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 can be classified as either: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1" lang="en-GB" sz="1800" spc="-1" strike="noStrike">
                <a:solidFill>
                  <a:srgbClr val="00308e"/>
                </a:solidFill>
                <a:latin typeface="Arial"/>
              </a:rPr>
              <a:t>M</a:t>
            </a: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 (Markov) – exponential distribution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1" lang="en-GB" sz="1800" spc="-1" strike="noStrike">
                <a:solidFill>
                  <a:srgbClr val="00308e"/>
                </a:solidFill>
                <a:latin typeface="Arial"/>
              </a:rPr>
              <a:t>D</a:t>
            </a: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 (Deterministic) – constant value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1" lang="en-GB" sz="1800" spc="-1" strike="noStrike">
                <a:solidFill>
                  <a:srgbClr val="00308e"/>
                </a:solidFill>
                <a:latin typeface="Arial"/>
              </a:rPr>
              <a:t>G</a:t>
            </a: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 (General) – any arbitrary probability distribution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Queuing models to be investigated: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M/M/1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M/M/s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00308e"/>
              </a:buClr>
              <a:buFont typeface="Symbol" charset="2"/>
              <a:buChar char=""/>
            </a:pPr>
            <a:r>
              <a:rPr b="0" lang="en-GB" sz="1800" spc="-1" strike="noStrike">
                <a:solidFill>
                  <a:srgbClr val="00308e"/>
                </a:solidFill>
                <a:latin typeface="Arial"/>
              </a:rPr>
              <a:t>M/M/∞</a:t>
            </a: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308e"/>
              </a:solidFill>
              <a:latin typeface="Arial"/>
            </a:endParaRPr>
          </a:p>
          <a:p>
            <a:endParaRPr b="0" lang="en-GB" sz="18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A2028D34-9BAF-40D0-98D5-5D07FFEF20C0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Analysis and Comparison of Queuing Models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What to Deliver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Students should find resources to help them understand queuing theory.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Everyone must use 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λ = 50 packets/min 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(average arrival rate) and 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µ = 65 packets/min 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(average service rate).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Parameters 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λ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 and </a:t>
            </a:r>
            <a:r>
              <a:rPr b="0" i="1" lang="en-GB" sz="2000" spc="-1" strike="noStrike">
                <a:solidFill>
                  <a:srgbClr val="00308e"/>
                </a:solidFill>
                <a:latin typeface="Arial"/>
              </a:rPr>
              <a:t>µ</a:t>
            </a: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 will be used to calculate the other model parameters.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Model parameters can be calculated analytically. </a:t>
            </a:r>
            <a:br/>
            <a:r>
              <a:rPr b="1" lang="en-GB" sz="2000" spc="-1" strike="noStrike">
                <a:solidFill>
                  <a:srgbClr val="00308e"/>
                </a:solidFill>
                <a:latin typeface="Arial"/>
              </a:rPr>
              <a:t> 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endParaRPr b="0" lang="en-GB" sz="20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10DB394-BE03-4420-848D-FD356C4BDD11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Analysis and Comparison of Queuing Models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What to Deliver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br/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endParaRPr b="0" lang="en-GB" sz="24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87972928-B964-4968-B154-C3D009F4D8AA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  <p:pic>
        <p:nvPicPr>
          <p:cNvPr id="120" name="Picture 1" descr=""/>
          <p:cNvPicPr/>
          <p:nvPr/>
        </p:nvPicPr>
        <p:blipFill>
          <a:blip r:embed="rId1"/>
          <a:stretch/>
        </p:blipFill>
        <p:spPr>
          <a:xfrm>
            <a:off x="441360" y="2421000"/>
            <a:ext cx="8407080" cy="305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85800" y="228600"/>
            <a:ext cx="655272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GB" sz="3600" spc="-1" strike="noStrike">
                <a:solidFill>
                  <a:srgbClr val="00308e"/>
                </a:solidFill>
                <a:latin typeface="Arial"/>
              </a:rPr>
              <a:t>Analysis and Comparison of Queuing Models</a:t>
            </a:r>
            <a:endParaRPr b="0" lang="en-GB" sz="3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85800" y="1523880"/>
            <a:ext cx="7086240" cy="4647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50000"/>
              </a:lnSpc>
              <a:spcBef>
                <a:spcPts val="479"/>
              </a:spcBef>
            </a:pPr>
            <a:r>
              <a:rPr b="1" lang="en-GB" sz="2400" spc="-1" strike="noStrike">
                <a:solidFill>
                  <a:srgbClr val="00308e"/>
                </a:solidFill>
                <a:latin typeface="Arial"/>
              </a:rPr>
              <a:t>What to Deliver</a:t>
            </a:r>
            <a:endParaRPr b="0" lang="en-GB" sz="24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Calculate the model parameters for each model.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Compare the different models.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Investigate and report on the influences when changing specific parameters (e.g. no. of servers).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Focus on justification and optimization.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 marL="343080" indent="-342720">
              <a:lnSpc>
                <a:spcPct val="150000"/>
              </a:lnSpc>
              <a:spcBef>
                <a:spcPts val="400"/>
              </a:spcBef>
              <a:buClr>
                <a:srgbClr val="00308e"/>
              </a:buClr>
              <a:buFont typeface="Symbol" charset="2"/>
              <a:buChar char=""/>
            </a:pPr>
            <a:r>
              <a:rPr b="0" lang="en-GB" sz="2000" spc="-1" strike="noStrike">
                <a:solidFill>
                  <a:srgbClr val="00308e"/>
                </a:solidFill>
                <a:latin typeface="Arial"/>
              </a:rPr>
              <a:t>Give scenarios where models would perform best/worst.</a:t>
            </a:r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endParaRPr b="0" lang="en-GB" sz="2000" spc="-1" strike="noStrike">
              <a:solidFill>
                <a:srgbClr val="00308e"/>
              </a:solidFill>
              <a:latin typeface="Arial"/>
            </a:endParaRPr>
          </a:p>
          <a:p>
            <a:endParaRPr b="0" lang="en-GB" sz="2000" spc="-1" strike="noStrike">
              <a:solidFill>
                <a:srgbClr val="00308e"/>
              </a:solidFill>
              <a:latin typeface="Arial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7010280" y="6248520"/>
            <a:ext cx="1828440" cy="380520"/>
          </a:xfrm>
          <a:prstGeom prst="rect">
            <a:avLst/>
          </a:prstGeom>
          <a:noFill/>
          <a:ln w="9360"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BC0A007A-EE23-4BDF-AE78-A2BF615820DC}" type="slidenum">
              <a:rPr b="1" lang="en-ZA" sz="1200" spc="-1" strike="noStrike">
                <a:solidFill>
                  <a:srgbClr val="005bab"/>
                </a:solidFill>
                <a:latin typeface="Verdana"/>
              </a:rPr>
              <a:t>1</a:t>
            </a:fld>
            <a:endParaRPr b="0" lang="en-ZA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Ppt0000004</Template>
  <TotalTime>1587</TotalTime>
  <Application>LibreOffice/6.0.7.3$Linux_X86_64 LibreOffice_project/00m0$Build-3</Application>
  <Words>755</Words>
  <Paragraphs>147</Paragraphs>
  <Company>University of Pretoria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2009-11-13T08:42:19Z</dcterms:created>
  <dc:creator>UP Employee</dc:creator>
  <dc:description/>
  <dc:language>en-ZA</dc:language>
  <cp:lastModifiedBy/>
  <dcterms:modified xsi:type="dcterms:W3CDTF">2019-07-25T10:57:08Z</dcterms:modified>
  <cp:revision>86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Pretoria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