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71" r:id="rId2"/>
    <p:sldId id="272" r:id="rId3"/>
    <p:sldId id="273" r:id="rId4"/>
    <p:sldId id="275" r:id="rId5"/>
    <p:sldId id="277" r:id="rId6"/>
    <p:sldId id="276" r:id="rId7"/>
    <p:sldId id="284" r:id="rId8"/>
    <p:sldId id="278" r:id="rId9"/>
    <p:sldId id="279" r:id="rId10"/>
    <p:sldId id="280" r:id="rId11"/>
    <p:sldId id="285" r:id="rId12"/>
    <p:sldId id="281" r:id="rId13"/>
  </p:sldIdLst>
  <p:sldSz cx="12192000" cy="6858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3C3"/>
    <a:srgbClr val="FF0D0D"/>
    <a:srgbClr val="4F81BD"/>
    <a:srgbClr val="C8102E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563C7-D9A6-4E54-B638-096437C31BE3}" v="559" dt="2024-03-21T19:45:46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86218" autoAdjust="0"/>
  </p:normalViewPr>
  <p:slideViewPr>
    <p:cSldViewPr>
      <p:cViewPr varScale="1">
        <p:scale>
          <a:sx n="110" d="100"/>
          <a:sy n="110" d="100"/>
        </p:scale>
        <p:origin x="972" y="108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>
          <a:xfrm>
            <a:off x="4344455" y="358251"/>
            <a:ext cx="3299890" cy="26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81200"/>
            <a:ext cx="10138129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C8102E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6783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6783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8100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8100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5255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99231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35255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99231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008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340476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76A6A54-2A6B-4242-B691-C4DE4231F394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381000"/>
            <a:ext cx="678610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100754"/>
            <a:ext cx="10566400" cy="1219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Density Seems to Matter</a:t>
            </a:r>
            <a:br>
              <a:rPr lang="en-US" dirty="0"/>
            </a:br>
            <a:r>
              <a:rPr lang="en-US" sz="2200" dirty="0"/>
              <a:t>The Impact of COVID-19</a:t>
            </a:r>
            <a:br>
              <a:rPr lang="en-US" sz="2200" dirty="0"/>
            </a:br>
            <a:r>
              <a:rPr lang="en-US" sz="2200" dirty="0"/>
              <a:t>Pandemic on Housing Prices on Oahu Island, Hawaii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25600" y="5410200"/>
            <a:ext cx="8737600" cy="8048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Presentation for the Midwest Economics Association Conference</a:t>
            </a:r>
            <a:br>
              <a:rPr lang="en-US" dirty="0"/>
            </a:br>
            <a:r>
              <a:rPr lang="en-US" b="0" dirty="0"/>
              <a:t>March, 24,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C8856-A7BC-5433-4252-871FAD718A97}"/>
              </a:ext>
            </a:extLst>
          </p:cNvPr>
          <p:cNvSpPr txBox="1"/>
          <p:nvPr/>
        </p:nvSpPr>
        <p:spPr>
          <a:xfrm>
            <a:off x="2114434" y="4415135"/>
            <a:ext cx="3751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Patricia Yu, Ph.D.</a:t>
            </a:r>
          </a:p>
          <a:p>
            <a:pPr algn="ctr" fontAlgn="base"/>
            <a:r>
              <a:rPr lang="en-US" b="0" i="0" dirty="0">
                <a:effectLst/>
                <a:latin typeface="Segoe UI" panose="020B0502040204020203" pitchFamily="34" charset="0"/>
              </a:rPr>
              <a:t>Assistant Professor of Economics</a:t>
            </a:r>
          </a:p>
          <a:p>
            <a:pPr algn="ctr" fontAlgn="base"/>
            <a:r>
              <a:rPr lang="en-US" b="1" i="0" dirty="0">
                <a:effectLst/>
                <a:latin typeface="Segoe UI" panose="020B0502040204020203" pitchFamily="34" charset="0"/>
              </a:rPr>
              <a:t>University of Hawai'i West </a:t>
            </a:r>
            <a:r>
              <a:rPr lang="en-US" b="1" i="0" dirty="0" err="1">
                <a:effectLst/>
                <a:latin typeface="Segoe UI" panose="020B0502040204020203" pitchFamily="34" charset="0"/>
              </a:rPr>
              <a:t>O'ahu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3D22C-0645-85BD-A5E8-1B6BE06F9A8F}"/>
              </a:ext>
            </a:extLst>
          </p:cNvPr>
          <p:cNvSpPr txBox="1"/>
          <p:nvPr/>
        </p:nvSpPr>
        <p:spPr>
          <a:xfrm>
            <a:off x="6423841" y="4403412"/>
            <a:ext cx="3555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Jeremy R. Groves, Ph.D., ACUE</a:t>
            </a:r>
          </a:p>
          <a:p>
            <a:pPr algn="ctr" fontAlgn="base"/>
            <a:r>
              <a:rPr lang="en-US" b="0" i="0" dirty="0">
                <a:effectLst/>
                <a:latin typeface="Segoe UI" panose="020B0502040204020203" pitchFamily="34" charset="0"/>
              </a:rPr>
              <a:t>Associate Professor of Economics</a:t>
            </a:r>
          </a:p>
          <a:p>
            <a:pPr algn="ctr" fontAlgn="base"/>
            <a:r>
              <a:rPr lang="en-US" b="1" i="0" dirty="0">
                <a:effectLst/>
                <a:latin typeface="Segoe UI" panose="020B0502040204020203" pitchFamily="34" charset="0"/>
              </a:rPr>
              <a:t>Northern Illinois University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D699E0-6FB1-02EE-995B-0381A275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285332"/>
            <a:ext cx="11896725" cy="400790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4EDC1-541C-6DEF-5181-C37E2622D997}"/>
              </a:ext>
            </a:extLst>
          </p:cNvPr>
          <p:cNvSpPr/>
          <p:nvPr/>
        </p:nvSpPr>
        <p:spPr>
          <a:xfrm>
            <a:off x="1581515" y="2347776"/>
            <a:ext cx="1709055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634636-E77B-CEDC-A14D-18F218483CE8}"/>
              </a:ext>
            </a:extLst>
          </p:cNvPr>
          <p:cNvSpPr/>
          <p:nvPr/>
        </p:nvSpPr>
        <p:spPr>
          <a:xfrm>
            <a:off x="1577071" y="2886074"/>
            <a:ext cx="1709055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D8615E-A794-F5C0-D197-0B634200C835}"/>
              </a:ext>
            </a:extLst>
          </p:cNvPr>
          <p:cNvSpPr/>
          <p:nvPr/>
        </p:nvSpPr>
        <p:spPr>
          <a:xfrm>
            <a:off x="1575164" y="3673020"/>
            <a:ext cx="1707787" cy="808490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014752-8596-3EDC-DC67-15F6D0ECFD5B}"/>
              </a:ext>
            </a:extLst>
          </p:cNvPr>
          <p:cNvSpPr/>
          <p:nvPr/>
        </p:nvSpPr>
        <p:spPr>
          <a:xfrm>
            <a:off x="3298827" y="2347776"/>
            <a:ext cx="1719758" cy="236674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C950E-7D83-4C82-6134-C07EFBC1D27F}"/>
              </a:ext>
            </a:extLst>
          </p:cNvPr>
          <p:cNvSpPr/>
          <p:nvPr/>
        </p:nvSpPr>
        <p:spPr>
          <a:xfrm>
            <a:off x="3295653" y="2886074"/>
            <a:ext cx="1722933" cy="236674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817A5-D7CD-9596-702E-42D977E3A1A2}"/>
              </a:ext>
            </a:extLst>
          </p:cNvPr>
          <p:cNvSpPr/>
          <p:nvPr/>
        </p:nvSpPr>
        <p:spPr>
          <a:xfrm>
            <a:off x="3286126" y="3673020"/>
            <a:ext cx="1725840" cy="808490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9F15FF-58C2-E4C5-261F-0A8B8230382F}"/>
              </a:ext>
            </a:extLst>
          </p:cNvPr>
          <p:cNvSpPr/>
          <p:nvPr/>
        </p:nvSpPr>
        <p:spPr>
          <a:xfrm>
            <a:off x="5018586" y="2347776"/>
            <a:ext cx="3454033" cy="23667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830411-A267-9891-DDCB-AC33D4A3694D}"/>
              </a:ext>
            </a:extLst>
          </p:cNvPr>
          <p:cNvSpPr/>
          <p:nvPr/>
        </p:nvSpPr>
        <p:spPr>
          <a:xfrm>
            <a:off x="5018950" y="2886074"/>
            <a:ext cx="3446686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CA48D4-811B-19AC-E592-274DF55F18AA}"/>
              </a:ext>
            </a:extLst>
          </p:cNvPr>
          <p:cNvSpPr/>
          <p:nvPr/>
        </p:nvSpPr>
        <p:spPr>
          <a:xfrm>
            <a:off x="5018950" y="3673021"/>
            <a:ext cx="1721755" cy="795062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9B01AC-DD65-9272-E0F2-69B44DD8C32D}"/>
              </a:ext>
            </a:extLst>
          </p:cNvPr>
          <p:cNvSpPr/>
          <p:nvPr/>
        </p:nvSpPr>
        <p:spPr>
          <a:xfrm>
            <a:off x="6740705" y="3673021"/>
            <a:ext cx="1721755" cy="795062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FC5E57-F85E-82CE-0153-507291ADD85F}"/>
              </a:ext>
            </a:extLst>
          </p:cNvPr>
          <p:cNvSpPr/>
          <p:nvPr/>
        </p:nvSpPr>
        <p:spPr>
          <a:xfrm>
            <a:off x="8472620" y="2354126"/>
            <a:ext cx="3421828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06171-F56A-FF78-5615-095CC94403CA}"/>
              </a:ext>
            </a:extLst>
          </p:cNvPr>
          <p:cNvSpPr/>
          <p:nvPr/>
        </p:nvSpPr>
        <p:spPr>
          <a:xfrm>
            <a:off x="8466000" y="2888522"/>
            <a:ext cx="3421828" cy="23667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0E4AE4-D52C-EAF2-5175-C15884EE7E44}"/>
              </a:ext>
            </a:extLst>
          </p:cNvPr>
          <p:cNvSpPr/>
          <p:nvPr/>
        </p:nvSpPr>
        <p:spPr>
          <a:xfrm>
            <a:off x="8465635" y="3673020"/>
            <a:ext cx="3422193" cy="236674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75419E-FD26-AA99-532A-E9AB8901BC83}"/>
              </a:ext>
            </a:extLst>
          </p:cNvPr>
          <p:cNvSpPr/>
          <p:nvPr/>
        </p:nvSpPr>
        <p:spPr>
          <a:xfrm>
            <a:off x="8472619" y="3909694"/>
            <a:ext cx="3422193" cy="571816"/>
          </a:xfrm>
          <a:prstGeom prst="rect">
            <a:avLst/>
          </a:prstGeom>
          <a:solidFill>
            <a:srgbClr val="FF0D0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7" grpId="0" animBg="1"/>
      <p:bldP spid="29" grpId="0" animBg="1"/>
      <p:bldP spid="31" grpId="0" animBg="1"/>
      <p:bldP spid="33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F57B80-B965-3B8F-DFC0-EACBADD3C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464800" cy="4648200"/>
              </a:xfrm>
            </p:spPr>
            <p:txBody>
              <a:bodyPr/>
              <a:lstStyle/>
              <a:p>
                <a:r>
                  <a:rPr lang="en-US" dirty="0"/>
                  <a:t>The extremely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seems to indicate an over-specification of the spatial weight matrix, mostly like due to ignorance of temporal factors (Pace, et. al.).</a:t>
                </a:r>
              </a:p>
              <a:p>
                <a:r>
                  <a:rPr lang="en-US" dirty="0"/>
                  <a:t>Two approaches:</a:t>
                </a:r>
              </a:p>
              <a:p>
                <a:pPr lvl="1"/>
                <a:r>
                  <a:rPr lang="en-US" sz="2400" dirty="0"/>
                  <a:t>Pace, et. al. (2000): Decompose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into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 after sorting observations by close date. </a:t>
                </a:r>
              </a:p>
              <a:p>
                <a:pPr lvl="1"/>
                <a:r>
                  <a:rPr lang="en-US" sz="2400" dirty="0"/>
                  <a:t>Thanos, Dubé, </a:t>
                </a:r>
                <a:r>
                  <a:rPr lang="en-US" sz="2400" dirty="0" err="1"/>
                  <a:t>Legros</a:t>
                </a:r>
                <a:r>
                  <a:rPr lang="en-US" sz="2400" dirty="0"/>
                  <a:t>: Create separate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matrix and then use the </a:t>
                </a:r>
                <a:r>
                  <a:rPr lang="en-US" sz="2400" dirty="0" err="1"/>
                  <a:t>Haramand</a:t>
                </a:r>
                <a:r>
                  <a:rPr lang="en-US" sz="2400" dirty="0"/>
                  <a:t> Product to create a usable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F57B80-B965-3B8F-DFC0-EACBADD3C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464800" cy="4648200"/>
              </a:xfrm>
              <a:blipFill>
                <a:blip r:embed="rId2"/>
                <a:stretch>
                  <a:fillRect l="-1048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63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the response to the Covid-19 Pandemic impact the value of residential property?</a:t>
            </a:r>
          </a:p>
          <a:p>
            <a:pPr marL="0" indent="0">
              <a:buNone/>
            </a:pPr>
            <a:r>
              <a:rPr lang="en-US" sz="3200" b="1" dirty="0"/>
              <a:t>Yes, but….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Was the consumer response to the Covid-19 Pandemic homogenous across residential property types?</a:t>
            </a:r>
          </a:p>
          <a:p>
            <a:pPr marL="0" indent="0">
              <a:buNone/>
            </a:pPr>
            <a:r>
              <a:rPr lang="en-US" sz="3200" b="1" dirty="0"/>
              <a:t>No, Single Family homes seem to benefit while condos and townhomes saw no impact at all.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3365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did the government response to the Covid-19 Pandemic impact the value of residential property?</a:t>
            </a:r>
          </a:p>
          <a:p>
            <a:pPr lvl="1"/>
            <a:r>
              <a:rPr lang="en-US" sz="2400" dirty="0"/>
              <a:t>Interest rate changes</a:t>
            </a:r>
          </a:p>
          <a:p>
            <a:pPr lvl="1"/>
            <a:r>
              <a:rPr lang="en-US" sz="2400" dirty="0"/>
              <a:t>“Free” money</a:t>
            </a:r>
          </a:p>
          <a:p>
            <a:r>
              <a:rPr lang="en-US" dirty="0"/>
              <a:t>How did any change in housing consumer preferences in response to the Covid-19 Pandemic impact the value of residential property?</a:t>
            </a:r>
          </a:p>
          <a:p>
            <a:pPr lvl="1"/>
            <a:r>
              <a:rPr lang="en-US" sz="2400" dirty="0"/>
              <a:t>Working from home</a:t>
            </a:r>
          </a:p>
          <a:p>
            <a:pPr lvl="1"/>
            <a:r>
              <a:rPr lang="en-US" sz="2400" dirty="0"/>
              <a:t>Having neighbors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EFF975-3C08-E0FD-6D64-71139E26177E}"/>
              </a:ext>
            </a:extLst>
          </p:cNvPr>
          <p:cNvSpPr txBox="1"/>
          <p:nvPr/>
        </p:nvSpPr>
        <p:spPr>
          <a:xfrm>
            <a:off x="6121400" y="2572315"/>
            <a:ext cx="2971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Impact</a:t>
            </a:r>
          </a:p>
          <a:p>
            <a:pPr marL="457200" indent="-457200"/>
            <a:r>
              <a:rPr lang="en-US" sz="1600" dirty="0"/>
              <a:t>Kadi, et. al. (2020): Austria (B&amp;B to Rental)</a:t>
            </a:r>
          </a:p>
          <a:p>
            <a:pPr marL="457200" indent="-457200"/>
            <a:r>
              <a:rPr lang="en-US" sz="1600" dirty="0"/>
              <a:t>Verma &amp; Husain (2020): Canada</a:t>
            </a:r>
          </a:p>
          <a:p>
            <a:pPr marL="457200" indent="-457200"/>
            <a:r>
              <a:rPr lang="en-US" sz="1600" dirty="0" err="1"/>
              <a:t>Arcaya</a:t>
            </a:r>
            <a:r>
              <a:rPr lang="en-US" sz="1600" dirty="0"/>
              <a:t>, et. al. (2020)</a:t>
            </a:r>
          </a:p>
          <a:p>
            <a:pPr marL="457200" indent="-457200"/>
            <a:r>
              <a:rPr lang="en-US" sz="1600" dirty="0"/>
              <a:t>Yang &amp; Zhou (2021): China</a:t>
            </a:r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A8EA8-08D4-29A6-5B52-9C01D62EF540}"/>
              </a:ext>
            </a:extLst>
          </p:cNvPr>
          <p:cNvSpPr txBox="1"/>
          <p:nvPr/>
        </p:nvSpPr>
        <p:spPr>
          <a:xfrm>
            <a:off x="9144000" y="2572315"/>
            <a:ext cx="2971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Mixed Impact</a:t>
            </a:r>
          </a:p>
          <a:p>
            <a:pPr marL="457200" indent="-457200"/>
            <a:r>
              <a:rPr lang="en-US" sz="1600" dirty="0"/>
              <a:t>Li &amp; Zhang (2021): US (population density)</a:t>
            </a:r>
          </a:p>
          <a:p>
            <a:pPr marL="457200" indent="-457200"/>
            <a:r>
              <a:rPr lang="en-US" sz="1600" dirty="0"/>
              <a:t>Wang (2021): US Metro (Houston, Santa Clara, Irvine, Des Moines increase; Honolulu decrease)</a:t>
            </a:r>
          </a:p>
          <a:p>
            <a:pPr marL="457200" indent="-457200"/>
            <a:r>
              <a:rPr lang="en-US" sz="1600" dirty="0"/>
              <a:t>Gupta, et. al. (2022): US (city vs. suburban)</a:t>
            </a:r>
          </a:p>
          <a:p>
            <a:pPr marL="457200" indent="-457200"/>
            <a:r>
              <a:rPr lang="en-US" sz="1600" dirty="0" err="1"/>
              <a:t>D’Lima</a:t>
            </a:r>
            <a:r>
              <a:rPr lang="en-US" sz="1600" dirty="0"/>
              <a:t>, et. al. (2022): US (population density)</a:t>
            </a:r>
          </a:p>
          <a:p>
            <a:pPr marL="457200" indent="-457200"/>
            <a:r>
              <a:rPr lang="en-US" sz="1600" dirty="0"/>
              <a:t>Yang, et. al. (2023): China (low vs. high income housing)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results are mixed, primarily due to the small window from which the data is drawn.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3F27-CFD4-F67E-5B9B-D749C279EA4E}"/>
              </a:ext>
            </a:extLst>
          </p:cNvPr>
          <p:cNvSpPr txBox="1"/>
          <p:nvPr/>
        </p:nvSpPr>
        <p:spPr>
          <a:xfrm>
            <a:off x="76200" y="2541537"/>
            <a:ext cx="2971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Impact</a:t>
            </a:r>
          </a:p>
          <a:p>
            <a:pPr marL="457200" indent="-457200"/>
            <a:r>
              <a:rPr lang="en-US" sz="1600" dirty="0"/>
              <a:t>Delgado &amp; </a:t>
            </a:r>
            <a:r>
              <a:rPr lang="en-US" sz="1600" dirty="0" err="1"/>
              <a:t>Katafuchi</a:t>
            </a:r>
            <a:r>
              <a:rPr lang="en-US" sz="1600" dirty="0"/>
              <a:t> (2020) - Japan</a:t>
            </a:r>
          </a:p>
          <a:p>
            <a:pPr marL="457200" indent="-457200"/>
            <a:r>
              <a:rPr lang="en-US" sz="1600" dirty="0" err="1"/>
              <a:t>Yoruk</a:t>
            </a:r>
            <a:r>
              <a:rPr lang="en-US" sz="1600" dirty="0"/>
              <a:t>, B. K. (2022) – Metro Areas</a:t>
            </a:r>
          </a:p>
          <a:p>
            <a:pPr marL="457200" indent="-457200"/>
            <a:r>
              <a:rPr lang="en-US" sz="1600" dirty="0"/>
              <a:t>Zeng &amp; Yi (2022) – Wuhan area</a:t>
            </a:r>
          </a:p>
          <a:p>
            <a:endParaRPr lang="en-US" sz="1600" dirty="0"/>
          </a:p>
          <a:p>
            <a:r>
              <a:rPr lang="en-US" dirty="0"/>
              <a:t>Generally found decreases in volume but no discernable impact on price.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33D04-8BFF-EBBC-7A29-C9EACC10F9C9}"/>
              </a:ext>
            </a:extLst>
          </p:cNvPr>
          <p:cNvSpPr txBox="1"/>
          <p:nvPr/>
        </p:nvSpPr>
        <p:spPr>
          <a:xfrm>
            <a:off x="3098800" y="2572315"/>
            <a:ext cx="2971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Impact</a:t>
            </a:r>
          </a:p>
          <a:p>
            <a:pPr marL="457200" indent="-457200"/>
            <a:r>
              <a:rPr lang="en-US" sz="1600" dirty="0"/>
              <a:t>Del Giudice, et. al. (2020): Italy (4.16%)</a:t>
            </a:r>
          </a:p>
          <a:p>
            <a:pPr marL="457200" indent="-457200"/>
            <a:r>
              <a:rPr lang="en-US" sz="1600" dirty="0"/>
              <a:t>Hu, et. al. (2021) – Austrian (0.35 – 1.26%)</a:t>
            </a:r>
          </a:p>
          <a:p>
            <a:pPr marL="457200" indent="-457200"/>
            <a:r>
              <a:rPr lang="en-US" sz="1600" dirty="0"/>
              <a:t>Qian, et. al. (2021): Ireland (2.47%)</a:t>
            </a:r>
          </a:p>
          <a:p>
            <a:pPr marL="457200" indent="-457200"/>
            <a:r>
              <a:rPr lang="en-US" sz="1600" dirty="0" err="1"/>
              <a:t>Francke</a:t>
            </a:r>
            <a:r>
              <a:rPr lang="en-US" sz="1600" dirty="0"/>
              <a:t> &amp; </a:t>
            </a:r>
            <a:r>
              <a:rPr lang="en-US" sz="1600" dirty="0" err="1"/>
              <a:t>Korevaar</a:t>
            </a:r>
            <a:r>
              <a:rPr lang="en-US" sz="1600" dirty="0"/>
              <a:t> (2021): Amsterdam and Paris (risk premium </a:t>
            </a:r>
            <a:r>
              <a:rPr lang="en-US" sz="1600" dirty="0">
                <a:sym typeface="Symbol" panose="05050102010706020507" pitchFamily="18" charset="2"/>
              </a:rPr>
              <a:t></a:t>
            </a:r>
            <a:r>
              <a:rPr lang="en-US" sz="1600" dirty="0"/>
              <a:t>)</a:t>
            </a:r>
          </a:p>
          <a:p>
            <a:pPr marL="457200" indent="-457200"/>
            <a:r>
              <a:rPr lang="en-US" sz="1600" dirty="0"/>
              <a:t>Liu &amp; Su (2021):  (shift by density)</a:t>
            </a:r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2B0B3-B83F-2636-D6A1-7499915030FD}"/>
              </a:ext>
            </a:extLst>
          </p:cNvPr>
          <p:cNvCxnSpPr>
            <a:cxnSpLocks/>
          </p:cNvCxnSpPr>
          <p:nvPr/>
        </p:nvCxnSpPr>
        <p:spPr>
          <a:xfrm>
            <a:off x="6096000" y="3184385"/>
            <a:ext cx="0" cy="2438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B62021-8B83-DF9B-453A-F64840B25745}"/>
              </a:ext>
            </a:extLst>
          </p:cNvPr>
          <p:cNvCxnSpPr>
            <a:cxnSpLocks/>
          </p:cNvCxnSpPr>
          <p:nvPr/>
        </p:nvCxnSpPr>
        <p:spPr>
          <a:xfrm>
            <a:off x="3073400" y="3184385"/>
            <a:ext cx="0" cy="2438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C07D30-F776-BE65-BBBF-DCAD23E33F89}"/>
              </a:ext>
            </a:extLst>
          </p:cNvPr>
          <p:cNvCxnSpPr>
            <a:cxnSpLocks/>
          </p:cNvCxnSpPr>
          <p:nvPr/>
        </p:nvCxnSpPr>
        <p:spPr>
          <a:xfrm>
            <a:off x="9118600" y="3184385"/>
            <a:ext cx="0" cy="2438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Picture 3" descr="A map of the state of hawaii&#10;&#10;Description automatically generated">
            <a:extLst>
              <a:ext uri="{FF2B5EF4-FFF2-40B4-BE49-F238E27FC236}">
                <a16:creationId xmlns:a16="http://schemas.microsoft.com/office/drawing/2014/main" id="{4FB24684-EE92-F9A9-56FD-8FE0AAC40D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1066800"/>
            <a:ext cx="7830643" cy="5353797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240644D-D762-9EA0-53A1-C661DAAD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371600"/>
            <a:ext cx="5715000" cy="4648200"/>
          </a:xfrm>
        </p:spPr>
        <p:txBody>
          <a:bodyPr>
            <a:normAutofit/>
          </a:bodyPr>
          <a:lstStyle/>
          <a:p>
            <a:r>
              <a:rPr lang="en-US" sz="2000" dirty="0"/>
              <a:t>All arms-length transactions from Multiple Listing Service of HiCentral MLS, Ltd. (thank you Honolulu Board of REALTORS®)</a:t>
            </a:r>
          </a:p>
          <a:p>
            <a:r>
              <a:rPr lang="en-US" sz="2000" dirty="0"/>
              <a:t>Original data held 57,217 transactions for 51,239 unique units.</a:t>
            </a:r>
          </a:p>
          <a:p>
            <a:r>
              <a:rPr lang="en-US" sz="2000" dirty="0"/>
              <a:t>After cleaning data, we are left with 50,394 observations over 43,057 unique units.</a:t>
            </a:r>
          </a:p>
          <a:p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DDF733-BABD-C2C2-F2D7-1E0ACB77F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49293"/>
              </p:ext>
            </p:extLst>
          </p:nvPr>
        </p:nvGraphicFramePr>
        <p:xfrm>
          <a:off x="6858000" y="4003040"/>
          <a:ext cx="4953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66830417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49066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36,367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8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Twice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6,075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6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Three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586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30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Four or Five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5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45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D76E3C-EA83-2E7C-1BD1-C1ED7A7F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11811000" cy="22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20" name="Picture 19" descr="A graph of a number of blue and red lines&#10;&#10;Description automatically generated">
            <a:extLst>
              <a:ext uri="{FF2B5EF4-FFF2-40B4-BE49-F238E27FC236}">
                <a16:creationId xmlns:a16="http://schemas.microsoft.com/office/drawing/2014/main" id="{76C9F6F2-C070-7734-57B9-5E9D30BA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64122"/>
            <a:ext cx="8307129" cy="498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9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Picture 3" descr="A graph of sales&#10;&#10;Description automatically generated">
            <a:extLst>
              <a:ext uri="{FF2B5EF4-FFF2-40B4-BE49-F238E27FC236}">
                <a16:creationId xmlns:a16="http://schemas.microsoft.com/office/drawing/2014/main" id="{306FF314-B743-D156-A905-A1D3F1DCEB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219200"/>
            <a:ext cx="8305799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F57B80-B965-3B8F-DFC0-EACBADD3C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464800" cy="4648200"/>
              </a:xfrm>
            </p:spPr>
            <p:txBody>
              <a:bodyPr/>
              <a:lstStyle/>
              <a:p>
                <a:r>
                  <a:rPr lang="en-US" dirty="0"/>
                  <a:t>Estimate a Hedonic Regressions using both OLS and Spatial Techniques</a:t>
                </a:r>
              </a:p>
              <a:p>
                <a:r>
                  <a:rPr lang="en-US" dirty="0"/>
                  <a:t>Spatially we estimate a Spatial Durbin Model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is row normalized</a:t>
                </a:r>
              </a:p>
              <a:p>
                <a:r>
                  <a:rPr lang="en-US" dirty="0"/>
                  <a:t>Originally,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created without respect to temporal factors except that we remove repeated sales keeping either first or most recent sale.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F57B80-B965-3B8F-DFC0-EACBADD3C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464800" cy="4648200"/>
              </a:xfrm>
              <a:blipFill>
                <a:blip r:embed="rId2"/>
                <a:stretch>
                  <a:fillRect l="-1048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2F7450-929B-983B-B17C-D842F34A4A09}"/>
                  </a:ext>
                </a:extLst>
              </p:cNvPr>
              <p:cNvSpPr txBox="1"/>
              <p:nvPr/>
            </p:nvSpPr>
            <p:spPr>
              <a:xfrm>
                <a:off x="2497033" y="3048000"/>
                <a:ext cx="71979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2F7450-929B-983B-B17C-D842F34A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033" y="3048000"/>
                <a:ext cx="719793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1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ADE673-E0DB-A518-D2B8-B55E2206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47800"/>
            <a:ext cx="11658600" cy="34861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C04EDC1-541C-6DEF-5181-C37E2622D997}"/>
              </a:ext>
            </a:extLst>
          </p:cNvPr>
          <p:cNvSpPr/>
          <p:nvPr/>
        </p:nvSpPr>
        <p:spPr>
          <a:xfrm>
            <a:off x="3340895" y="2369343"/>
            <a:ext cx="2438400" cy="152400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C4ED8E-9BBE-B629-64AE-9604C0C688B6}"/>
              </a:ext>
            </a:extLst>
          </p:cNvPr>
          <p:cNvSpPr/>
          <p:nvPr/>
        </p:nvSpPr>
        <p:spPr>
          <a:xfrm>
            <a:off x="6118860" y="2752725"/>
            <a:ext cx="5806440" cy="152400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979193-860A-64E8-C21E-BE0F86A7B962}"/>
              </a:ext>
            </a:extLst>
          </p:cNvPr>
          <p:cNvSpPr/>
          <p:nvPr/>
        </p:nvSpPr>
        <p:spPr>
          <a:xfrm>
            <a:off x="9458325" y="3902075"/>
            <a:ext cx="2438400" cy="152400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651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Symbol</vt:lpstr>
      <vt:lpstr>Arial</vt:lpstr>
      <vt:lpstr>Cambria Math</vt:lpstr>
      <vt:lpstr>Segoe UI</vt:lpstr>
      <vt:lpstr>Calibri</vt:lpstr>
      <vt:lpstr>1_Office Theme</vt:lpstr>
      <vt:lpstr>Density Seems to Matter The Impact of COVID-19 Pandemic on Housing Prices on Oahu Island, Hawaii</vt:lpstr>
      <vt:lpstr>Key Questions</vt:lpstr>
      <vt:lpstr>Literature Review</vt:lpstr>
      <vt:lpstr>Data</vt:lpstr>
      <vt:lpstr>Data</vt:lpstr>
      <vt:lpstr>Data</vt:lpstr>
      <vt:lpstr>Data</vt:lpstr>
      <vt:lpstr>Methodology</vt:lpstr>
      <vt:lpstr>Results</vt:lpstr>
      <vt:lpstr>Results</vt:lpstr>
      <vt:lpstr>Methodology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Jeremy Groves</cp:lastModifiedBy>
  <cp:revision>104</cp:revision>
  <dcterms:created xsi:type="dcterms:W3CDTF">2010-05-18T23:17:18Z</dcterms:created>
  <dcterms:modified xsi:type="dcterms:W3CDTF">2024-03-21T20:09:19Z</dcterms:modified>
</cp:coreProperties>
</file>