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8" r:id="rId1"/>
  </p:sldMasterIdLst>
  <p:notesMasterIdLst>
    <p:notesMasterId r:id="rId11"/>
  </p:notesMasterIdLst>
  <p:handoutMasterIdLst>
    <p:handoutMasterId r:id="rId12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B45"/>
    <a:srgbClr val="C8102E"/>
    <a:srgbClr val="A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60" autoAdjust="0"/>
    <p:restoredTop sz="86218" autoAdjust="0"/>
  </p:normalViewPr>
  <p:slideViewPr>
    <p:cSldViewPr>
      <p:cViewPr>
        <p:scale>
          <a:sx n="87" d="100"/>
          <a:sy n="87" d="100"/>
        </p:scale>
        <p:origin x="64" y="228"/>
      </p:cViewPr>
      <p:guideLst>
        <p:guide orient="horz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53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A00E0-8A82-468F-9B2B-F8EB4AB6399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D65-DA11-4126-9556-9310B8956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7AD5-1E06-481F-9C05-C3A40CB42C6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22EF-CF13-4EA3-BA93-BBE40C15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1194329"/>
          </a:xfrm>
          <a:prstGeom prst="rect">
            <a:avLst/>
          </a:prstGeom>
          <a:solidFill>
            <a:srgbClr val="C810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3733800"/>
            <a:ext cx="10566400" cy="1219200"/>
          </a:xfrm>
        </p:spPr>
        <p:txBody>
          <a:bodyPr anchor="b"/>
          <a:lstStyle>
            <a:lvl1pPr algn="ctr">
              <a:defRPr sz="3600">
                <a:solidFill>
                  <a:srgbClr val="C8102E"/>
                </a:solidFill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34240"/>
            <a:ext cx="87376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0"/>
          <a:stretch/>
        </p:blipFill>
        <p:spPr>
          <a:xfrm>
            <a:off x="4344455" y="358251"/>
            <a:ext cx="3299890" cy="268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4648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981200"/>
            <a:ext cx="10138129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1016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C8102E"/>
                </a:solidFill>
              </a:defRPr>
            </a:lvl1pPr>
          </a:lstStyle>
          <a:p>
            <a:pPr lvl="0"/>
            <a:r>
              <a:rPr lang="en-US" dirty="0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57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5384800" cy="46783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384800" cy="46783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5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40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9600" y="38100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197600" y="38100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2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352550"/>
            <a:ext cx="512731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8102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992312"/>
            <a:ext cx="51273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8568" y="1352550"/>
            <a:ext cx="508423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8102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8568" y="1992312"/>
            <a:ext cx="50842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0080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C810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6340476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76A6A54-2A6B-4242-B691-C4DE4231F394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55200" y="632460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381000"/>
            <a:ext cx="678610" cy="11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6" r:id="rId3"/>
    <p:sldLayoutId id="2147483661" r:id="rId4"/>
    <p:sldLayoutId id="2147483665" r:id="rId5"/>
    <p:sldLayoutId id="2147483662" r:id="rId6"/>
    <p:sldLayoutId id="2147483663" r:id="rId7"/>
    <p:sldLayoutId id="2147483664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lou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UFORC/ufo-sightings" TargetMode="External"/><Relationship Id="rId2" Type="http://schemas.openxmlformats.org/officeDocument/2006/relationships/hyperlink" Target="https://nuforc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pums.org/projects/ipums-nhgis" TargetMode="External"/><Relationship Id="rId4" Type="http://schemas.openxmlformats.org/officeDocument/2006/relationships/hyperlink" Target="https://census.gov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UFORC/ufo-sightings" TargetMode="External"/><Relationship Id="rId2" Type="http://schemas.openxmlformats.org/officeDocument/2006/relationships/hyperlink" Target="https://nuforc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pums.org/projects/ipums-nhgis" TargetMode="External"/><Relationship Id="rId4" Type="http://schemas.openxmlformats.org/officeDocument/2006/relationships/hyperlink" Target="https://census.g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Your Presentation Title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Subtitle can go here </a:t>
            </a:r>
            <a:br>
              <a:rPr lang="en-US" dirty="0"/>
            </a:br>
            <a:r>
              <a:rPr lang="en-US" b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3924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 you have R and R-Studio Installed?</a:t>
            </a:r>
          </a:p>
          <a:p>
            <a:pPr lvl="1">
              <a:buFontTx/>
              <a:buChar char="-"/>
            </a:pPr>
            <a:r>
              <a:rPr lang="en-US" dirty="0"/>
              <a:t>Create a new project </a:t>
            </a:r>
          </a:p>
          <a:p>
            <a:pPr lvl="1">
              <a:buFontTx/>
              <a:buChar char="-"/>
            </a:pPr>
            <a:r>
              <a:rPr lang="en-US" dirty="0"/>
              <a:t>If you have/use GIT, you can clone the repo, if not, we will get it in a second.</a:t>
            </a:r>
          </a:p>
          <a:p>
            <a:pPr marL="457200" lvl="1" indent="0" algn="ctr">
              <a:buNone/>
            </a:pPr>
            <a:r>
              <a:rPr lang="en-US" sz="2400" u="sng" dirty="0">
                <a:solidFill>
                  <a:schemeClr val="tx2"/>
                </a:solidFill>
              </a:rPr>
              <a:t>https://github.com/jrgroves/Rticulate</a:t>
            </a:r>
            <a:r>
              <a:rPr lang="en-US" dirty="0"/>
              <a:t>	</a:t>
            </a:r>
          </a:p>
          <a:p>
            <a:r>
              <a:rPr lang="en-US" dirty="0"/>
              <a:t>If not, you can use the POSIT cloud which students can log into free and create a project so that they can use the R-Studio interface.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Go To:  </a:t>
            </a:r>
            <a:r>
              <a:rPr lang="en-US" sz="24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https://posit.cloud/</a:t>
            </a: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/>
              <a:t>	Create an account (using any email)</a:t>
            </a:r>
          </a:p>
          <a:p>
            <a:pPr marL="0" indent="0">
              <a:buNone/>
            </a:pPr>
            <a:r>
              <a:rPr lang="en-US" sz="2400" dirty="0"/>
              <a:t>	Choose a New R Studio Project from the upper left corner.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39741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7A60B-297E-5322-4571-89F490592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0D7D9E-077A-372B-5CA8-2685203E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10464800" cy="4724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Open a new script in RStudio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Type the above code in the console to ensure you have the needed packages installed.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80C4FC-0CDF-A987-9432-A41FD873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DEEF8-D88D-B301-71FE-0A40F47ECC34}"/>
              </a:ext>
            </a:extLst>
          </p:cNvPr>
          <p:cNvSpPr txBox="1"/>
          <p:nvPr/>
        </p:nvSpPr>
        <p:spPr>
          <a:xfrm>
            <a:off x="2743200" y="2136338"/>
            <a:ext cx="6705599" cy="2585323"/>
          </a:xfrm>
          <a:prstGeom prst="rect">
            <a:avLst/>
          </a:prstGeom>
          <a:noFill/>
          <a:ln w="63500" cap="rnd" cmpd="thickThin">
            <a:solidFill>
              <a:srgbClr val="BF2B45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tidyverse</a:t>
            </a:r>
            <a:r>
              <a:rPr lang="en-US" dirty="0"/>
              <a:t>”)</a:t>
            </a:r>
          </a:p>
          <a:p>
            <a:r>
              <a:rPr lang="en-US" dirty="0"/>
              <a:t>&gt; </a:t>
            </a:r>
            <a:r>
              <a:rPr lang="en-US" dirty="0" err="1"/>
              <a:t>install.packages</a:t>
            </a:r>
            <a:r>
              <a:rPr lang="en-US" dirty="0"/>
              <a:t>(“sf”)</a:t>
            </a:r>
          </a:p>
          <a:p>
            <a:r>
              <a:rPr lang="en-US" dirty="0"/>
              <a:t>&gt; </a:t>
            </a:r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usethis</a:t>
            </a:r>
            <a:r>
              <a:rPr lang="en-US" dirty="0"/>
              <a:t>”)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7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560139-AD46-5FE9-1AC9-4B88108F9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6781800" cy="4648200"/>
          </a:xfrm>
        </p:spPr>
        <p:txBody>
          <a:bodyPr/>
          <a:lstStyle/>
          <a:p>
            <a:r>
              <a:rPr lang="en-US" dirty="0"/>
              <a:t>Visualize the percentage change in the number of UFO sightings per person in the continental U.S. between 1990 and 2010.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BC523C-9D80-0D3E-A1E2-D39BF962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Mission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B48FBCE-DF5B-3582-9206-FE6D9C57E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371600"/>
            <a:ext cx="3131723" cy="470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55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16BE8D-C03E-F5E0-764E-7ACCEBD56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Getting the data you need can be the most complicated part of a project. There are several ways to accomplish this task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/>
              <a:t>Original Collection</a:t>
            </a:r>
            <a:r>
              <a:rPr lang="en-US" dirty="0"/>
              <a:t>. This may be going out and measuring something or collecting information or may simply be the transfer of archival data from print to digital formats.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8AAF99-92BF-30D0-854D-9C4A1862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detour</a:t>
            </a:r>
          </a:p>
        </p:txBody>
      </p:sp>
      <p:pic>
        <p:nvPicPr>
          <p:cNvPr id="4" name="Picture 6" descr="Research U.S. Census Records from 1790 ...">
            <a:extLst>
              <a:ext uri="{FF2B5EF4-FFF2-40B4-BE49-F238E27FC236}">
                <a16:creationId xmlns:a16="http://schemas.microsoft.com/office/drawing/2014/main" id="{5EEE4003-E0AE-809F-EBE6-CB0639B79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4211914"/>
            <a:ext cx="3828694" cy="183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ow to Read &amp; Understand Electric Meter ...">
            <a:extLst>
              <a:ext uri="{FF2B5EF4-FFF2-40B4-BE49-F238E27FC236}">
                <a16:creationId xmlns:a16="http://schemas.microsoft.com/office/drawing/2014/main" id="{041BC666-E2CB-7E82-D854-4A21E4D6D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01363"/>
            <a:ext cx="2819400" cy="18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eospatial Data Management">
            <a:extLst>
              <a:ext uri="{FF2B5EF4-FFF2-40B4-BE49-F238E27FC236}">
                <a16:creationId xmlns:a16="http://schemas.microsoft.com/office/drawing/2014/main" id="{B3C58DC0-27C0-3E3E-3518-426B04839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229696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34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EFB6E-299E-57F6-2FFD-B8B76032B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2237C2-7485-929D-6F0E-2CE04E63F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rabicPeriod" startAt="2"/>
            </a:pPr>
            <a:r>
              <a:rPr lang="en-US" b="1" u="sng" dirty="0"/>
              <a:t>Downloads:</a:t>
            </a:r>
            <a:r>
              <a:rPr lang="en-US" dirty="0"/>
              <a:t> This can include data from a primary source such as Redfin or Zillow for housing data, from an API source such as a government or industry database/website, or from cloud storage such as OneDrive or GitHub.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55B55F-4FAB-AED1-9C15-712F8D98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detour</a:t>
            </a:r>
          </a:p>
        </p:txBody>
      </p:sp>
      <p:pic>
        <p:nvPicPr>
          <p:cNvPr id="6" name="Picture 2" descr="Exporting and Downloading Your Data ...">
            <a:extLst>
              <a:ext uri="{FF2B5EF4-FFF2-40B4-BE49-F238E27FC236}">
                <a16:creationId xmlns:a16="http://schemas.microsoft.com/office/drawing/2014/main" id="{CA0297D1-559C-0E02-0515-ECA41FE10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78" y="3204063"/>
            <a:ext cx="4695291" cy="284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orking with JSON data in very simple way | by Kan Nishida | learn data  science">
            <a:extLst>
              <a:ext uri="{FF2B5EF4-FFF2-40B4-BE49-F238E27FC236}">
                <a16:creationId xmlns:a16="http://schemas.microsoft.com/office/drawing/2014/main" id="{D391E050-120C-2DCF-56D6-117F753A9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579" y="3124200"/>
            <a:ext cx="3350243" cy="276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What is an API?">
            <a:extLst>
              <a:ext uri="{FF2B5EF4-FFF2-40B4-BE49-F238E27FC236}">
                <a16:creationId xmlns:a16="http://schemas.microsoft.com/office/drawing/2014/main" id="{6C06AA7D-4E98-3F6E-812F-52A0AAA23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342" y="3605750"/>
            <a:ext cx="2819400" cy="203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52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F3AB7-6C7B-7885-C1C4-12FC191F1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1FFA8A-B293-6B04-A3D1-E1ED709CB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rabicPeriod" startAt="3"/>
            </a:pPr>
            <a:r>
              <a:rPr lang="en-US" b="1" u="sng" dirty="0"/>
              <a:t>Scrape It:</a:t>
            </a:r>
            <a:r>
              <a:rPr lang="en-US" dirty="0"/>
              <a:t> Web-scaping is the process of exploiting the fact that websites, as pretty as they might be, are still just a code written on a system according to a language.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F5CFFB-BFB1-737F-3E3E-F70D970F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detour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44121-6D90-CB16-8055-B5FD38BA4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22" y="3429000"/>
            <a:ext cx="4353988" cy="23437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1262D5-64D3-BB21-2094-24ACE2121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337" y="3111686"/>
            <a:ext cx="4728141" cy="2978384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A6FD6AB-CD5E-08DA-FAEE-61FC4E101D92}"/>
              </a:ext>
            </a:extLst>
          </p:cNvPr>
          <p:cNvSpPr/>
          <p:nvPr/>
        </p:nvSpPr>
        <p:spPr>
          <a:xfrm>
            <a:off x="5062004" y="4227653"/>
            <a:ext cx="1735494" cy="74644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6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A33EE-4B7D-2A5A-1C37-DDF4A4E9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38E4D9-1532-F5BC-2204-BD6933D3C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get our data from three primary sources. For time saving, it is already going to be in the reop or zip file you download. 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UFO Sightings:</a:t>
            </a:r>
            <a:r>
              <a:rPr lang="en-US" dirty="0"/>
              <a:t> </a:t>
            </a:r>
            <a:r>
              <a:rPr lang="en-US" sz="2400" dirty="0"/>
              <a:t>National UFO Reporting Center (</a:t>
            </a:r>
            <a:r>
              <a:rPr lang="en-US" sz="2400" dirty="0">
                <a:hlinkClick r:id="rId2"/>
              </a:rPr>
              <a:t>https://nuforc.org/</a:t>
            </a:r>
            <a:r>
              <a:rPr lang="en-US" sz="2400" dirty="0"/>
              <a:t>) and </a:t>
            </a:r>
            <a:r>
              <a:rPr lang="en-US" sz="2400" dirty="0" err="1"/>
              <a:t>Kraggle</a:t>
            </a:r>
            <a:r>
              <a:rPr lang="en-US" sz="2400" dirty="0"/>
              <a:t> (</a:t>
            </a:r>
            <a:r>
              <a:rPr lang="en-US" sz="2400" dirty="0">
                <a:hlinkClick r:id="rId3"/>
              </a:rPr>
              <a:t>https://www.kaggle.com/datasets/NUFORC/ufo-sightings</a:t>
            </a:r>
            <a:r>
              <a:rPr lang="en-US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USA Map:</a:t>
            </a:r>
            <a:r>
              <a:rPr lang="en-US" dirty="0"/>
              <a:t> </a:t>
            </a:r>
            <a:r>
              <a:rPr lang="en-US" sz="2400" dirty="0"/>
              <a:t>U.S. Census Bureau (</a:t>
            </a:r>
            <a:r>
              <a:rPr lang="en-US" sz="2400" dirty="0">
                <a:hlinkClick r:id="rId4"/>
              </a:rPr>
              <a:t>https://census.gov</a:t>
            </a:r>
            <a:r>
              <a:rPr lang="en-US" sz="2400" dirty="0"/>
              <a:t>) Tiger Line Files (via Census API)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Population Data:</a:t>
            </a:r>
            <a:r>
              <a:rPr lang="en-US" dirty="0"/>
              <a:t> </a:t>
            </a:r>
            <a:r>
              <a:rPr lang="en-US" sz="2400" dirty="0"/>
              <a:t>IPUMS NHGIS (via IMPUS API) (</a:t>
            </a:r>
            <a:r>
              <a:rPr lang="en-US" sz="2400" dirty="0">
                <a:hlinkClick r:id="rId5"/>
              </a:rPr>
              <a:t>https://www.ipums.org/projects/ipums-nhgis</a:t>
            </a:r>
            <a:r>
              <a:rPr lang="en-US" sz="2400" dirty="0"/>
              <a:t>)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94CAF2-C710-5747-676A-297201E0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</a:p>
        </p:txBody>
      </p:sp>
    </p:spTree>
    <p:extLst>
      <p:ext uri="{BB962C8B-B14F-4D97-AF65-F5344CB8AC3E}">
        <p14:creationId xmlns:p14="http://schemas.microsoft.com/office/powerpoint/2010/main" val="63691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73DD9-A5A5-0C6C-7DCB-0EE8EAE53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E2BCC7-0DFB-8E7F-FD31-741DBF286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get our data from three primary sources. For time saving, it is already going to be in the reop or zip file you download. 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UFO Sightings:</a:t>
            </a:r>
            <a:r>
              <a:rPr lang="en-US" dirty="0"/>
              <a:t> </a:t>
            </a:r>
            <a:r>
              <a:rPr lang="en-US" sz="2400" dirty="0"/>
              <a:t>National UFO Reporting Center (</a:t>
            </a:r>
            <a:r>
              <a:rPr lang="en-US" sz="2400" dirty="0">
                <a:hlinkClick r:id="rId2"/>
              </a:rPr>
              <a:t>https://nuforc.org/</a:t>
            </a:r>
            <a:r>
              <a:rPr lang="en-US" sz="2400" dirty="0"/>
              <a:t>) and </a:t>
            </a:r>
            <a:r>
              <a:rPr lang="en-US" sz="2400" dirty="0" err="1"/>
              <a:t>Kraggle</a:t>
            </a:r>
            <a:r>
              <a:rPr lang="en-US" sz="2400" dirty="0"/>
              <a:t> (</a:t>
            </a:r>
            <a:r>
              <a:rPr lang="en-US" sz="2400" dirty="0">
                <a:hlinkClick r:id="rId3"/>
              </a:rPr>
              <a:t>https://www.kaggle.com/datasets/NUFORC/ufo-sightings</a:t>
            </a:r>
            <a:r>
              <a:rPr lang="en-US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USA Map:</a:t>
            </a:r>
            <a:r>
              <a:rPr lang="en-US" dirty="0"/>
              <a:t> </a:t>
            </a:r>
            <a:r>
              <a:rPr lang="en-US" sz="2400" dirty="0"/>
              <a:t>U.S. Census Bureau (</a:t>
            </a:r>
            <a:r>
              <a:rPr lang="en-US" sz="2400" dirty="0">
                <a:hlinkClick r:id="rId4"/>
              </a:rPr>
              <a:t>https://census.gov</a:t>
            </a:r>
            <a:r>
              <a:rPr lang="en-US" sz="2400" dirty="0"/>
              <a:t>) Tiger Line Files (via Census API)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Population Data:</a:t>
            </a:r>
            <a:r>
              <a:rPr lang="en-US" dirty="0"/>
              <a:t> </a:t>
            </a:r>
            <a:r>
              <a:rPr lang="en-US" sz="2400" dirty="0"/>
              <a:t>IPUMS NHGIS (via IMPUS API) (</a:t>
            </a:r>
            <a:r>
              <a:rPr lang="en-US" sz="2400" dirty="0">
                <a:hlinkClick r:id="rId5"/>
              </a:rPr>
              <a:t>https://www.ipums.org/projects/ipums-nhgis</a:t>
            </a:r>
            <a:r>
              <a:rPr lang="en-US" sz="2400" dirty="0"/>
              <a:t>)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D4A34B-D9B8-5050-5230-3D885C39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</a:p>
        </p:txBody>
      </p:sp>
    </p:spTree>
    <p:extLst>
      <p:ext uri="{BB962C8B-B14F-4D97-AF65-F5344CB8AC3E}">
        <p14:creationId xmlns:p14="http://schemas.microsoft.com/office/powerpoint/2010/main" val="27701494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1457</TotalTime>
  <Words>541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1_Office Theme</vt:lpstr>
      <vt:lpstr>Your Presentation Title</vt:lpstr>
      <vt:lpstr>Setup</vt:lpstr>
      <vt:lpstr>Setup</vt:lpstr>
      <vt:lpstr>Our Mission</vt:lpstr>
      <vt:lpstr>A quick detour</vt:lpstr>
      <vt:lpstr>A quick detour</vt:lpstr>
      <vt:lpstr>A quick detour</vt:lpstr>
      <vt:lpstr>Our Data</vt:lpstr>
      <vt:lpstr>Our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Jennice O'Brien</dc:creator>
  <cp:lastModifiedBy>Jeremy Groves</cp:lastModifiedBy>
  <cp:revision>102</cp:revision>
  <dcterms:created xsi:type="dcterms:W3CDTF">2010-05-18T23:17:18Z</dcterms:created>
  <dcterms:modified xsi:type="dcterms:W3CDTF">2025-10-17T02:37:27Z</dcterms:modified>
</cp:coreProperties>
</file>