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8" r:id="rId4"/>
    <p:sldId id="263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471C5F-0352-48BF-BAD4-478188DC6A1E}" v="6" dt="2025-03-04T16:52:24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9B3CE-027B-4DC6-B932-FDF160D5DE23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8389A-22F3-4153-8846-EC66EF72B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35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8389A-22F3-4153-8846-EC66EF72B2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2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8389A-22F3-4153-8846-EC66EF72B2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00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8389A-22F3-4153-8846-EC66EF72B2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43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8389A-22F3-4153-8846-EC66EF72B2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83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8389A-22F3-4153-8846-EC66EF72B2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29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8389A-22F3-4153-8846-EC66EF72B2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25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1741-5EB8-3C55-1813-483263B36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D444E-F7A6-C1FB-F6EF-47F7ADEC1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CE7D6-668A-D2C7-0907-972E9A2BB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7469-BCC1-4E2C-9BF7-1822BFC9CDF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D0526-01F5-7E79-B62E-F44FBEE4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84145-F49E-18AE-1DEA-A1679958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EF534-2D92-458B-A591-FE23FB5DC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5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471B-B585-2B7D-3712-B8599E926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7730C-2651-7B42-5139-ACE9EB100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25FEA-1EA7-8925-417E-5DAE2A8EB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7469-BCC1-4E2C-9BF7-1822BFC9CDF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2022E-60F1-6F17-CB37-CF8E26EC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0BA73-4AEE-9442-CFFA-C1F5E5F9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EF534-2D92-458B-A591-FE23FB5DC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F4752-2096-4AEA-1E88-79AE28F31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F385A-73DC-E40B-6670-B91B10F8A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581B-FD45-A0B1-0771-2A2D2881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7469-BCC1-4E2C-9BF7-1822BFC9CDF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1AA19-61E5-0A41-1CBE-66B6A5B6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4BCAE-E20F-224D-5938-47282AB4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EF534-2D92-458B-A591-FE23FB5DC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0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2E5D-9DC1-FA80-FB59-B0902C3C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3EF12-1EE9-028E-72E1-F4BB57D7E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609C3-048F-CB16-CEB7-BE52FBE3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7469-BCC1-4E2C-9BF7-1822BFC9CDF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F7983-24D7-2FC3-348F-5B8D65B8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70FAC-3160-74B1-721A-5D681CF3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EF534-2D92-458B-A591-FE23FB5DC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1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C6AA-EA91-C969-D7C8-9DD714340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8B61C-DDEE-3AED-7CFC-4F790FEF8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9E797-0230-4CB6-D202-685F2E12E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7469-BCC1-4E2C-9BF7-1822BFC9CDF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AF6A2-A144-D744-1F57-567A6425E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6E924-FD29-EF4D-1FEA-2105CE89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EF534-2D92-458B-A591-FE23FB5DC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3074-5CB4-6679-2D1C-0E28A5CB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F84E9-911E-D6BB-E20B-35F3B7C45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A4261-826A-CCAD-7A03-D0903AAC7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79A74-B796-4B1F-3E13-643532721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7469-BCC1-4E2C-9BF7-1822BFC9CDF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50574-1DD3-BCBE-C0B1-BE1386D31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59E3C-BD1F-9613-5F62-472DF6099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EF534-2D92-458B-A591-FE23FB5DC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8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30F6F-3EED-8649-4290-9CD33F7A2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E480A-5045-C403-3751-ECA6FD84A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8851C-45BF-568C-58FE-9B68555CC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6B8CB7-692A-A124-8878-7BFBD9179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364E7-1D0A-ED4B-3188-7500786A7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7C3A18-9A68-31AF-167A-4371F509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7469-BCC1-4E2C-9BF7-1822BFC9CDF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6A0E18-A97E-B3D4-79D1-52175CA4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C1137-461A-2682-E305-190A8D8D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EF534-2D92-458B-A591-FE23FB5DC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39CF7-3539-2625-2DFC-5EB1EAE2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1AB6F3-782A-DD9F-2B9A-8E58BC55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7469-BCC1-4E2C-9BF7-1822BFC9CDF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F5C80-E36B-B37D-EE56-1B92576D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726D7-B18E-4F9D-4406-261EA869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EF534-2D92-458B-A591-FE23FB5DC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6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632D6-3190-B3B8-ABEE-C2B9F6CA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7469-BCC1-4E2C-9BF7-1822BFC9CDF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98F08-409E-398F-FAA8-042BE17FC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0D67C-E7C5-EC28-7678-89EEA4E4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EF534-2D92-458B-A591-FE23FB5DC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8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1F8D7-A6DE-65EB-0426-DF601B24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529EC-DBED-1EEE-B1AF-B598191C1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42C51-1627-A928-BD67-05A78F2EB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E3D44-31AB-0835-B5B1-82513213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7469-BCC1-4E2C-9BF7-1822BFC9CDF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5E408-90F1-EA6A-6A6F-B382592D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21EAD-039F-1D78-0122-3F6C1770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EF534-2D92-458B-A591-FE23FB5DC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2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1AB-2A77-3F24-6386-A030BBC54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841412-7B6B-2C05-96CD-DC637ED8A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47725-E8E7-062C-1040-8612C75D0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42366-F22A-BA85-0A63-17435F7BF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7469-BCC1-4E2C-9BF7-1822BFC9CDF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BA341-3D3D-0A7E-379F-A20C5D344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C2508-3ABC-1F85-A758-39C60DE8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EF534-2D92-458B-A591-FE23FB5DC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6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B0FEB3-F0A3-176B-EE3F-A3283FEC2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1751D-7DB7-DD71-9F6E-71D9AECB0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13E6C-6EDF-86F0-1DB2-E50FDC03E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4C7469-BCC1-4E2C-9BF7-1822BFC9CDF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1DFEB-D209-05B0-F43C-2DE1D3172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2CE3A-F25B-FD1D-51FE-A260E474D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BEF534-2D92-458B-A591-FE23FB5DC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2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loud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www.indeed.com/l-dekalb,+il-jobs.html?vjk=709184051671db2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4672-E731-1F5F-D456-60F21ABBB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R-</a:t>
            </a:r>
            <a:r>
              <a:rPr lang="en-US" dirty="0" err="1"/>
              <a:t>ticulating</a:t>
            </a:r>
            <a:r>
              <a:rPr lang="en-US" dirty="0"/>
              <a:t>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1D258-DB81-A7ED-A9DF-5502D7159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60434"/>
          </a:xfrm>
        </p:spPr>
        <p:txBody>
          <a:bodyPr>
            <a:normAutofit/>
          </a:bodyPr>
          <a:lstStyle/>
          <a:p>
            <a:r>
              <a:rPr lang="en-US" dirty="0"/>
              <a:t>A Tech Taco Presentation by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Jeremy R. Groves, Ph.D.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Department of Economics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March 4, 2025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https://github.com/jrgroves/Rticulate</a:t>
            </a:r>
          </a:p>
        </p:txBody>
      </p:sp>
    </p:spTree>
    <p:extLst>
      <p:ext uri="{BB962C8B-B14F-4D97-AF65-F5344CB8AC3E}">
        <p14:creationId xmlns:p14="http://schemas.microsoft.com/office/powerpoint/2010/main" val="117186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026C64-16F4-92BA-576F-D302ADF74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80793-C621-D234-EA58-D51DFE5D5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2384" y="216873"/>
            <a:ext cx="10075877" cy="4351338"/>
          </a:xfrm>
        </p:spPr>
        <p:txBody>
          <a:bodyPr/>
          <a:lstStyle/>
          <a:p>
            <a:r>
              <a:rPr lang="en-US" dirty="0"/>
              <a:t>We will use the POSIT cloud which students can log into free and create a project so that they can use the R-Studio interface.</a:t>
            </a:r>
          </a:p>
          <a:p>
            <a:pPr marL="0" indent="0">
              <a:buNone/>
            </a:pPr>
            <a:r>
              <a:rPr lang="en-US" dirty="0"/>
              <a:t>	Go To:  </a:t>
            </a:r>
            <a:r>
              <a:rPr lang="en-US" dirty="0">
                <a:hlinkClick r:id="rId3"/>
              </a:rPr>
              <a:t>https://posit.cloud/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Create an account (using any email)</a:t>
            </a:r>
          </a:p>
          <a:p>
            <a:pPr marL="0" indent="0">
              <a:buNone/>
            </a:pPr>
            <a:r>
              <a:rPr lang="en-US" dirty="0"/>
              <a:t>	Choose a New R Studio Project from the upper left corner.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9A602-B222-801A-FB5E-612DDCEF7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63" y="1361046"/>
            <a:ext cx="2055303" cy="15827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5E86A0-87EA-9F31-0183-226E016E8360}"/>
              </a:ext>
            </a:extLst>
          </p:cNvPr>
          <p:cNvSpPr txBox="1"/>
          <p:nvPr/>
        </p:nvSpPr>
        <p:spPr>
          <a:xfrm>
            <a:off x="184558" y="3098052"/>
            <a:ext cx="799470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When your project opens, you can get ahead a bit by typing in the following commands in the console in the left side.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install.packages</a:t>
            </a:r>
            <a:r>
              <a:rPr lang="en-US" sz="2800" dirty="0"/>
              <a:t>(“</a:t>
            </a:r>
            <a:r>
              <a:rPr lang="en-US" sz="2800" dirty="0" err="1"/>
              <a:t>tidyverse</a:t>
            </a:r>
            <a:r>
              <a:rPr lang="en-US" sz="2800" dirty="0"/>
              <a:t>”)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install.packages</a:t>
            </a:r>
            <a:r>
              <a:rPr lang="en-US" sz="2800" dirty="0"/>
              <a:t>(“sf”)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install.packages</a:t>
            </a:r>
            <a:r>
              <a:rPr lang="en-US" sz="2800" dirty="0"/>
              <a:t>(“</a:t>
            </a:r>
            <a:r>
              <a:rPr lang="en-US" sz="2800" dirty="0" err="1"/>
              <a:t>usethis</a:t>
            </a:r>
            <a:r>
              <a:rPr lang="en-US" sz="2800" dirty="0"/>
              <a:t>”)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753B61-6B5D-32B3-238A-6BC738D26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2691" y="3976382"/>
            <a:ext cx="4494751" cy="266474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2F228491-07BA-47F0-33FD-7A55C7629885}"/>
              </a:ext>
            </a:extLst>
          </p:cNvPr>
          <p:cNvSpPr/>
          <p:nvPr/>
        </p:nvSpPr>
        <p:spPr>
          <a:xfrm>
            <a:off x="5729681" y="5528345"/>
            <a:ext cx="2189526" cy="10845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3DA185-F3C0-BF7F-5EBA-FB2B5F3AFC4D}"/>
              </a:ext>
            </a:extLst>
          </p:cNvPr>
          <p:cNvCxnSpPr/>
          <p:nvPr/>
        </p:nvCxnSpPr>
        <p:spPr>
          <a:xfrm flipH="1" flipV="1">
            <a:off x="2416029" y="2155971"/>
            <a:ext cx="738232" cy="57045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77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1F533F-7C32-2B5C-9641-24E5E6334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5E18E-27A8-6DE8-CF9E-0E5170EBF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360" y="365125"/>
            <a:ext cx="9189440" cy="1325563"/>
          </a:xfrm>
        </p:spPr>
        <p:txBody>
          <a:bodyPr/>
          <a:lstStyle/>
          <a:p>
            <a:r>
              <a:rPr lang="en-US" dirty="0"/>
              <a:t>Our 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8B969-7E97-2596-F760-9569027C8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99514" cy="486879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Our mission is to visualize the percentage change in the number of UFO sightings per person in the continental U.S. between 1990 and 2010.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AD994D-514E-86B8-FA5D-60C87D2FC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535" y="1543241"/>
            <a:ext cx="3131723" cy="470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75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1F533F-7C32-2B5C-9641-24E5E6334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5E18E-27A8-6DE8-CF9E-0E5170EBF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360" y="365125"/>
            <a:ext cx="9189440" cy="1325563"/>
          </a:xfrm>
        </p:spPr>
        <p:txBody>
          <a:bodyPr/>
          <a:lstStyle/>
          <a:p>
            <a:r>
              <a:rPr lang="en-US" dirty="0"/>
              <a:t>The Chips and Salsa Appetizer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8B969-7E97-2596-F760-9569027C8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8790"/>
          </a:xfrm>
        </p:spPr>
        <p:txBody>
          <a:bodyPr>
            <a:normAutofit/>
          </a:bodyPr>
          <a:lstStyle/>
          <a:p>
            <a:r>
              <a:rPr lang="en-US" dirty="0"/>
              <a:t>The first key issue is getting data. Data can come from three main sources: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Original Collection. This may be going out and measuring something or collecting information or may simply be the transfer of archival data from print to digital formats. </a:t>
            </a:r>
          </a:p>
        </p:txBody>
      </p:sp>
      <p:pic>
        <p:nvPicPr>
          <p:cNvPr id="1030" name="Picture 6" descr="Research U.S. Census Records from 1790 ...">
            <a:extLst>
              <a:ext uri="{FF2B5EF4-FFF2-40B4-BE49-F238E27FC236}">
                <a16:creationId xmlns:a16="http://schemas.microsoft.com/office/drawing/2014/main" id="{48D469EA-C914-1F43-F820-7058C3295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3" y="3597593"/>
            <a:ext cx="5013957" cy="240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Read &amp; Understand Electric Meter ...">
            <a:extLst>
              <a:ext uri="{FF2B5EF4-FFF2-40B4-BE49-F238E27FC236}">
                <a16:creationId xmlns:a16="http://schemas.microsoft.com/office/drawing/2014/main" id="{E18153DC-A35E-E03B-287F-F60A3CEAD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3883343"/>
            <a:ext cx="4110799" cy="273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84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741577-ECD5-D16B-D946-8F7F45CD7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3609-7AC1-C610-6A6F-5EB6CFC63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360" y="365125"/>
            <a:ext cx="9189440" cy="1325563"/>
          </a:xfrm>
        </p:spPr>
        <p:txBody>
          <a:bodyPr/>
          <a:lstStyle/>
          <a:p>
            <a:r>
              <a:rPr lang="en-US" dirty="0"/>
              <a:t>The Chips and Salsa Appetizer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CBE2-96A7-F03D-1E0B-DB64CFE64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 startAt="2"/>
            </a:pPr>
            <a:r>
              <a:rPr lang="en-US" dirty="0"/>
              <a:t>Downloads: This can include data from a primary source such as Redfin or Zillow for housing data, from an API source such as a government or industry database/website, or from cloud storage such as OneDrive or GitHub.</a:t>
            </a:r>
          </a:p>
        </p:txBody>
      </p:sp>
      <p:pic>
        <p:nvPicPr>
          <p:cNvPr id="2050" name="Picture 2" descr="Exporting and Downloading Your Data ...">
            <a:extLst>
              <a:ext uri="{FF2B5EF4-FFF2-40B4-BE49-F238E27FC236}">
                <a16:creationId xmlns:a16="http://schemas.microsoft.com/office/drawing/2014/main" id="{6CBA7CA2-0D54-6C0B-D131-2CC2F5C85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205" y="3333794"/>
            <a:ext cx="4695291" cy="284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orking with JSON data in very simple way | by Kan Nishida | learn data  science">
            <a:extLst>
              <a:ext uri="{FF2B5EF4-FFF2-40B4-BE49-F238E27FC236}">
                <a16:creationId xmlns:a16="http://schemas.microsoft.com/office/drawing/2014/main" id="{F221841D-6DBE-7152-4716-CD8AEFEAD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933" y="3070543"/>
            <a:ext cx="3350243" cy="357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an API?">
            <a:extLst>
              <a:ext uri="{FF2B5EF4-FFF2-40B4-BE49-F238E27FC236}">
                <a16:creationId xmlns:a16="http://schemas.microsoft.com/office/drawing/2014/main" id="{D4B1CE83-79F4-8DC8-75D0-486764B20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120" y="3818553"/>
            <a:ext cx="3900643" cy="282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70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0B4539-E5CE-051F-A4F7-B4F58DF2E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02C4-001B-DFFD-CFF9-1716BBFD0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360" y="365125"/>
            <a:ext cx="9189440" cy="1325563"/>
          </a:xfrm>
        </p:spPr>
        <p:txBody>
          <a:bodyPr/>
          <a:lstStyle/>
          <a:p>
            <a:r>
              <a:rPr lang="en-US" dirty="0"/>
              <a:t>The Chips and Salsa Appetizer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6CD83-5795-1D75-90AA-D7FA9CFFD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 startAt="3"/>
            </a:pPr>
            <a:r>
              <a:rPr lang="en-US" dirty="0"/>
              <a:t>Scrape It: Web-scaping is the process of exploiting the fact that websites, </a:t>
            </a:r>
            <a:r>
              <a:rPr lang="en-US"/>
              <a:t>as pretty as they </a:t>
            </a:r>
            <a:r>
              <a:rPr lang="en-US" dirty="0"/>
              <a:t>might be, are still just a code written on a system according to a language.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0D249-E7F6-6DD8-08E9-6E0501F07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22" y="3429000"/>
            <a:ext cx="4353988" cy="23437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52E918-4065-DA5D-6B78-7EE482DD0E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337" y="3111686"/>
            <a:ext cx="4728141" cy="2978384"/>
          </a:xfrm>
          <a:prstGeom prst="rect">
            <a:avLst/>
          </a:prstGeom>
        </p:spPr>
      </p:pic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195536AD-3774-99E9-343D-E2FEC52A8DCE}"/>
              </a:ext>
            </a:extLst>
          </p:cNvPr>
          <p:cNvSpPr/>
          <p:nvPr/>
        </p:nvSpPr>
        <p:spPr>
          <a:xfrm>
            <a:off x="5062004" y="4227653"/>
            <a:ext cx="1735494" cy="74644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03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0B4539-E5CE-051F-A4F7-B4F58DF2E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02C4-001B-DFFD-CFF9-1716BBFD0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360" y="365125"/>
            <a:ext cx="9189440" cy="1325563"/>
          </a:xfrm>
        </p:spPr>
        <p:txBody>
          <a:bodyPr/>
          <a:lstStyle/>
          <a:p>
            <a:r>
              <a:rPr lang="en-US" dirty="0"/>
              <a:t>The Chips and Salsa Appetizer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6CD83-5795-1D75-90AA-D7FA9CFFD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Scraping is great if you want to pull lots of data off a website rather quickly. Typical scraping code will simply read the HTML file into memory and then look for certain key words or look in specific locations (“</a:t>
            </a:r>
            <a:r>
              <a:rPr lang="en-US" dirty="0" err="1"/>
              <a:t>Xpath</a:t>
            </a:r>
            <a:r>
              <a:rPr lang="en-US" dirty="0"/>
              <a:t>,  </a:t>
            </a:r>
            <a:r>
              <a:rPr lang="en-US" dirty="0" err="1"/>
              <a:t>JSpath</a:t>
            </a:r>
            <a:r>
              <a:rPr lang="en-US" dirty="0"/>
              <a:t>, etc.). Chrome’s “Inspect Page” and some add-ins will help location the necessary address.</a:t>
            </a:r>
          </a:p>
        </p:txBody>
      </p:sp>
      <p:pic>
        <p:nvPicPr>
          <p:cNvPr id="6" name="Picture 5">
            <a:hlinkClick r:id="rId4"/>
            <a:extLst>
              <a:ext uri="{FF2B5EF4-FFF2-40B4-BE49-F238E27FC236}">
                <a16:creationId xmlns:a16="http://schemas.microsoft.com/office/drawing/2014/main" id="{03D8F4FD-B127-A262-DC32-CB084322D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7959" y="3679110"/>
            <a:ext cx="5816082" cy="289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80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0B4539-E5CE-051F-A4F7-B4F58DF2E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02C4-001B-DFFD-CFF9-1716BBFD0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360" y="365125"/>
            <a:ext cx="9189440" cy="1325563"/>
          </a:xfrm>
        </p:spPr>
        <p:txBody>
          <a:bodyPr/>
          <a:lstStyle/>
          <a:p>
            <a:r>
              <a:rPr lang="en-US" dirty="0"/>
              <a:t>The Main Course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9CE60-0157-F720-FFB3-53A90B0F4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296" y="1457648"/>
            <a:ext cx="9741408" cy="460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07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379</Words>
  <Application>Microsoft Office PowerPoint</Application>
  <PresentationFormat>Widescreen</PresentationFormat>
  <Paragraphs>37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R-ticulating Data</vt:lpstr>
      <vt:lpstr>PowerPoint Presentation</vt:lpstr>
      <vt:lpstr>Our Mission</vt:lpstr>
      <vt:lpstr>The Chips and Salsa Appetizer</vt:lpstr>
      <vt:lpstr>The Chips and Salsa Appetizer</vt:lpstr>
      <vt:lpstr>The Chips and Salsa Appetizer</vt:lpstr>
      <vt:lpstr>The Chips and Salsa Appetizer</vt:lpstr>
      <vt:lpstr>The Main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Jeremy Groves</dc:creator>
  <cp:lastModifiedBy>Jeremy Groves</cp:lastModifiedBy>
  <cp:revision>2</cp:revision>
  <dcterms:created xsi:type="dcterms:W3CDTF">2025-03-03T18:37:02Z</dcterms:created>
  <dcterms:modified xsi:type="dcterms:W3CDTF">2025-03-04T17:35:17Z</dcterms:modified>
</cp:coreProperties>
</file>