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81" r:id="rId5"/>
    <p:sldId id="282" r:id="rId6"/>
    <p:sldId id="277" r:id="rId7"/>
    <p:sldId id="267" r:id="rId8"/>
    <p:sldId id="283" r:id="rId9"/>
    <p:sldId id="278" r:id="rId10"/>
    <p:sldId id="268" r:id="rId11"/>
    <p:sldId id="284" r:id="rId12"/>
    <p:sldId id="269" r:id="rId13"/>
    <p:sldId id="285" r:id="rId14"/>
    <p:sldId id="270" r:id="rId15"/>
    <p:sldId id="271" r:id="rId16"/>
    <p:sldId id="272" r:id="rId17"/>
    <p:sldId id="273" r:id="rId18"/>
    <p:sldId id="286" r:id="rId19"/>
    <p:sldId id="287" r:id="rId20"/>
    <p:sldId id="288" r:id="rId21"/>
    <p:sldId id="274" r:id="rId22"/>
    <p:sldId id="275" r:id="rId23"/>
    <p:sldId id="279" r:id="rId24"/>
    <p:sldId id="280" r:id="rId25"/>
  </p:sldIdLst>
  <p:sldSz cx="9144000" cy="6858000" type="letter"/>
  <p:notesSz cx="6858000" cy="9144000"/>
  <p:defaultTextStyle>
    <a:defPPr>
      <a:defRPr lang="en-US"/>
    </a:defPPr>
    <a:lvl1pPr marL="0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176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352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1529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8705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5881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3057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0234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7410" algn="l" defTabSz="181435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48" y="-240"/>
      </p:cViewPr>
      <p:guideLst>
        <p:guide orient="horz" pos="4286"/>
        <p:guide pos="57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33" y="4227578"/>
            <a:ext cx="15421639" cy="29170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66" y="7711705"/>
            <a:ext cx="12700174" cy="34778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3751" y="544988"/>
            <a:ext cx="4082199" cy="11611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55" y="544988"/>
            <a:ext cx="11944211" cy="11611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81" y="8744974"/>
            <a:ext cx="15421639" cy="2702877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181" y="5768030"/>
            <a:ext cx="15421639" cy="297694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17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3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1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870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588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305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023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74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55" y="3175409"/>
            <a:ext cx="8013205" cy="89812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745" y="3175409"/>
            <a:ext cx="8013205" cy="89812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55" y="3046251"/>
            <a:ext cx="8016356" cy="126953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176" indent="0">
              <a:buNone/>
              <a:defRPr sz="4000" b="1"/>
            </a:lvl2pPr>
            <a:lvl3pPr marL="1814352" indent="0">
              <a:buNone/>
              <a:defRPr sz="3600" b="1"/>
            </a:lvl3pPr>
            <a:lvl4pPr marL="2721529" indent="0">
              <a:buNone/>
              <a:defRPr sz="3200" b="1"/>
            </a:lvl4pPr>
            <a:lvl5pPr marL="3628705" indent="0">
              <a:buNone/>
              <a:defRPr sz="3200" b="1"/>
            </a:lvl5pPr>
            <a:lvl6pPr marL="4535881" indent="0">
              <a:buNone/>
              <a:defRPr sz="3200" b="1"/>
            </a:lvl6pPr>
            <a:lvl7pPr marL="5443057" indent="0">
              <a:buNone/>
              <a:defRPr sz="3200" b="1"/>
            </a:lvl7pPr>
            <a:lvl8pPr marL="6350234" indent="0">
              <a:buNone/>
              <a:defRPr sz="3200" b="1"/>
            </a:lvl8pPr>
            <a:lvl9pPr marL="725741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55" y="4315783"/>
            <a:ext cx="8016356" cy="784086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447" y="3046251"/>
            <a:ext cx="8019504" cy="126953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176" indent="0">
              <a:buNone/>
              <a:defRPr sz="4000" b="1"/>
            </a:lvl2pPr>
            <a:lvl3pPr marL="1814352" indent="0">
              <a:buNone/>
              <a:defRPr sz="3600" b="1"/>
            </a:lvl3pPr>
            <a:lvl4pPr marL="2721529" indent="0">
              <a:buNone/>
              <a:defRPr sz="3200" b="1"/>
            </a:lvl4pPr>
            <a:lvl5pPr marL="3628705" indent="0">
              <a:buNone/>
              <a:defRPr sz="3200" b="1"/>
            </a:lvl5pPr>
            <a:lvl6pPr marL="4535881" indent="0">
              <a:buNone/>
              <a:defRPr sz="3200" b="1"/>
            </a:lvl6pPr>
            <a:lvl7pPr marL="5443057" indent="0">
              <a:buNone/>
              <a:defRPr sz="3200" b="1"/>
            </a:lvl7pPr>
            <a:lvl8pPr marL="6350234" indent="0">
              <a:buNone/>
              <a:defRPr sz="3200" b="1"/>
            </a:lvl8pPr>
            <a:lvl9pPr marL="725741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447" y="4315783"/>
            <a:ext cx="8019504" cy="784086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56" y="541835"/>
            <a:ext cx="5968957" cy="230595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450" y="541837"/>
            <a:ext cx="10142500" cy="11614811"/>
          </a:xfrm>
        </p:spPr>
        <p:txBody>
          <a:bodyPr/>
          <a:lstStyle>
            <a:lvl1pPr>
              <a:defRPr sz="63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56" y="2847788"/>
            <a:ext cx="5968957" cy="9308860"/>
          </a:xfrm>
        </p:spPr>
        <p:txBody>
          <a:bodyPr/>
          <a:lstStyle>
            <a:lvl1pPr marL="0" indent="0">
              <a:buNone/>
              <a:defRPr sz="2800"/>
            </a:lvl1pPr>
            <a:lvl2pPr marL="907176" indent="0">
              <a:buNone/>
              <a:defRPr sz="2400"/>
            </a:lvl2pPr>
            <a:lvl3pPr marL="1814352" indent="0">
              <a:buNone/>
              <a:defRPr sz="2000"/>
            </a:lvl3pPr>
            <a:lvl4pPr marL="2721529" indent="0">
              <a:buNone/>
              <a:defRPr sz="1800"/>
            </a:lvl4pPr>
            <a:lvl5pPr marL="3628705" indent="0">
              <a:buNone/>
              <a:defRPr sz="1800"/>
            </a:lvl5pPr>
            <a:lvl6pPr marL="4535881" indent="0">
              <a:buNone/>
              <a:defRPr sz="1800"/>
            </a:lvl6pPr>
            <a:lvl7pPr marL="5443057" indent="0">
              <a:buNone/>
              <a:defRPr sz="1800"/>
            </a:lvl7pPr>
            <a:lvl8pPr marL="6350234" indent="0">
              <a:buNone/>
              <a:defRPr sz="1800"/>
            </a:lvl8pPr>
            <a:lvl9pPr marL="725741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176" y="9526224"/>
            <a:ext cx="10885863" cy="112462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176" y="1215979"/>
            <a:ext cx="10885863" cy="8165335"/>
          </a:xfrm>
        </p:spPr>
        <p:txBody>
          <a:bodyPr/>
          <a:lstStyle>
            <a:lvl1pPr marL="0" indent="0">
              <a:buNone/>
              <a:defRPr sz="6300"/>
            </a:lvl1pPr>
            <a:lvl2pPr marL="907176" indent="0">
              <a:buNone/>
              <a:defRPr sz="5600"/>
            </a:lvl2pPr>
            <a:lvl3pPr marL="1814352" indent="0">
              <a:buNone/>
              <a:defRPr sz="4800"/>
            </a:lvl3pPr>
            <a:lvl4pPr marL="2721529" indent="0">
              <a:buNone/>
              <a:defRPr sz="4000"/>
            </a:lvl4pPr>
            <a:lvl5pPr marL="3628705" indent="0">
              <a:buNone/>
              <a:defRPr sz="4000"/>
            </a:lvl5pPr>
            <a:lvl6pPr marL="4535881" indent="0">
              <a:buNone/>
              <a:defRPr sz="4000"/>
            </a:lvl6pPr>
            <a:lvl7pPr marL="5443057" indent="0">
              <a:buNone/>
              <a:defRPr sz="4000"/>
            </a:lvl7pPr>
            <a:lvl8pPr marL="6350234" indent="0">
              <a:buNone/>
              <a:defRPr sz="4000"/>
            </a:lvl8pPr>
            <a:lvl9pPr marL="725741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176" y="10650848"/>
            <a:ext cx="10885863" cy="1597154"/>
          </a:xfrm>
        </p:spPr>
        <p:txBody>
          <a:bodyPr/>
          <a:lstStyle>
            <a:lvl1pPr marL="0" indent="0">
              <a:buNone/>
              <a:defRPr sz="2800"/>
            </a:lvl1pPr>
            <a:lvl2pPr marL="907176" indent="0">
              <a:buNone/>
              <a:defRPr sz="2400"/>
            </a:lvl2pPr>
            <a:lvl3pPr marL="1814352" indent="0">
              <a:buNone/>
              <a:defRPr sz="2000"/>
            </a:lvl3pPr>
            <a:lvl4pPr marL="2721529" indent="0">
              <a:buNone/>
              <a:defRPr sz="1800"/>
            </a:lvl4pPr>
            <a:lvl5pPr marL="3628705" indent="0">
              <a:buNone/>
              <a:defRPr sz="1800"/>
            </a:lvl5pPr>
            <a:lvl6pPr marL="4535881" indent="0">
              <a:buNone/>
              <a:defRPr sz="1800"/>
            </a:lvl6pPr>
            <a:lvl7pPr marL="5443057" indent="0">
              <a:buNone/>
              <a:defRPr sz="1800"/>
            </a:lvl7pPr>
            <a:lvl8pPr marL="6350234" indent="0">
              <a:buNone/>
              <a:defRPr sz="1800"/>
            </a:lvl8pPr>
            <a:lvl9pPr marL="725741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55" y="544986"/>
            <a:ext cx="16328795" cy="2268149"/>
          </a:xfrm>
          <a:prstGeom prst="rect">
            <a:avLst/>
          </a:prstGeom>
        </p:spPr>
        <p:txBody>
          <a:bodyPr vert="horz" lIns="181435" tIns="90718" rIns="181435" bIns="90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55" y="3175409"/>
            <a:ext cx="16328795" cy="8981239"/>
          </a:xfrm>
          <a:prstGeom prst="rect">
            <a:avLst/>
          </a:prstGeom>
        </p:spPr>
        <p:txBody>
          <a:bodyPr vert="horz" lIns="181435" tIns="90718" rIns="181435" bIns="90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155" y="12613427"/>
            <a:ext cx="4233391" cy="724547"/>
          </a:xfrm>
          <a:prstGeom prst="rect">
            <a:avLst/>
          </a:prstGeom>
        </p:spPr>
        <p:txBody>
          <a:bodyPr vert="horz" lIns="181435" tIns="90718" rIns="181435" bIns="9071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8894" y="12613427"/>
            <a:ext cx="5745317" cy="724547"/>
          </a:xfrm>
          <a:prstGeom prst="rect">
            <a:avLst/>
          </a:prstGeom>
        </p:spPr>
        <p:txBody>
          <a:bodyPr vert="horz" lIns="181435" tIns="90718" rIns="181435" bIns="9071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2559" y="12613427"/>
            <a:ext cx="4233391" cy="724547"/>
          </a:xfrm>
          <a:prstGeom prst="rect">
            <a:avLst/>
          </a:prstGeom>
        </p:spPr>
        <p:txBody>
          <a:bodyPr vert="horz" lIns="181435" tIns="90718" rIns="181435" bIns="9071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352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382" indent="-680382" algn="l" defTabSz="1814352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161" indent="-566985" algn="l" defTabSz="1814352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7941" indent="-453588" algn="l" defTabSz="181435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117" indent="-453588" algn="l" defTabSz="1814352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2293" indent="-453588" algn="l" defTabSz="1814352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89469" indent="-453588" algn="l" defTabSz="181435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6646" indent="-453588" algn="l" defTabSz="181435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3822" indent="-453588" algn="l" defTabSz="181435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0998" indent="-453588" algn="l" defTabSz="181435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176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352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1529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8705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5881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3057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0234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7410" algn="l" defTabSz="181435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2990" cy="6858024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7143" y="1297808"/>
            <a:ext cx="8428681" cy="50227"/>
          </a:xfrm>
          <a:custGeom>
            <a:avLst/>
            <a:gdLst>
              <a:gd name="connsiteX0" fmla="*/ 0 w 4247997"/>
              <a:gd name="connsiteY0" fmla="*/ 12655 h 25311"/>
              <a:gd name="connsiteX1" fmla="*/ 4247997 w 4247997"/>
              <a:gd name="connsiteY1" fmla="*/ 12655 h 25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25311">
                <a:moveTo>
                  <a:pt x="0" y="12655"/>
                </a:moveTo>
                <a:lnTo>
                  <a:pt x="4247997" y="12655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7143" y="3155751"/>
            <a:ext cx="8428681" cy="50227"/>
          </a:xfrm>
          <a:custGeom>
            <a:avLst/>
            <a:gdLst>
              <a:gd name="connsiteX0" fmla="*/ 0 w 4247997"/>
              <a:gd name="connsiteY0" fmla="*/ 12655 h 25311"/>
              <a:gd name="connsiteX1" fmla="*/ 4247997 w 4247997"/>
              <a:gd name="connsiteY1" fmla="*/ 12655 h 25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25311">
                <a:moveTo>
                  <a:pt x="0" y="12655"/>
                </a:moveTo>
                <a:lnTo>
                  <a:pt x="4247997" y="12655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82025" y="1587705"/>
            <a:ext cx="3101900" cy="497300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976"/>
              </a:lnSpc>
            </a:pPr>
            <a:r>
              <a:rPr lang="en-US" altLang="zh-CN" sz="3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Flow control in 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81403" y="2646174"/>
            <a:ext cx="1170543" cy="365183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984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118421" y="3580211"/>
            <a:ext cx="969065" cy="312498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5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BIOF529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4" y="556012"/>
            <a:ext cx="7771358" cy="5413360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183"/>
              </a:lnSpc>
              <a:tabLst>
                <a:tab pos="503987" algn="l"/>
                <a:tab pos="2822326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ifelse()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503987" algn="l"/>
                <a:tab pos="2822326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ifelse()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ﬁlled</a:t>
            </a:r>
          </a:p>
          <a:p>
            <a:pPr>
              <a:lnSpc>
                <a:spcPts val="2183"/>
              </a:lnSpc>
              <a:tabLst>
                <a:tab pos="503987" algn="l"/>
                <a:tab pos="2822326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83"/>
              </a:lnSpc>
              <a:tabLst>
                <a:tab pos="503987" algn="l"/>
                <a:tab pos="2822326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FALSE.</a:t>
            </a:r>
          </a:p>
          <a:p>
            <a:pPr>
              <a:lnSpc>
                <a:spcPts val="3175"/>
              </a:lnSpc>
              <a:tabLst>
                <a:tab pos="503987" algn="l"/>
                <a:tab pos="2822326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ifelse(test,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no)</a:t>
            </a:r>
          </a:p>
          <a:p>
            <a:pPr>
              <a:lnSpc>
                <a:spcPts val="2976"/>
              </a:lnSpc>
              <a:tabLst>
                <a:tab pos="503987" algn="l"/>
                <a:tab pos="2822326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seq(0,2,len=6)</a:t>
            </a:r>
          </a:p>
          <a:p>
            <a:pPr>
              <a:lnSpc>
                <a:spcPts val="1984"/>
              </a:lnSpc>
              <a:tabLst>
                <a:tab pos="503987" algn="l"/>
                <a:tab pos="2822326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0.4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0.8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1.6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1984"/>
              </a:lnSpc>
              <a:tabLst>
                <a:tab pos="503987" algn="l"/>
                <a:tab pos="2822326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ifelse(x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"small",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"big")</a:t>
            </a:r>
          </a:p>
          <a:p>
            <a:pPr>
              <a:lnSpc>
                <a:spcPts val="1984"/>
              </a:lnSpc>
              <a:tabLst>
                <a:tab pos="503987" algn="l"/>
                <a:tab pos="2822326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"small"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"small"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"small"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"big"  "big"  "big” </a:t>
            </a:r>
            <a:endParaRPr lang="en-US" altLang="zh-CN" sz="1800" dirty="0"/>
          </a:p>
          <a:p>
            <a:pPr>
              <a:lnSpc>
                <a:spcPts val="2183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matrix(1:8,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nrow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=2)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[,1]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[,2]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[,3]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[,4]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[1,]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[2,]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ifelse(y&gt;3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&lt;7,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[,1]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[,2]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[,3]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[,4]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[1,]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984"/>
              </a:lnSpc>
              <a:tabLst>
                <a:tab pos="579585" algn="l"/>
                <a:tab pos="705582" algn="l"/>
              </a:tabLst>
            </a:pP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[2,]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984"/>
              </a:lnSpc>
              <a:tabLst>
                <a:tab pos="503987" algn="l"/>
                <a:tab pos="2822326" algn="l"/>
              </a:tabLst>
            </a:pPr>
            <a:endParaRPr lang="en-US" altLang="zh-CN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608" y="383768"/>
            <a:ext cx="6954857" cy="530632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pPr>
              <a:lnSpc>
                <a:spcPts val="2579"/>
              </a:lnSpc>
              <a:tabLst>
                <a:tab pos="503987" algn="l"/>
              </a:tabLst>
            </a:pPr>
            <a:r>
              <a:rPr lang="en-US" sz="2800" dirty="0"/>
              <a:t>Complicated if-then-else statements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7548"/>
            <a:ext cx="8229600" cy="5580797"/>
          </a:xfrm>
          <a:prstGeom prst="rect">
            <a:avLst/>
          </a:prstGeom>
        </p:spPr>
        <p:txBody>
          <a:bodyPr>
            <a:noAutofit/>
          </a:bodyPr>
          <a:lstStyle>
            <a:lvl1pPr marL="680382" indent="-680382" algn="l" defTabSz="18143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4161" indent="-566985" algn="l" defTabSz="18143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7941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5117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82293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9469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96646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03822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10998" indent="-453588" algn="l" defTabSz="18143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sum.bigger &lt;- function(x, y)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if(length(x) != length(y))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print("not equal lengths")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else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if (sum(x) &gt; sum(y))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   print("x bigger")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   print("x smaller or equal")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solidFill>
                  <a:srgbClr val="0000FF"/>
                </a:solidFill>
                <a:latin typeface="Lucida Console"/>
              </a:rPr>
              <a:t>&gt; sum.bigger(x=1:5, y=6:10)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Lucida Console"/>
              </a:rPr>
              <a:t>[1] "x smaller or equal"</a:t>
            </a:r>
            <a:endParaRPr lang="en-US" sz="2000" dirty="0">
              <a:latin typeface="Lucida Console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028257" y="3009552"/>
            <a:ext cx="246743" cy="2149302"/>
          </a:xfrm>
          <a:prstGeom prst="rightBrac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0535" y="3510995"/>
            <a:ext cx="2636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Calling an if-then-</a:t>
            </a:r>
            <a:r>
              <a:rPr lang="en-US" sz="2000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statement within an if-then-else statement. Line indentation is critical</a:t>
            </a:r>
            <a:r>
              <a:rPr lang="en-US" sz="2000" dirty="0" smtClean="0">
                <a:solidFill>
                  <a:srgbClr val="C00000"/>
                </a:solidFill>
              </a:rPr>
              <a:t>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2990" cy="6858024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3" y="556012"/>
            <a:ext cx="8416385" cy="617440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switch()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</a:p>
          <a:p>
            <a:pPr>
              <a:lnSpc>
                <a:spcPts val="2778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switch(EXPR,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...)</a:t>
            </a:r>
          </a:p>
          <a:p>
            <a:pPr>
              <a:lnSpc>
                <a:spcPts val="2778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</a:p>
          <a:p>
            <a:pPr>
              <a:lnSpc>
                <a:spcPts val="2778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name=expression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number=expression</a:t>
            </a:r>
          </a:p>
          <a:p>
            <a:pPr>
              <a:lnSpc>
                <a:spcPts val="2778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name/number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returned.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non-missing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used.</a:t>
            </a:r>
          </a:p>
          <a:p>
            <a:pPr>
              <a:lnSpc>
                <a:spcPts val="2976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name/number,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</a:p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unnamed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(unnamed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default).</a:t>
            </a:r>
          </a:p>
          <a:p>
            <a:pPr>
              <a:lnSpc>
                <a:spcPts val="2976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switch(),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</a:p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quotes.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389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dirty="0" smtClean="0"/>
              <a:t>			</a:t>
            </a:r>
            <a:endParaRPr lang="en-US" altLang="zh-CN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3" y="556012"/>
            <a:ext cx="3358796" cy="417227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183"/>
              </a:lnSpc>
              <a:tabLst>
                <a:tab pos="503987" algn="l"/>
                <a:tab pos="3326313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switch(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/>
              <a:t>	</a:t>
            </a:r>
            <a:endParaRPr lang="en-US" altLang="zh-CN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Sometimes you might find yourself writing multiple nested if statement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For example, if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x==1</a:t>
            </a:r>
            <a:r>
              <a:rPr lang="en-US" sz="2800" dirty="0">
                <a:latin typeface="Times New Roman"/>
                <a:cs typeface="Times New Roman"/>
              </a:rPr>
              <a:t> then do something, else if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x==2</a:t>
            </a:r>
            <a:r>
              <a:rPr lang="en-US" sz="2800" dirty="0">
                <a:latin typeface="Times New Roman"/>
                <a:cs typeface="Times New Roman"/>
              </a:rPr>
              <a:t> then do something else, else if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x==3</a:t>
            </a:r>
            <a:r>
              <a:rPr lang="en-US" sz="2800" dirty="0">
                <a:latin typeface="Times New Roman"/>
                <a:cs typeface="Times New Roman"/>
              </a:rPr>
              <a:t> then do a third thing, else if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x==4</a:t>
            </a:r>
            <a:r>
              <a:rPr lang="en-US" sz="2800" dirty="0">
                <a:latin typeface="Times New Roman"/>
                <a:cs typeface="Times New Roman"/>
              </a:rPr>
              <a:t> then do a fourth thing...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Instead, use a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switch</a:t>
            </a:r>
            <a:r>
              <a:rPr lang="en-US" sz="2800" dirty="0">
                <a:latin typeface="Times New Roman"/>
                <a:cs typeface="Times New Roman"/>
              </a:rPr>
              <a:t> statement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This evaluates the first parameter, and does different things depending on its value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Switch statements are </a:t>
            </a:r>
            <a:r>
              <a:rPr lang="en-US" sz="2800" u="sng" dirty="0">
                <a:latin typeface="Times New Roman"/>
                <a:cs typeface="Times New Roman"/>
              </a:rPr>
              <a:t>rarely used</a:t>
            </a:r>
            <a:r>
              <a:rPr lang="en-US" sz="2800" dirty="0">
                <a:latin typeface="Times New Roman"/>
                <a:cs typeface="Times New Roman"/>
              </a:rPr>
              <a:t> but very useful when needed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9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5" name="TextBox 1"/>
          <p:cNvSpPr txBox="1"/>
          <p:nvPr/>
        </p:nvSpPr>
        <p:spPr>
          <a:xfrm>
            <a:off x="352782" y="554437"/>
            <a:ext cx="2751955" cy="439028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579"/>
              </a:lnSpc>
              <a:tabLst>
                <a:tab pos="503987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switch(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61533"/>
            <a:ext cx="8229600" cy="5291667"/>
          </a:xfrm>
          <a:prstGeom prst="rect">
            <a:avLst/>
          </a:prstGeom>
        </p:spPr>
        <p:txBody>
          <a:bodyPr vert="horz" lIns="181435" tIns="90718" rIns="181435" bIns="90718" rtlCol="0">
            <a:normAutofit lnSpcReduction="10000"/>
          </a:bodyPr>
          <a:lstStyle>
            <a:lvl1pPr marL="0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7176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5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14352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21529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28705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35881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43057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350234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257410" indent="0" algn="ctr" defTabSz="1814352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require(stats)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centre &lt;- function(x, type) {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return(switch(type,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    mean = mean(x),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    median = median(x),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    trimmed = mean(x, trim = .1),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          "No function matches") )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&gt; x &lt;- rcauchy(10)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&gt; centre(x, "mean") </a:t>
            </a:r>
          </a:p>
          <a:p>
            <a:pPr algn="l"/>
            <a:r>
              <a:rPr lang="en-US" sz="2000" smtClean="0">
                <a:solidFill>
                  <a:srgbClr val="000000"/>
                </a:solidFill>
                <a:latin typeface="Lucida Console"/>
              </a:rPr>
              <a:t>[1] 0.09228939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&gt; centre(x, "median") </a:t>
            </a:r>
          </a:p>
          <a:p>
            <a:pPr algn="l"/>
            <a:r>
              <a:rPr lang="en-US" sz="2000" smtClean="0">
                <a:solidFill>
                  <a:srgbClr val="000000"/>
                </a:solidFill>
                <a:latin typeface="Lucida Console"/>
              </a:rPr>
              <a:t>[1] -0.4580926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Lucida Console"/>
              </a:rPr>
              <a:t>&gt; centre(x, "unknown") </a:t>
            </a:r>
          </a:p>
          <a:p>
            <a:pPr algn="l"/>
            <a:r>
              <a:rPr lang="en-US" sz="2000" smtClean="0">
                <a:solidFill>
                  <a:srgbClr val="000000"/>
                </a:solidFill>
                <a:latin typeface="Lucida Console"/>
              </a:rPr>
              <a:t>[1] "No elements match"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5946" y="3821591"/>
            <a:ext cx="40085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This is like writing: 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if (type=="mean")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temp &lt;- mean(x)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else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if (type=="median")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   temp &lt;- median(x)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else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   if (type=="trimmed") {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   ...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return(temp)</a:t>
            </a:r>
            <a:endParaRPr lang="en-US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2990" cy="6858024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3" y="530810"/>
            <a:ext cx="7848302" cy="5765125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579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2976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for(var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seq.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2381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buﬀers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flush.console()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uncheck: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Buﬀered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</a:p>
          <a:p>
            <a:pPr>
              <a:lnSpc>
                <a:spcPts val="2381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10!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for(i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1:10)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f*i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cat(i,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"\n")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579572" y="6150778"/>
            <a:ext cx="1153486" cy="286208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factorial(10)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2990" cy="6858024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3" y="556013"/>
            <a:ext cx="8207375" cy="5612006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579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while(cond)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>
              <a:lnSpc>
                <a:spcPts val="2183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579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</a:p>
          <a:p>
            <a:pPr>
              <a:lnSpc>
                <a:spcPts val="2183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>
              <a:lnSpc>
                <a:spcPts val="2381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indicator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2183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183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inﬁnite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loop.</a:t>
            </a:r>
          </a:p>
          <a:p>
            <a:pPr>
              <a:lnSpc>
                <a:spcPts val="2976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10!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while(i&gt;1)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i*f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cat(i,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"\n")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1984"/>
              </a:lnSpc>
              <a:tabLst>
                <a:tab pos="100797" algn="l"/>
                <a:tab pos="226794" algn="l"/>
                <a:tab pos="503987" algn="l"/>
                <a:tab pos="705582" algn="l"/>
                <a:tab pos="932376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factorial(10)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2990" cy="6858024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4" y="517920"/>
            <a:ext cx="8040568" cy="602348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579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>
              <a:lnSpc>
                <a:spcPts val="2183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if(cond)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579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183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183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inﬁnite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loop.</a:t>
            </a:r>
          </a:p>
          <a:p>
            <a:pPr>
              <a:lnSpc>
                <a:spcPts val="2976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10!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i*f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cat(i,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"\n")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if(i&lt;1)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1984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factorial(10)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786"/>
              </a:lnSpc>
              <a:tabLst>
                <a:tab pos="226794" algn="l"/>
                <a:tab pos="352791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		</a:t>
            </a:r>
            <a:endParaRPr lang="en-US" altLang="zh-CN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Looping through species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890225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we need to calculate the mean petal and sepal lengths for every species in the </a:t>
            </a:r>
            <a:r>
              <a:rPr lang="en-US" sz="2400" b="1" dirty="0"/>
              <a:t>iris</a:t>
            </a:r>
            <a:r>
              <a:rPr lang="en-US" sz="2400" dirty="0"/>
              <a:t> data set</a:t>
            </a:r>
          </a:p>
          <a:p>
            <a:endParaRPr lang="en-US" sz="2400" dirty="0">
              <a:solidFill>
                <a:srgbClr val="0000FF"/>
              </a:solidFill>
              <a:latin typeface="Lucida Console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loop.iris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&lt;- function (data=iris) {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for (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in unique(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iris$Species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)) {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meanSepalLength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&lt;-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         mean(iris[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iris$Species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==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,]$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Sepal.Length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) 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meanPetalLength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&lt;-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         mean(iris[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iris$Species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==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,]$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Petal.Length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) 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   cat(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meanSepalLength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meanPetalLength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, "\n")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 }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loop.iris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endParaRPr lang="en-US" sz="24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4944070"/>
            <a:ext cx="623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Pro tip: everything inside the function is </a:t>
            </a:r>
            <a:r>
              <a:rPr lang="en-US" sz="1800" b="1" dirty="0" smtClean="0">
                <a:solidFill>
                  <a:srgbClr val="C00000"/>
                </a:solidFill>
              </a:rPr>
              <a:t>indented</a:t>
            </a:r>
            <a:r>
              <a:rPr lang="en-US" sz="1800" dirty="0" smtClean="0">
                <a:solidFill>
                  <a:srgbClr val="C00000"/>
                </a:solidFill>
              </a:rPr>
              <a:t> three spaces, inside the loop by six spaces, allowing reader to easily see which statements are contained within each section of code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81000" y="268069"/>
            <a:ext cx="3542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In-class exercise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Write a function which takes a vector of period </a:t>
            </a:r>
            <a:r>
              <a:rPr lang="en-US" sz="2800" dirty="0">
                <a:solidFill>
                  <a:srgbClr val="0000FF"/>
                </a:solidFill>
                <a:latin typeface="Lucida Console"/>
              </a:rPr>
              <a:t>p</a:t>
            </a:r>
            <a:r>
              <a:rPr lang="en-US" sz="2800" dirty="0"/>
              <a:t> and produces plots of </a:t>
            </a:r>
            <a:r>
              <a:rPr lang="en-US" sz="2800" dirty="0">
                <a:solidFill>
                  <a:srgbClr val="0000FF"/>
                </a:solidFill>
                <a:latin typeface="Lucida Console"/>
              </a:rPr>
              <a:t>sin(x/p)</a:t>
            </a:r>
            <a:r>
              <a:rPr lang="en-US" sz="2800" dirty="0"/>
              <a:t> where </a:t>
            </a:r>
            <a:r>
              <a:rPr lang="en-US" sz="2800" dirty="0">
                <a:solidFill>
                  <a:srgbClr val="0000FF"/>
                </a:solidFill>
                <a:latin typeface="Lucida Console"/>
              </a:rPr>
              <a:t>p</a:t>
            </a:r>
            <a:r>
              <a:rPr lang="en-US" sz="2800" dirty="0"/>
              <a:t> is the period and </a:t>
            </a:r>
            <a:r>
              <a:rPr lang="en-US" sz="2800" dirty="0">
                <a:solidFill>
                  <a:srgbClr val="0000FF"/>
                </a:solidFill>
                <a:latin typeface="Lucida Console"/>
              </a:rPr>
              <a:t>x</a:t>
            </a:r>
            <a:r>
              <a:rPr lang="en-US" sz="2800" dirty="0"/>
              <a:t> ranges from 0 to 2</a:t>
            </a:r>
            <a:r>
              <a:rPr lang="en-AU" altLang="en-US" sz="2800" dirty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</a:t>
            </a:r>
            <a:endParaRPr lang="en-AU" altLang="en-US" sz="2800" dirty="0">
              <a:sym typeface="Symbol" pitchFamily="18" charset="2"/>
            </a:endParaRPr>
          </a:p>
          <a:p>
            <a:pPr marL="457200" indent="-457200">
              <a:buFont typeface="Arial"/>
              <a:buChar char="•"/>
            </a:pPr>
            <a:r>
              <a:rPr lang="en-AU" sz="2800" dirty="0">
                <a:sym typeface="Symbol" pitchFamily="18" charset="2"/>
              </a:rPr>
              <a:t>Use the call </a:t>
            </a:r>
            <a:r>
              <a:rPr lang="en-AU" sz="2800" dirty="0">
                <a:solidFill>
                  <a:srgbClr val="0000FF"/>
                </a:solidFill>
                <a:latin typeface="Lucida Console"/>
                <a:sym typeface="Symbol" pitchFamily="18" charset="2"/>
              </a:rPr>
              <a:t>par(</a:t>
            </a:r>
            <a:r>
              <a:rPr lang="en-AU" sz="2800" dirty="0" err="1">
                <a:solidFill>
                  <a:srgbClr val="0000FF"/>
                </a:solidFill>
                <a:latin typeface="Lucida Console"/>
                <a:sym typeface="Symbol" pitchFamily="18" charset="2"/>
              </a:rPr>
              <a:t>mfrow</a:t>
            </a:r>
            <a:r>
              <a:rPr lang="en-AU" sz="2800" dirty="0">
                <a:solidFill>
                  <a:srgbClr val="0000FF"/>
                </a:solidFill>
                <a:latin typeface="Lucida Console"/>
                <a:sym typeface="Symbol" pitchFamily="18" charset="2"/>
              </a:rPr>
              <a:t>=c(3,3))</a:t>
            </a:r>
            <a:r>
              <a:rPr lang="en-AU" sz="2800" dirty="0">
                <a:sym typeface="Symbol" pitchFamily="18" charset="2"/>
              </a:rPr>
              <a:t> to create 9 subplots and run your function for the following values of </a:t>
            </a:r>
            <a:r>
              <a:rPr lang="en-AU" sz="2800" dirty="0">
                <a:solidFill>
                  <a:srgbClr val="0000FF"/>
                </a:solidFill>
                <a:latin typeface="Lucida Console"/>
                <a:sym typeface="Symbol" pitchFamily="18" charset="2"/>
              </a:rPr>
              <a:t>p</a:t>
            </a:r>
            <a:r>
              <a:rPr lang="en-AU" sz="2800" dirty="0">
                <a:sym typeface="Symbol" pitchFamily="18" charset="2"/>
              </a:rPr>
              <a:t>: 0.05, 0.1, 0.25, 0.5, 1, 1.5, 2, 2.5, 5</a:t>
            </a:r>
          </a:p>
          <a:p>
            <a:pPr marL="457200" indent="-457200">
              <a:buFont typeface="Arial"/>
              <a:buChar char="•"/>
            </a:pPr>
            <a:r>
              <a:rPr lang="en-AU" sz="2800" dirty="0">
                <a:sym typeface="Symbol" pitchFamily="18" charset="2"/>
              </a:rPr>
              <a:t>Hint: borrow code from the previous lecture! </a:t>
            </a:r>
          </a:p>
          <a:p>
            <a:pPr marL="457200" indent="-457200">
              <a:buFont typeface="Arial"/>
              <a:buChar char="•"/>
            </a:pPr>
            <a:r>
              <a:rPr lang="en-AU" sz="2800" dirty="0">
                <a:sym typeface="Symbol" pitchFamily="18" charset="2"/>
              </a:rPr>
              <a:t>If you finish early, try to make the function as general as possible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02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2" y="529234"/>
            <a:ext cx="1956412" cy="41907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781163" y="1589281"/>
            <a:ext cx="923330" cy="1758470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587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/>
                <a:cs typeface="Times New Roman"/>
              </a:rPr>
              <a:t>if()...else</a:t>
            </a:r>
          </a:p>
          <a:p>
            <a:pPr>
              <a:lnSpc>
                <a:spcPts val="1984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>
              <a:lnSpc>
                <a:spcPts val="257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/>
                <a:cs typeface="Times New Roman"/>
              </a:rPr>
              <a:t>ifelse()</a:t>
            </a:r>
          </a:p>
          <a:p>
            <a:pPr>
              <a:lnSpc>
                <a:spcPts val="1984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>
              <a:lnSpc>
                <a:spcPts val="1984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>
              <a:lnSpc>
                <a:spcPts val="2976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/>
                <a:cs typeface="Times New Roman"/>
              </a:rPr>
              <a:t>switch()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066298" y="1561924"/>
            <a:ext cx="6285514" cy="2139365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tabLst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altLang="zh-C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 whether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something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 element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diﬀerent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57" name="Freeform 3"/>
          <p:cNvSpPr/>
          <p:nvPr/>
        </p:nvSpPr>
        <p:spPr>
          <a:xfrm>
            <a:off x="792187" y="1463271"/>
            <a:ext cx="7610955" cy="35231"/>
          </a:xfrm>
          <a:custGeom>
            <a:avLst/>
            <a:gdLst>
              <a:gd name="connsiteX0" fmla="*/ 6350 w 3835869"/>
              <a:gd name="connsiteY0" fmla="*/ 6350 h 17754"/>
              <a:gd name="connsiteX1" fmla="*/ 3829520 w 3835869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35869" h="17754">
                <a:moveTo>
                  <a:pt x="6350" y="6350"/>
                </a:moveTo>
                <a:lnTo>
                  <a:pt x="38295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9" name="Rectangle 1048"/>
          <p:cNvSpPr/>
          <p:nvPr/>
        </p:nvSpPr>
        <p:spPr>
          <a:xfrm>
            <a:off x="640994" y="3731420"/>
            <a:ext cx="1680442" cy="1678704"/>
          </a:xfrm>
          <a:prstGeom prst="rect">
            <a:avLst/>
          </a:prstGeom>
        </p:spPr>
        <p:txBody>
          <a:bodyPr wrap="square" lIns="181435" tIns="90718" rIns="181435" bIns="90718">
            <a:spAutoFit/>
          </a:bodyPr>
          <a:lstStyle/>
          <a:p>
            <a:pPr>
              <a:lnSpc>
                <a:spcPts val="257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for()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while()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2001726" y="3753788"/>
            <a:ext cx="6954857" cy="1943361"/>
          </a:xfrm>
          <a:prstGeom prst="rect">
            <a:avLst/>
          </a:prstGeom>
        </p:spPr>
        <p:txBody>
          <a:bodyPr wrap="square" lIns="181435" tIns="90718" rIns="181435" bIns="90718">
            <a:spAutoFit/>
          </a:bodyPr>
          <a:lstStyle/>
          <a:p>
            <a:pPr>
              <a:lnSpc>
                <a:spcPts val="2579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ﬁxed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iterations</a:t>
            </a:r>
          </a:p>
          <a:p>
            <a:pPr>
              <a:lnSpc>
                <a:spcPts val="2381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halted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looping </a:t>
            </a:r>
          </a:p>
          <a:p>
            <a:pPr>
              <a:lnSpc>
                <a:spcPts val="218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60" name="Freeform 3"/>
          <p:cNvSpPr/>
          <p:nvPr/>
        </p:nvSpPr>
        <p:spPr>
          <a:xfrm>
            <a:off x="740858" y="3847399"/>
            <a:ext cx="7610955" cy="35231"/>
          </a:xfrm>
          <a:custGeom>
            <a:avLst/>
            <a:gdLst>
              <a:gd name="connsiteX0" fmla="*/ 6350 w 3835869"/>
              <a:gd name="connsiteY0" fmla="*/ 6350 h 17754"/>
              <a:gd name="connsiteX1" fmla="*/ 3829520 w 3835869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35869" h="17754">
                <a:moveTo>
                  <a:pt x="6350" y="6350"/>
                </a:moveTo>
                <a:lnTo>
                  <a:pt x="38295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1" name="TextBox 1050"/>
          <p:cNvSpPr txBox="1"/>
          <p:nvPr/>
        </p:nvSpPr>
        <p:spPr>
          <a:xfrm>
            <a:off x="640993" y="1009643"/>
            <a:ext cx="3628621" cy="488596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Conditional Statement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0993" y="3429001"/>
            <a:ext cx="3628621" cy="488596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Loop 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7" y="244151"/>
            <a:ext cx="8403773" cy="652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20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2" y="480407"/>
            <a:ext cx="8239994" cy="4259079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503987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976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programs.</a:t>
            </a:r>
          </a:p>
          <a:p>
            <a:pPr>
              <a:lnSpc>
                <a:spcPts val="2778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“whole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versus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>
              <a:lnSpc>
                <a:spcPts val="2381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ifelse()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cumsum().</a:t>
            </a:r>
          </a:p>
          <a:p>
            <a:pPr>
              <a:lnSpc>
                <a:spcPts val="2778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2183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necessarily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eﬃciency.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</a:p>
          <a:p>
            <a:pPr>
              <a:lnSpc>
                <a:spcPts val="2183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transparent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183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compact.</a:t>
            </a:r>
          </a:p>
          <a:p>
            <a:pPr>
              <a:lnSpc>
                <a:spcPts val="2778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83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That’s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replace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eﬃcient</a:t>
            </a:r>
          </a:p>
          <a:p>
            <a:pPr>
              <a:lnSpc>
                <a:spcPts val="2183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draft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pPr>
              <a:lnSpc>
                <a:spcPts val="2778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3" y="518210"/>
            <a:ext cx="7771358" cy="585083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extreme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million</a:t>
            </a:r>
          </a:p>
          <a:p>
            <a:pPr>
              <a:lnSpc>
                <a:spcPts val="2381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sum()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noticeably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rnorm(1E7)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system.time(sum(z))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proc.time()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total=0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for(i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1:length(z))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z[i]</a:t>
            </a:r>
          </a:p>
          <a:p>
            <a:pPr>
              <a:lnSpc>
                <a:spcPts val="1984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proc.time()-start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794"/>
              </a:lnSpc>
              <a:tabLst>
                <a:tab pos="226794" algn="l"/>
                <a:tab pos="503987" algn="l"/>
                <a:tab pos="705582" algn="l"/>
                <a:tab pos="7962991" algn="l"/>
              </a:tabLst>
            </a:pPr>
            <a:endParaRPr lang="en-US" altLang="zh-CN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2" y="480408"/>
            <a:ext cx="6487105" cy="437701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503987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In-class exercise </a:t>
            </a:r>
            <a:r>
              <a:rPr lang="en-US" sz="3200" dirty="0" smtClean="0">
                <a:latin typeface="Times New Roman"/>
                <a:cs typeface="Times New Roman"/>
              </a:rPr>
              <a:t>2</a:t>
            </a:r>
            <a:endParaRPr lang="en-US" altLang="zh-CN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60852"/>
            <a:ext cx="9222745" cy="4615190"/>
          </a:xfrm>
          <a:prstGeom prst="rect">
            <a:avLst/>
          </a:prstGeom>
        </p:spPr>
        <p:txBody>
          <a:bodyPr wrap="square" lIns="181435" tIns="90718" rIns="181435" bIns="90718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Consider the following problem</a:t>
            </a:r>
          </a:p>
          <a:p>
            <a:pPr lvl="1"/>
            <a:r>
              <a:rPr lang="en-US" sz="2400" dirty="0"/>
              <a:t>We have data on age and length for 20 animals ("</a:t>
            </a:r>
            <a:r>
              <a:rPr lang="en-US" sz="2400" dirty="0" smtClean="0"/>
              <a:t>lect3.csv</a:t>
            </a:r>
            <a:r>
              <a:rPr lang="en-US" sz="2400" dirty="0"/>
              <a:t>”)</a:t>
            </a:r>
          </a:p>
          <a:p>
            <a:pPr lvl="1"/>
            <a:r>
              <a:rPr lang="en-US" sz="2400" dirty="0"/>
              <a:t>The number of data points for each animal is not the same</a:t>
            </a:r>
          </a:p>
          <a:p>
            <a:pPr lvl="1"/>
            <a:r>
              <a:rPr lang="en-US" sz="2400" dirty="0"/>
              <a:t>Regress length as a function of age for each animal</a:t>
            </a:r>
          </a:p>
          <a:p>
            <a:pPr lvl="1"/>
            <a:r>
              <a:rPr lang="en-US" sz="2400" dirty="0"/>
              <a:t>Plot the slopes using a histogram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Devise a step-by-step strategy</a:t>
            </a:r>
          </a:p>
          <a:p>
            <a:pPr lvl="1"/>
            <a:r>
              <a:rPr lang="en-US" sz="2400" dirty="0"/>
              <a:t>Read in the data</a:t>
            </a:r>
          </a:p>
          <a:p>
            <a:pPr lvl="1"/>
            <a:r>
              <a:rPr lang="en-US" sz="2400" dirty="0"/>
              <a:t>For each </a:t>
            </a:r>
            <a:r>
              <a:rPr lang="en-US" sz="2400" dirty="0" smtClean="0"/>
              <a:t>animal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	Check </a:t>
            </a:r>
            <a:r>
              <a:rPr lang="en-US" sz="2400" dirty="0"/>
              <a:t>if there are two or more data points</a:t>
            </a:r>
          </a:p>
          <a:p>
            <a:pPr lvl="2"/>
            <a:r>
              <a:rPr lang="en-US" sz="2400" dirty="0"/>
              <a:t>If yes, regress length on age for that animal</a:t>
            </a:r>
          </a:p>
          <a:p>
            <a:pPr lvl="2"/>
            <a:r>
              <a:rPr lang="en-US" sz="2400" dirty="0"/>
              <a:t>Store the slope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Plot a histogram of the slopes of each regression</a:t>
            </a:r>
          </a:p>
        </p:txBody>
      </p:sp>
    </p:spTree>
    <p:extLst>
      <p:ext uri="{BB962C8B-B14F-4D97-AF65-F5344CB8AC3E}">
        <p14:creationId xmlns:p14="http://schemas.microsoft.com/office/powerpoint/2010/main" val="381308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2" y="480408"/>
            <a:ext cx="6487105" cy="437701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503987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In-class exercise </a:t>
            </a:r>
            <a:endParaRPr lang="en-US" altLang="zh-CN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60852"/>
            <a:ext cx="9144000" cy="4615190"/>
          </a:xfrm>
          <a:prstGeom prst="rect">
            <a:avLst/>
          </a:prstGeom>
        </p:spPr>
        <p:txBody>
          <a:bodyPr wrap="square" lIns="181435" tIns="90718" rIns="181435" bIns="90718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Hints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Before </a:t>
            </a:r>
            <a:r>
              <a:rPr lang="en-US" sz="2400" dirty="0">
                <a:latin typeface="Times New Roman"/>
                <a:cs typeface="Times New Roman"/>
              </a:rPr>
              <a:t>coding, outline the problem conceptually. How would you do it by hand</a:t>
            </a:r>
            <a:r>
              <a:rPr lang="en-US" sz="2400" dirty="0" smtClean="0">
                <a:latin typeface="Times New Roman"/>
                <a:cs typeface="Times New Roman"/>
              </a:rPr>
              <a:t>?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I </a:t>
            </a:r>
            <a:r>
              <a:rPr lang="en-US" sz="2400" dirty="0">
                <a:latin typeface="Times New Roman"/>
                <a:cs typeface="Times New Roman"/>
              </a:rPr>
              <a:t>used a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lang="en-US" sz="2400" dirty="0">
                <a:latin typeface="Times New Roman"/>
                <a:cs typeface="Times New Roman"/>
              </a:rPr>
              <a:t>-loop and an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lang="en-US" sz="2400" dirty="0">
                <a:latin typeface="Times New Roman"/>
                <a:cs typeface="Times New Roman"/>
              </a:rPr>
              <a:t>-</a:t>
            </a:r>
            <a:r>
              <a:rPr lang="en-US" sz="2400" dirty="0" smtClean="0">
                <a:latin typeface="Times New Roman"/>
                <a:cs typeface="Times New Roman"/>
              </a:rPr>
              <a:t>statement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extract the slope from a </a:t>
            </a:r>
            <a:r>
              <a:rPr lang="en-US" sz="2400" dirty="0" smtClean="0">
                <a:latin typeface="Times New Roman"/>
                <a:cs typeface="Times New Roman"/>
              </a:rPr>
              <a:t>regression</a:t>
            </a:r>
          </a:p>
          <a:p>
            <a:pPr lvl="2"/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reg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&lt;- lm(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y~x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slope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&lt;- coefficients(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reg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)[2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Use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hist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r>
              <a:rPr lang="en-US" sz="2400" dirty="0">
                <a:latin typeface="Times New Roman"/>
                <a:cs typeface="Times New Roman"/>
              </a:rPr>
              <a:t> function for the </a:t>
            </a:r>
            <a:r>
              <a:rPr lang="en-US" sz="2400" dirty="0" smtClean="0">
                <a:latin typeface="Times New Roman"/>
                <a:cs typeface="Times New Roman"/>
              </a:rPr>
              <a:t>histogram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You </a:t>
            </a:r>
            <a:r>
              <a:rPr lang="en-US" sz="2400" dirty="0">
                <a:latin typeface="Times New Roman"/>
                <a:cs typeface="Times New Roman"/>
              </a:rPr>
              <a:t>don’t know how many animals there are or whether there are enough data points to do a regression. How will you handle that?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952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4" y="556012"/>
            <a:ext cx="8040568" cy="607044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if()...else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Brackets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381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if()...else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line.</a:t>
            </a:r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newline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381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bracket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lnSpc>
                <a:spcPts val="2976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if(condition)expression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if(condition)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579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		</a:t>
            </a:r>
            <a:endParaRPr lang="en-US" altLang="zh-CN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608" y="253593"/>
            <a:ext cx="6954857" cy="614095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r>
              <a:rPr lang="en-US" sz="2800" dirty="0"/>
              <a:t>Common conditions in if-statements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(x==5)             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(x==5 &amp; y==7)      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(x&gt;=5)             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(x==5 | y&gt;=17)     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(x %in% c(1,2,3,5))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(!found)           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if (!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is.na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(x) &amp; y==3)  </a:t>
            </a:r>
            <a:endParaRPr lang="en-US" sz="24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9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8608" y="253593"/>
            <a:ext cx="6954857" cy="614095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305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Conditions in an if-statement are based on Boolean operators</a:t>
            </a:r>
          </a:p>
          <a:p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==</a:t>
            </a:r>
            <a:r>
              <a:rPr lang="en-US" sz="2800" dirty="0">
                <a:latin typeface="Times New Roman"/>
                <a:cs typeface="Times New Roman"/>
              </a:rPr>
              <a:t> Boolean equals (don’t use =)</a:t>
            </a:r>
          </a:p>
          <a:p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!=</a:t>
            </a:r>
            <a:r>
              <a:rPr lang="en-US" sz="2800" dirty="0">
                <a:latin typeface="Times New Roman"/>
                <a:cs typeface="Times New Roman"/>
              </a:rPr>
              <a:t> not equals</a:t>
            </a:r>
          </a:p>
          <a:p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&gt;=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&lt;=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lang="en-US" sz="2800" dirty="0">
                <a:latin typeface="Times New Roman"/>
                <a:cs typeface="Times New Roman"/>
              </a:rPr>
              <a:t>  greater and less than</a:t>
            </a:r>
          </a:p>
          <a:p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lang="en-US" sz="2800" dirty="0">
                <a:latin typeface="Times New Roman"/>
                <a:cs typeface="Times New Roman"/>
              </a:rPr>
              <a:t> or (comparing single element)</a:t>
            </a:r>
          </a:p>
          <a:p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&amp;</a:t>
            </a:r>
            <a:r>
              <a:rPr lang="en-US" sz="2800" dirty="0">
                <a:latin typeface="Times New Roman"/>
                <a:cs typeface="Times New Roman"/>
              </a:rPr>
              <a:t> and (comparing single element)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051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608" y="253593"/>
            <a:ext cx="6954857" cy="610747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Arithmetic and Boolean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72" y="1160851"/>
            <a:ext cx="6125514" cy="53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8" name="TextBox 1"/>
          <p:cNvSpPr txBox="1"/>
          <p:nvPr/>
        </p:nvSpPr>
        <p:spPr>
          <a:xfrm>
            <a:off x="352782" y="554436"/>
            <a:ext cx="5702463" cy="1087133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579"/>
              </a:lnSpc>
              <a:tabLst>
                <a:tab pos="503987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if()...else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976"/>
              </a:lnSpc>
              <a:tabLst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...X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352783" y="2797383"/>
            <a:ext cx="4609866" cy="3246207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984"/>
              </a:lnSpc>
              <a:tabLst>
                <a:tab pos="352791" algn="l"/>
                <a:tab pos="503987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...X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statistics.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381"/>
              </a:lnSpc>
              <a:tabLst>
                <a:tab pos="352791" algn="l"/>
                <a:tab pos="503987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c(5,4,2,8,9,10)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352791" algn="l"/>
                <a:tab pos="503987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length(x)</a:t>
            </a:r>
          </a:p>
          <a:p>
            <a:pPr>
              <a:lnSpc>
                <a:spcPts val="1984"/>
              </a:lnSpc>
              <a:tabLst>
                <a:tab pos="352791" algn="l"/>
                <a:tab pos="503987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sort.x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sort(x)</a:t>
            </a:r>
          </a:p>
          <a:p>
            <a:pPr>
              <a:lnSpc>
                <a:spcPts val="1984"/>
              </a:lnSpc>
              <a:tabLst>
                <a:tab pos="352791" algn="l"/>
                <a:tab pos="503987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if(n%%2==0)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84"/>
              </a:lnSpc>
              <a:tabLst>
                <a:tab pos="352791" algn="l"/>
                <a:tab pos="503987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(sort.x[n/2]+sort.x[1+n/2])/2</a:t>
            </a:r>
          </a:p>
          <a:p>
            <a:pPr>
              <a:lnSpc>
                <a:spcPts val="1984"/>
              </a:lnSpc>
              <a:tabLst>
                <a:tab pos="352791" algn="l"/>
                <a:tab pos="503987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sort.x[(n+1)/2]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352791" algn="l"/>
                <a:tab pos="503987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median</a:t>
            </a:r>
          </a:p>
        </p:txBody>
      </p:sp>
      <p:pic>
        <p:nvPicPr>
          <p:cNvPr id="1056" name="Picture 10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42" y="1765691"/>
            <a:ext cx="4572001" cy="691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608" y="383768"/>
            <a:ext cx="6954857" cy="530632"/>
          </a:xfrm>
          <a:prstGeom prst="rect">
            <a:avLst/>
          </a:prstGeom>
          <a:noFill/>
        </p:spPr>
        <p:txBody>
          <a:bodyPr wrap="square" lIns="181435" tIns="90718" rIns="181435" bIns="90718" rtlCol="0">
            <a:spAutoFit/>
          </a:bodyPr>
          <a:lstStyle/>
          <a:p>
            <a:pPr>
              <a:lnSpc>
                <a:spcPts val="2579"/>
              </a:lnSpc>
              <a:tabLst>
                <a:tab pos="503987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if()...else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plotxy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&lt;- function(x, y) {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   if (length(x) == length(y)) {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plot(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x,y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   else {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      print("Lengths of x and y are different")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plotxy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(x=1:5, y=5:1)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plotxy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(x=1:5, y=4:1) </a:t>
            </a:r>
          </a:p>
          <a:p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[1] "Lengths of x and y are different"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3"/>
          <p:cNvSpPr/>
          <p:nvPr/>
        </p:nvSpPr>
        <p:spPr>
          <a:xfrm>
            <a:off x="357143" y="893423"/>
            <a:ext cx="8428681" cy="37650"/>
          </a:xfrm>
          <a:custGeom>
            <a:avLst/>
            <a:gdLst>
              <a:gd name="connsiteX0" fmla="*/ 0 w 4247997"/>
              <a:gd name="connsiteY0" fmla="*/ 9486 h 18973"/>
              <a:gd name="connsiteX1" fmla="*/ 4247997 w 4247997"/>
              <a:gd name="connsiteY1" fmla="*/ 9486 h 18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247997" h="18973">
                <a:moveTo>
                  <a:pt x="0" y="9486"/>
                </a:moveTo>
                <a:lnTo>
                  <a:pt x="4247997" y="9486"/>
                </a:lnTo>
              </a:path>
            </a:pathLst>
          </a:custGeom>
          <a:ln w="12700">
            <a:solidFill>
              <a:srgbClr val="4747B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352783" y="556013"/>
            <a:ext cx="7696645" cy="2062965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183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– else as a function call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dirty="0" smtClean="0"/>
              <a:t>	</a:t>
            </a:r>
            <a:r>
              <a:rPr lang="en-US" sz="2800" dirty="0">
                <a:latin typeface="Times New Roman"/>
                <a:cs typeface="Times New Roman"/>
              </a:rPr>
              <a:t>v &lt;- if (</a:t>
            </a:r>
            <a:r>
              <a:rPr lang="en-US" sz="2800" dirty="0" err="1">
                <a:latin typeface="Times New Roman"/>
                <a:cs typeface="Times New Roman"/>
              </a:rPr>
              <a:t>cond</a:t>
            </a:r>
            <a:r>
              <a:rPr lang="en-US" sz="2800" dirty="0">
                <a:latin typeface="Times New Roman"/>
                <a:cs typeface="Times New Roman"/>
              </a:rPr>
              <a:t>) expression1 else expression2</a:t>
            </a:r>
          </a:p>
          <a:p>
            <a:pPr>
              <a:lnSpc>
                <a:spcPts val="2778"/>
              </a:lnSpc>
              <a:tabLst>
                <a:tab pos="478787" algn="l"/>
                <a:tab pos="503987" algn="l"/>
                <a:tab pos="7962991" algn="l"/>
              </a:tabLst>
            </a:pPr>
            <a:endParaRPr lang="en-US" altLang="zh-C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2778"/>
              </a:lnSpc>
              <a:tabLst>
                <a:tab pos="478787" algn="l"/>
                <a:tab pos="503987" algn="l"/>
                <a:tab pos="7962991" algn="l"/>
              </a:tabLst>
            </a:pPr>
            <a:endParaRPr lang="en-US" altLang="zh-C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2778"/>
              </a:lnSpc>
              <a:tabLst>
                <a:tab pos="478787" algn="l"/>
                <a:tab pos="503987" algn="l"/>
                <a:tab pos="7962991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cs typeface="Times New Roman"/>
              </a:rPr>
              <a:t>Example)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8" y="2672951"/>
            <a:ext cx="3542001" cy="25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1130</Words>
  <Application>Microsoft Macintosh PowerPoint</Application>
  <PresentationFormat>Letter Paper (8.5x11 in)</PresentationFormat>
  <Paragraphs>323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niams</cp:lastModifiedBy>
  <cp:revision>32</cp:revision>
  <dcterms:created xsi:type="dcterms:W3CDTF">2006-08-16T00:00:00Z</dcterms:created>
  <dcterms:modified xsi:type="dcterms:W3CDTF">2017-02-13T06:31:58Z</dcterms:modified>
</cp:coreProperties>
</file>