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8" r:id="rId6"/>
    <p:sldId id="261" r:id="rId7"/>
    <p:sldId id="262" r:id="rId8"/>
    <p:sldId id="260" r:id="rId9"/>
    <p:sldId id="263" r:id="rId10"/>
    <p:sldId id="267" r:id="rId11"/>
    <p:sldId id="268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Ratajczyk" initials="CR" lastIdx="1" clrIdx="0">
    <p:extLst>
      <p:ext uri="{19B8F6BF-5375-455C-9EA6-DF929625EA0E}">
        <p15:presenceInfo xmlns:p15="http://schemas.microsoft.com/office/powerpoint/2012/main" userId="b424490808cb65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77D26-BF33-4084-A70E-8CE5AD0D0B0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73199-047D-4EFB-9D91-E4E1D54C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Marketing, effectiveness, and scent/reaction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73199-047D-4EFB-9D91-E4E1D54C0F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8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C2591E-2853-4041-91E5-5B34F4FBB04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47A1CA-36D5-44BB-B046-0400DABF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5C52-242F-4FE0-88E0-64E8A893A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Kelsey-White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B229-26AC-4636-A8CE-C06A1B058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– Blue Brand Operational and Data-Driven Support </a:t>
            </a:r>
          </a:p>
          <a:p>
            <a:r>
              <a:rPr lang="en-US" dirty="0"/>
              <a:t>October 2020</a:t>
            </a:r>
          </a:p>
          <a:p>
            <a:r>
              <a:rPr lang="en-US" dirty="0"/>
              <a:t>HRR Group</a:t>
            </a:r>
          </a:p>
        </p:txBody>
      </p:sp>
    </p:spTree>
    <p:extLst>
      <p:ext uri="{BB962C8B-B14F-4D97-AF65-F5344CB8AC3E}">
        <p14:creationId xmlns:p14="http://schemas.microsoft.com/office/powerpoint/2010/main" val="401203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B62071-28C9-4038-96D9-93AC27578E15}"/>
              </a:ext>
            </a:extLst>
          </p:cNvPr>
          <p:cNvSpPr txBox="1">
            <a:spLocks/>
          </p:cNvSpPr>
          <p:nvPr/>
        </p:nvSpPr>
        <p:spPr>
          <a:xfrm>
            <a:off x="1695089" y="109057"/>
            <a:ext cx="10018713" cy="1057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Blue social media is trending negative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FC713-9F0B-403A-8A2F-361989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74" y="990028"/>
            <a:ext cx="8808341" cy="52943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4A001-9B0B-4036-89EB-885EC141A5A5}"/>
              </a:ext>
            </a:extLst>
          </p:cNvPr>
          <p:cNvCxnSpPr>
            <a:cxnSpLocks/>
          </p:cNvCxnSpPr>
          <p:nvPr/>
        </p:nvCxnSpPr>
        <p:spPr>
          <a:xfrm>
            <a:off x="5859624" y="1268963"/>
            <a:ext cx="228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1D610-023E-4A6C-A574-1D5086D32FE1}"/>
              </a:ext>
            </a:extLst>
          </p:cNvPr>
          <p:cNvCxnSpPr>
            <a:cxnSpLocks/>
          </p:cNvCxnSpPr>
          <p:nvPr/>
        </p:nvCxnSpPr>
        <p:spPr>
          <a:xfrm flipV="1">
            <a:off x="5859624" y="2948473"/>
            <a:ext cx="2286000" cy="532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0558CE9-C47E-4E95-B6F6-8243AA45702C}"/>
              </a:ext>
            </a:extLst>
          </p:cNvPr>
          <p:cNvSpPr/>
          <p:nvPr/>
        </p:nvSpPr>
        <p:spPr>
          <a:xfrm>
            <a:off x="5971592" y="1791478"/>
            <a:ext cx="2043404" cy="6811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0901-EA51-4D26-87BD-A78A2460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088" y="1398036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 demand and set production</a:t>
            </a:r>
          </a:p>
          <a:p>
            <a:r>
              <a:rPr lang="en-US" dirty="0">
                <a:solidFill>
                  <a:srgbClr val="FF0000"/>
                </a:solidFill>
              </a:rPr>
              <a:t>Pricing?</a:t>
            </a:r>
          </a:p>
          <a:p>
            <a:r>
              <a:rPr lang="en-US" dirty="0">
                <a:solidFill>
                  <a:srgbClr val="FF0000"/>
                </a:solidFill>
              </a:rPr>
              <a:t>Formulation?</a:t>
            </a:r>
          </a:p>
          <a:p>
            <a:r>
              <a:rPr lang="en-US" dirty="0">
                <a:solidFill>
                  <a:srgbClr val="FF0000"/>
                </a:solidFill>
              </a:rPr>
              <a:t>Promotional spending?</a:t>
            </a:r>
          </a:p>
          <a:p>
            <a:r>
              <a:rPr lang="en-US" dirty="0"/>
              <a:t>Trade channel: higher income buyers likely to purchase at Grocery or Mass</a:t>
            </a:r>
          </a:p>
          <a:p>
            <a:r>
              <a:rPr lang="en-US" dirty="0">
                <a:solidFill>
                  <a:srgbClr val="FF0000"/>
                </a:solidFill>
              </a:rPr>
              <a:t>K-W Vison?: </a:t>
            </a:r>
          </a:p>
          <a:p>
            <a:pPr lvl="1"/>
            <a:r>
              <a:rPr lang="en-US" dirty="0"/>
              <a:t>Exporting capability for analysis</a:t>
            </a:r>
          </a:p>
          <a:p>
            <a:pPr lvl="1"/>
            <a:r>
              <a:rPr lang="en-US" dirty="0"/>
              <a:t>Multivariate regression, etc. for optimization</a:t>
            </a:r>
          </a:p>
          <a:p>
            <a:pPr lvl="1"/>
            <a:r>
              <a:rPr lang="en-US" dirty="0"/>
              <a:t>Hiring</a:t>
            </a:r>
            <a:r>
              <a:rPr lang="en-US"/>
              <a:t>/onboarding, </a:t>
            </a:r>
            <a:r>
              <a:rPr lang="en-US" dirty="0"/>
              <a:t>training, change management for </a:t>
            </a:r>
            <a:r>
              <a:rPr lang="en-US"/>
              <a:t>data-drive culture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E4422E-E183-4418-9BEA-7AFEB24A9808}"/>
              </a:ext>
            </a:extLst>
          </p:cNvPr>
          <p:cNvSpPr txBox="1">
            <a:spLocks/>
          </p:cNvSpPr>
          <p:nvPr/>
        </p:nvSpPr>
        <p:spPr>
          <a:xfrm>
            <a:off x="1695089" y="109057"/>
            <a:ext cx="10018713" cy="1057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Other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7914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A14A-8B69-4871-B71B-B79ECA1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0E37-FFB2-49F6-8EF8-5A7CF904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C32-51CC-4C4F-8846-EDA8BF7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0901-EA51-4D26-87BD-A78A2460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Predict demand and set production</a:t>
            </a:r>
          </a:p>
          <a:p>
            <a:r>
              <a:rPr lang="en-US" dirty="0">
                <a:solidFill>
                  <a:srgbClr val="FF0000"/>
                </a:solidFill>
              </a:rPr>
              <a:t>Pricing?</a:t>
            </a:r>
          </a:p>
          <a:p>
            <a:r>
              <a:rPr lang="en-US" dirty="0">
                <a:solidFill>
                  <a:srgbClr val="FF0000"/>
                </a:solidFill>
              </a:rPr>
              <a:t>Formulation?</a:t>
            </a:r>
          </a:p>
          <a:p>
            <a:r>
              <a:rPr lang="en-US" dirty="0">
                <a:solidFill>
                  <a:srgbClr val="FF0000"/>
                </a:solidFill>
              </a:rPr>
              <a:t>Promotional spending?</a:t>
            </a:r>
          </a:p>
          <a:p>
            <a:r>
              <a:rPr lang="en-US" dirty="0">
                <a:solidFill>
                  <a:srgbClr val="FF0000"/>
                </a:solidFill>
              </a:rPr>
              <a:t>Communicate strategy to managers?</a:t>
            </a:r>
          </a:p>
          <a:p>
            <a:r>
              <a:rPr lang="en-US" dirty="0">
                <a:solidFill>
                  <a:srgbClr val="FF0000"/>
                </a:solidFill>
              </a:rPr>
              <a:t>K-W Vison?</a:t>
            </a:r>
          </a:p>
        </p:txBody>
      </p:sp>
    </p:spTree>
    <p:extLst>
      <p:ext uri="{BB962C8B-B14F-4D97-AF65-F5344CB8AC3E}">
        <p14:creationId xmlns:p14="http://schemas.microsoft.com/office/powerpoint/2010/main" val="211698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D54F-A5D7-4EE1-8562-25BD1FE0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0EAC-6D5D-47EF-9D2D-C20F75FF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Recommendations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Deck structure from USPS book examples, Matt’s deck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Visuals from book (e.g. no pie charts)</a:t>
            </a:r>
          </a:p>
        </p:txBody>
      </p:sp>
    </p:spTree>
    <p:extLst>
      <p:ext uri="{BB962C8B-B14F-4D97-AF65-F5344CB8AC3E}">
        <p14:creationId xmlns:p14="http://schemas.microsoft.com/office/powerpoint/2010/main" val="28464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A14A-8B69-4871-B71B-B79ECA1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0E37-FFB2-49F6-8EF8-5A7CF904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C32-51CC-4C4F-8846-EDA8BF7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0901-EA51-4D26-87BD-A78A2460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Blue Detergent market share over the next four years</a:t>
            </a:r>
          </a:p>
          <a:p>
            <a:r>
              <a:rPr lang="en-US" dirty="0"/>
              <a:t>Increase Blue Detergent profitability over the net four years</a:t>
            </a:r>
          </a:p>
          <a:p>
            <a:r>
              <a:rPr lang="en-US" dirty="0"/>
              <a:t>Enhance K-W Vision platform to increase usage and data-driven decision-making by K-W managers</a:t>
            </a:r>
          </a:p>
        </p:txBody>
      </p:sp>
    </p:spTree>
    <p:extLst>
      <p:ext uri="{BB962C8B-B14F-4D97-AF65-F5344CB8AC3E}">
        <p14:creationId xmlns:p14="http://schemas.microsoft.com/office/powerpoint/2010/main" val="25305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A14A-8B69-4871-B71B-B79ECA1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0E37-FFB2-49F6-8EF8-5A7CF904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89753-E206-4D9D-A142-3503138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9" y="109057"/>
            <a:ext cx="10018713" cy="105746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Turbo and Store recently increased 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853DBC-1069-4622-882C-69451BBA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74" y="1166526"/>
            <a:ext cx="8808341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89753-E206-4D9D-A142-3503138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9" y="109057"/>
            <a:ext cx="10350155" cy="10574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Price increases directly led to decreasing market share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3C686-C512-4EB9-AA77-DD75F4EF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95" y="1260960"/>
            <a:ext cx="8808341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1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89753-E206-4D9D-A142-3503138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9" y="109057"/>
            <a:ext cx="10018713" cy="10574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Operating profit growing for Blue but slower than Turbo and Fresh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61F88-3092-4028-8312-77CB8CDF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6" y="1237859"/>
            <a:ext cx="8801820" cy="52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489753-E206-4D9D-A142-3503138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9" y="109057"/>
            <a:ext cx="10018713" cy="105746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Profit margin % near Turbo, but lags Fresh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AAEB6-CD62-4CE4-9CA5-135F031C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74" y="1166526"/>
            <a:ext cx="8808341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6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2107</TotalTime>
  <Words>205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Kelsey-White Inc.</vt:lpstr>
      <vt:lpstr>Agenda</vt:lpstr>
      <vt:lpstr>Project Goals</vt:lpstr>
      <vt:lpstr>Project Goals</vt:lpstr>
      <vt:lpstr>Key Findings</vt:lpstr>
      <vt:lpstr>Turbo and Store recently increased price</vt:lpstr>
      <vt:lpstr>Price increases directly led to decreasing market share</vt:lpstr>
      <vt:lpstr>Operating profit growing for Blue but slower than Turbo and Fresh</vt:lpstr>
      <vt:lpstr>Profit margin % near Turbo, but lags Fresh</vt:lpstr>
      <vt:lpstr>PowerPoint Presentation</vt:lpstr>
      <vt:lpstr>PowerPoint Presentation</vt:lpstr>
      <vt:lpstr>Recommendations</vt:lpstr>
      <vt:lpstr>Preliminary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Kelsey-White</dc:title>
  <dc:creator>Chris Ratajczyk</dc:creator>
  <cp:lastModifiedBy>James Huddleston</cp:lastModifiedBy>
  <cp:revision>23</cp:revision>
  <dcterms:created xsi:type="dcterms:W3CDTF">2020-10-16T14:46:26Z</dcterms:created>
  <dcterms:modified xsi:type="dcterms:W3CDTF">2020-10-21T02:04:01Z</dcterms:modified>
</cp:coreProperties>
</file>