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"/>
  </p:notesMasterIdLst>
  <p:sldIdLst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0533"/>
    <a:srgbClr val="46A67B"/>
    <a:srgbClr val="FFFFFF"/>
    <a:srgbClr val="E2DFDA"/>
    <a:srgbClr val="FFD200"/>
    <a:srgbClr val="FFCD00"/>
    <a:srgbClr val="FBB031"/>
    <a:srgbClr val="E32726"/>
    <a:srgbClr val="D60057"/>
    <a:srgbClr val="8B85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7"/>
  </p:normalViewPr>
  <p:slideViewPr>
    <p:cSldViewPr snapToGrid="0" snapToObjects="1" showGuides="1">
      <p:cViewPr varScale="1">
        <p:scale>
          <a:sx n="105" d="100"/>
          <a:sy n="105" d="100"/>
        </p:scale>
        <p:origin x="774" y="96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2025-02-27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279" y="1785343"/>
            <a:ext cx="7841294" cy="23426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279" y="4128032"/>
            <a:ext cx="7841294" cy="714931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849226"/>
            <a:ext cx="7841294" cy="11256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78279" y="5981178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773195"/>
            <a:ext cx="9724372" cy="4115669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3C08-C8EC-DC49-84E7-B1877436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AF4FC2F-942D-6942-8D5B-4C7E0E5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4A5085-02C7-C249-93B0-AC3B6836C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6427" y="6380538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F9A15B-E143-B248-AA59-A29370229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63968"/>
            <a:ext cx="9724372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80" y="1637270"/>
            <a:ext cx="8749432" cy="4621427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78279" y="1680519"/>
            <a:ext cx="8418337" cy="19284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8279" y="3624188"/>
            <a:ext cx="8418337" cy="78099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8279" y="4420386"/>
            <a:ext cx="8418337" cy="146887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76C715-5252-95FB-B1B0-C2C8D4B2167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22900" y="6642100"/>
            <a:ext cx="13747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ENMAX: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2DB5-39D0-13DC-9ECC-99D1CE3A3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30BDD-12FB-86ED-AD6B-08891E9E2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Time-Series Power Price Forecasting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FD4C2-1825-CEBC-0317-947AF6AE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5E7E0-4342-020F-FFAE-C5D2FD03038C}"/>
              </a:ext>
            </a:extLst>
          </p:cNvPr>
          <p:cNvSpPr txBox="1"/>
          <p:nvPr/>
        </p:nvSpPr>
        <p:spPr>
          <a:xfrm>
            <a:off x="562628" y="1152858"/>
            <a:ext cx="71118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Route 1: Spot power price prediction using forecasted load based on temperature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22F8E4-A3B6-212D-327F-09398A853F49}"/>
              </a:ext>
            </a:extLst>
          </p:cNvPr>
          <p:cNvSpPr/>
          <p:nvPr/>
        </p:nvSpPr>
        <p:spPr>
          <a:xfrm>
            <a:off x="562627" y="1543086"/>
            <a:ext cx="3726047" cy="26883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Our purpose is to develop a forecasting model for Power price based on external variables such as total load and temperature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C15B090-380B-3D24-6F97-F6DB3B9387BB}"/>
              </a:ext>
            </a:extLst>
          </p:cNvPr>
          <p:cNvSpPr/>
          <p:nvPr/>
        </p:nvSpPr>
        <p:spPr>
          <a:xfrm>
            <a:off x="4598806" y="1543086"/>
            <a:ext cx="3726047" cy="26883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 will use a time-series multi-variate approach to forecast both the hourly load and price based on generation capacity and type.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E53FC69-74D8-CEEC-6B03-F68126C0DBA4}"/>
              </a:ext>
            </a:extLst>
          </p:cNvPr>
          <p:cNvSpPr/>
          <p:nvPr/>
        </p:nvSpPr>
        <p:spPr>
          <a:xfrm>
            <a:off x="8789806" y="1543086"/>
            <a:ext cx="2994388" cy="2688336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Why</a:t>
            </a:r>
            <a:b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Alberta is the single province in Canada with a deregulated system and this industry is improving its systems and data analysis framework rapidly.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8E3907-CC33-120E-DB33-3D845846D1D2}"/>
              </a:ext>
            </a:extLst>
          </p:cNvPr>
          <p:cNvSpPr/>
          <p:nvPr/>
        </p:nvSpPr>
        <p:spPr>
          <a:xfrm>
            <a:off x="686139" y="4360974"/>
            <a:ext cx="3479022" cy="18203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Guiding Questions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How does price behave with load and weather fluctuations?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What’s the optimal mix between generation and spot market?</a:t>
            </a:r>
          </a:p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How different sources of generation are changing the scenario?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F4A218-D622-9B4F-A3B7-86CD5354B8FE}"/>
              </a:ext>
            </a:extLst>
          </p:cNvPr>
          <p:cNvSpPr/>
          <p:nvPr/>
        </p:nvSpPr>
        <p:spPr>
          <a:xfrm>
            <a:off x="4769876" y="4360974"/>
            <a:ext cx="3383906" cy="18203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Time-series modelling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Hypothesis testing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Assumption validation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Scenario building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30450BE-D66A-1567-7B8D-CE5D017F3DAE}"/>
              </a:ext>
            </a:extLst>
          </p:cNvPr>
          <p:cNvSpPr/>
          <p:nvPr/>
        </p:nvSpPr>
        <p:spPr>
          <a:xfrm>
            <a:off x="8895239" y="4298343"/>
            <a:ext cx="2994388" cy="182037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project with this scope will provide a great learning opportunity for tools/techniques, plus, can be a great addition to a portfolio.</a:t>
            </a:r>
          </a:p>
        </p:txBody>
      </p:sp>
    </p:spTree>
    <p:extLst>
      <p:ext uri="{BB962C8B-B14F-4D97-AF65-F5344CB8AC3E}">
        <p14:creationId xmlns:p14="http://schemas.microsoft.com/office/powerpoint/2010/main" val="387121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servative - Widescreen" id="{1FDA4292-5ABC-2347-8AEC-8713E981E356}" vid="{2CAB1A43-65EA-6D44-BFF7-FD9BC8254A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A0A28FC477C84A96BC1FA980679329" ma:contentTypeVersion="13" ma:contentTypeDescription="Create a new document." ma:contentTypeScope="" ma:versionID="6b3b9ea5c132f434449fb48bb651bce2">
  <xsd:schema xmlns:xsd="http://www.w3.org/2001/XMLSchema" xmlns:xs="http://www.w3.org/2001/XMLSchema" xmlns:p="http://schemas.microsoft.com/office/2006/metadata/properties" xmlns:ns3="33266c22-92fa-41ab-800c-5ae3cee8d0fd" xmlns:ns4="f4b40361-4f1c-4c9c-9d3c-9ae9ce844684" targetNamespace="http://schemas.microsoft.com/office/2006/metadata/properties" ma:root="true" ma:fieldsID="fa8d7375f7c86ddf612d9e55770554ba" ns3:_="" ns4:_="">
    <xsd:import namespace="33266c22-92fa-41ab-800c-5ae3cee8d0fd"/>
    <xsd:import namespace="f4b40361-4f1c-4c9c-9d3c-9ae9ce8446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266c22-92fa-41ab-800c-5ae3cee8d0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b40361-4f1c-4c9c-9d3c-9ae9ce84468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f4b40361-4f1c-4c9c-9d3c-9ae9ce844684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_activity xmlns="33266c22-92fa-41ab-800c-5ae3cee8d0fd" xsi:nil="true"/>
  </documentManagement>
</p:properties>
</file>

<file path=customXml/itemProps1.xml><?xml version="1.0" encoding="utf-8"?>
<ds:datastoreItem xmlns:ds="http://schemas.openxmlformats.org/officeDocument/2006/customXml" ds:itemID="{B1379BBF-6672-4ABD-B16E-D222A38B6B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391F3-D785-416D-BA6F-02BA7DC0F5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266c22-92fa-41ab-800c-5ae3cee8d0fd"/>
    <ds:schemaRef ds:uri="f4b40361-4f1c-4c9c-9d3c-9ae9ce8446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6ABDF2-BD05-4010-80BA-3DB41DBF8678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f4b40361-4f1c-4c9c-9d3c-9ae9ce844684"/>
    <ds:schemaRef ds:uri="http://www.w3.org/XML/1998/namespace"/>
    <ds:schemaRef ds:uri="33266c22-92fa-41ab-800c-5ae3cee8d0f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b9c6fe11-b3fc-4f30-bd41-4f4edb0f970a}" enabled="1" method="Standard" siteId="{8da74ad6-a2e3-4087-96e3-e8f1dc8f82c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Conservative</Template>
  <TotalTime>871</TotalTime>
  <Words>165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Time-Series Power Price Forecasting</vt:lpstr>
    </vt:vector>
  </TitlesOfParts>
  <Company>ENMAX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Bertti Targino, Joao Ricardo</dc:creator>
  <cp:lastModifiedBy>Bertti Targino, Joao Ricardo</cp:lastModifiedBy>
  <cp:revision>11</cp:revision>
  <dcterms:created xsi:type="dcterms:W3CDTF">2025-01-18T00:53:10Z</dcterms:created>
  <dcterms:modified xsi:type="dcterms:W3CDTF">2025-02-27T23:12:31Z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0x01010003A0A28FC477C84A96BC1FA980679329</vt:lpwstr>
  </property>
  <property fmtid="{D5CDD505-2E9C-101B-9397-08002B2CF9AE}" pid="3" name="Order">
    <vt:r8>20700</vt:r8>
  </property>
  <property fmtid="{D5CDD505-2E9C-101B-9397-08002B2CF9AE}" pid="4" name="ClassificationContentMarkingFooterLocations">
    <vt:lpwstr>Office Theme:3</vt:lpwstr>
  </property>
  <property fmtid="{D5CDD505-2E9C-101B-9397-08002B2CF9AE}" pid="5" name="ClassificationContentMarkingFooterText">
    <vt:lpwstr>ENMAX: Internal Use Only</vt:lpwstr>
  </property>
</Properties>
</file>