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7"/>
    <p:restoredTop sz="94678"/>
  </p:normalViewPr>
  <p:slideViewPr>
    <p:cSldViewPr snapToGrid="0">
      <p:cViewPr varScale="1">
        <p:scale>
          <a:sx n="118" d="100"/>
          <a:sy n="118" d="100"/>
        </p:scale>
        <p:origin x="248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1412-4EC7-95AD-0332-D3A2E911E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D3129-B86B-ED6D-6AEC-C2956DE2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8BD1-6CE2-207A-77D0-E0BDFC6B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D0EE-CB4E-C2D0-5F39-A3EAE81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901E-5C1F-22B0-CD2F-5917C4B0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2833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F25F-35F8-190A-D93D-3E4EF8AF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5C4AF-AED0-181E-CB99-819D314E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3674-CB4B-9E9A-6592-4479CF1F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A206-9386-13D1-9E4C-17503361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CA15-B224-27DF-DD00-184355B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7425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6721F-ABF0-2469-285A-6EAD38437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DFD7F-23CF-241F-38FF-BAB96D8F5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F4F5-6EDA-1338-DBDF-B8DC588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51D2-3646-A294-47FE-331A5893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2DB9-D001-0BF8-4212-D97AC5E3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273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D76D-BDB2-ACC4-6E84-D1D54FFD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697-D003-4099-1D47-8F314D1D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FC5E-83E7-5D7F-9A21-586CE16A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BC9E-59A6-B092-166A-E47E1346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D93E-09F3-ACC0-5768-4AC45137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595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D870-140A-8DF2-ED23-B8C13688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B336-E875-58DC-91A0-3CD90E0A0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1DB74-B4A4-ECC3-5E4C-1E91FF75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4F14-E99D-D971-5727-4107FC6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EACA-2497-9F91-9C30-584F5DAD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7215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AE91-30E1-74C6-7898-0C0AC55B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1728-C617-3028-A7E6-65F0BFFA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56D03-BFB7-11F8-7067-6CEF264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A9A73-27CA-8392-55A6-0C001966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FC8B-34A4-17F1-E9A5-812B47D1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6A79-64C7-D208-3008-8861DDFE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235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4EFE-3F37-155B-139F-BA14138E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F5573-09FF-748B-9269-D51FEA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5BBE-5C50-223E-DADD-CF4F4164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9EB6C-9E0A-5A8C-3D63-60A74A520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45C73-6AD6-0A63-5B33-702AF8AD5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331B4-2204-D742-5783-6AEB581A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303F1-40EB-2FFC-3E81-B6428B2C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59B62-2002-EE5B-239B-A80B9C96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5720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0ABF-AFAB-51FA-3466-58BE3ED9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A889A-0623-7A2B-28CF-EB3EF045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3AFB6-E6FA-48B4-0A77-83DCB30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C3D6C-2794-5D2B-3022-96B2D3D4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2112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FEC9A-39D0-F697-3A6A-24FF3851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A5BAF-891E-4B2D-5E2B-62B37808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55EF-75C8-3B43-1601-70F8C96A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266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59C-6C0E-06D3-AB74-70700B3F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2758-08B7-A576-7916-99924878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BE897-86C6-D515-96B3-2D46C73D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7BD9-590F-8093-0C5C-640E8D37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8D958-81D0-F547-A66B-30E36420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5741-CFA6-9191-F9FA-21713842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156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B2C9-7026-FB6D-7C62-3A2BDCC8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CF0D4-3067-C96D-FB2C-9489C7955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6BD21-685D-8F2B-25EC-CE7D9673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F9EC4-9A87-96E3-106B-F098D374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925F7-C70B-2290-DFD1-4769018C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33CF-9A5B-AB50-CA0C-47AF3F0A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1089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F0446-41F0-11F4-09EB-205CE2DC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8683-91B6-30D4-747D-1917BC9A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AFA6-2C1B-28C3-EBB5-2CDF4E50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B2A2-6125-3B4C-872E-9AC730F9C074}" type="datetimeFigureOut">
              <a:rPr lang="en-MX" smtClean="0"/>
              <a:t>20/10/22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E593-8BA0-90CF-AC07-FF27ECB75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F8B6-6AB0-674C-F876-5C1EE2769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87E2-B907-DD42-884B-26A5469E437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308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0E547-82EF-2E08-1F43-05DABC04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9293" y="806364"/>
            <a:ext cx="3354636" cy="2847413"/>
          </a:xfrm>
        </p:spPr>
        <p:txBody>
          <a:bodyPr anchor="b">
            <a:normAutofit/>
          </a:bodyPr>
          <a:lstStyle/>
          <a:p>
            <a:pPr algn="l"/>
            <a:r>
              <a:rPr lang="en-MX" sz="5600">
                <a:solidFill>
                  <a:schemeClr val="accent1"/>
                </a:solidFill>
              </a:rPr>
              <a:t>Regresión 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F814B-5B1B-DDF4-2621-95466DD6F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936" y="5657355"/>
            <a:ext cx="1683676" cy="573802"/>
          </a:xfrm>
        </p:spPr>
        <p:txBody>
          <a:bodyPr anchor="t">
            <a:normAutofit/>
          </a:bodyPr>
          <a:lstStyle/>
          <a:p>
            <a:pPr algn="l"/>
            <a:r>
              <a:rPr lang="en-MX" sz="1200">
                <a:solidFill>
                  <a:srgbClr val="002060"/>
                </a:solidFill>
              </a:rPr>
              <a:t>Equipo: </a:t>
            </a:r>
          </a:p>
          <a:p>
            <a:pPr algn="l"/>
            <a:r>
              <a:rPr lang="en-MX" sz="1200">
                <a:solidFill>
                  <a:srgbClr val="002060"/>
                </a:solidFill>
              </a:rPr>
              <a:t>Lilivette, Oscar, Ricardo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AEC49-4A30-4A3A-5E89-9032054E0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2089140"/>
            <a:ext cx="5604636" cy="26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5B6-BBCF-2E1A-4C30-55769243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8A8F7-3770-17D7-11EB-3BD686D62960}"/>
              </a:ext>
            </a:extLst>
          </p:cNvPr>
          <p:cNvSpPr txBox="1"/>
          <p:nvPr/>
        </p:nvSpPr>
        <p:spPr>
          <a:xfrm>
            <a:off x="1708254" y="2103551"/>
            <a:ext cx="256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800" b="1" dirty="0">
                <a:solidFill>
                  <a:srgbClr val="002060"/>
                </a:solidFill>
              </a:rPr>
              <a:t>Regresión Ridge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51ADC1-8EAD-B202-CCF4-81D53B13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565" y="3211286"/>
            <a:ext cx="2092778" cy="51494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BFBC311-441E-92E5-57A8-30EFE0509E08}"/>
              </a:ext>
            </a:extLst>
          </p:cNvPr>
          <p:cNvGrpSpPr/>
          <p:nvPr/>
        </p:nvGrpSpPr>
        <p:grpSpPr>
          <a:xfrm>
            <a:off x="1718787" y="2626771"/>
            <a:ext cx="4303482" cy="3051883"/>
            <a:chOff x="2209800" y="456631"/>
            <a:chExt cx="8494840" cy="60242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E817F7-A92D-D766-3213-2F06278E1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456631"/>
              <a:ext cx="7772400" cy="60242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C5D1CD-C41D-02D2-DBE6-68728B3F0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0009" y="2241533"/>
              <a:ext cx="2954631" cy="293583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A43ABE-2B0D-E1D6-6F22-226C13D8E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770" y="2321628"/>
              <a:ext cx="3792598" cy="43921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62C0349-EA12-6F2D-FDA8-BEFBC950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0438" y="3379777"/>
              <a:ext cx="2106905" cy="43921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C8D3914-8B9B-A610-1BCF-092921FA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335" y="1397526"/>
            <a:ext cx="1206879" cy="439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BF256-3179-9E23-9ABA-DA5079979E0D}"/>
              </a:ext>
            </a:extLst>
          </p:cNvPr>
          <p:cNvSpPr txBox="1"/>
          <p:nvPr/>
        </p:nvSpPr>
        <p:spPr>
          <a:xfrm>
            <a:off x="5190921" y="2626771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La suma de los cuadrados residuales para los datos entrenados por ejemplo para </a:t>
            </a:r>
            <a:r>
              <a:rPr lang="en-MX" b="1" dirty="0"/>
              <a:t>m = .3^2 + b = .1^2 </a:t>
            </a:r>
            <a:r>
              <a:rPr lang="en-MX" dirty="0"/>
              <a:t>+ </a:t>
            </a:r>
            <a:r>
              <a:rPr lang="en-MX" b="1" dirty="0"/>
              <a:t>lamda x pendiente penalizada^2 </a:t>
            </a:r>
            <a:r>
              <a:rPr lang="en-MX" dirty="0"/>
              <a:t>con valores por ejemplo de </a:t>
            </a:r>
            <a:r>
              <a:rPr lang="en-MX" b="1" dirty="0"/>
              <a:t>lamda</a:t>
            </a:r>
            <a:r>
              <a:rPr lang="en-MX" dirty="0"/>
              <a:t> = 1 y </a:t>
            </a:r>
            <a:r>
              <a:rPr lang="en-MX" b="1" dirty="0"/>
              <a:t>pendiente penalizada</a:t>
            </a:r>
            <a:r>
              <a:rPr lang="en-MX" dirty="0"/>
              <a:t> = 1.8, el resuldado sería </a:t>
            </a:r>
            <a:r>
              <a:rPr lang="en-MX" b="1" dirty="0"/>
              <a:t>.74</a:t>
            </a:r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90536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E732D-3486-59FF-1D77-CB2E6B68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 lo tanto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942480-DEE8-7DAC-E78B-5437B0B0EE43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La regresión de </a:t>
            </a:r>
            <a:r>
              <a:rPr lang="en-US" sz="2000" b="1">
                <a:solidFill>
                  <a:schemeClr val="bg1"/>
                </a:solidFill>
              </a:rPr>
              <a:t>ridge</a:t>
            </a:r>
            <a:r>
              <a:rPr lang="en-US" sz="2000">
                <a:solidFill>
                  <a:schemeClr val="bg1"/>
                </a:solidFill>
              </a:rPr>
              <a:t> tiene una minima suma de cuadrados en comparación la lineal en los datos entrenados y se</a:t>
            </a:r>
            <a:r>
              <a:rPr lang="en-US" sz="2000" b="1">
                <a:solidFill>
                  <a:schemeClr val="bg1"/>
                </a:solidFill>
              </a:rPr>
              <a:t> ajustan mejor </a:t>
            </a:r>
            <a:r>
              <a:rPr lang="en-US" sz="2000">
                <a:solidFill>
                  <a:schemeClr val="bg1"/>
                </a:solidFill>
              </a:rPr>
              <a:t>a los datos totales.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9B1FB6-DE4F-71D1-EEAB-22F8FF7E6B39}"/>
              </a:ext>
            </a:extLst>
          </p:cNvPr>
          <p:cNvGrpSpPr/>
          <p:nvPr/>
        </p:nvGrpSpPr>
        <p:grpSpPr>
          <a:xfrm>
            <a:off x="5110716" y="512123"/>
            <a:ext cx="6596651" cy="5678304"/>
            <a:chOff x="2786134" y="0"/>
            <a:chExt cx="7967138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D08483-4DEE-7E03-6B5F-1815ADB8A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6134" y="0"/>
              <a:ext cx="6619731" cy="6858000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8DBC684-76C4-FEA7-6BFA-BF5F4E0D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7622" y="3272972"/>
              <a:ext cx="2197100" cy="2336800"/>
            </a:xfrm>
            <a:prstGeom prst="rect">
              <a:avLst/>
            </a:prstGeom>
          </p:spPr>
        </p:pic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7160E7F-835A-2712-B464-8B91450BA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6172" y="769144"/>
              <a:ext cx="2197100" cy="233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460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9034F-0E7F-92A2-1EF8-2658CCDA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99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41DF-666C-31DD-7CA2-AD7E412E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DD583-33CC-C981-C4C6-D6F1129585D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“La regression de ridge es una forma regularizada de la regresión lineal”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0C4A56-0E91-3784-B23E-DAAABDD9A804}"/>
              </a:ext>
            </a:extLst>
          </p:cNvPr>
          <p:cNvGrpSpPr/>
          <p:nvPr/>
        </p:nvGrpSpPr>
        <p:grpSpPr>
          <a:xfrm>
            <a:off x="5405862" y="1809530"/>
            <a:ext cx="6019332" cy="3235703"/>
            <a:chOff x="3516086" y="2667614"/>
            <a:chExt cx="6638680" cy="35686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36EEBA-0A12-EA54-1A24-FCCB11EAA574}"/>
                </a:ext>
              </a:extLst>
            </p:cNvPr>
            <p:cNvSpPr txBox="1"/>
            <p:nvPr/>
          </p:nvSpPr>
          <p:spPr>
            <a:xfrm>
              <a:off x="3516086" y="2667614"/>
              <a:ext cx="409291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MX" sz="1600"/>
                <a:t>Representacion de peso y talla de ratones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63A36D-BACC-9B74-34D8-58D4EFF43C8A}"/>
                </a:ext>
              </a:extLst>
            </p:cNvPr>
            <p:cNvSpPr txBox="1"/>
            <p:nvPr/>
          </p:nvSpPr>
          <p:spPr>
            <a:xfrm>
              <a:off x="7098299" y="3871843"/>
              <a:ext cx="3056467" cy="12003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MX" sz="1600" i="1"/>
                <a:t>Para esta representación de datos “notablemente” usariamos, una regresión lineal.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408E73-1BC4-204A-23E1-59B9D4A0C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3899" y="3315245"/>
              <a:ext cx="3454400" cy="292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442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E50BA-7BAD-0B4C-ADFE-09D672B8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Minimos cuadrados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37E9EC-8DA2-F9B2-3615-C8D2D69B3BBA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La </a:t>
            </a:r>
            <a:r>
              <a:rPr lang="en-US" sz="2000" err="1">
                <a:solidFill>
                  <a:schemeClr val="bg1"/>
                </a:solidFill>
              </a:rPr>
              <a:t>regresion</a:t>
            </a:r>
            <a:r>
              <a:rPr lang="en-US" sz="2000">
                <a:solidFill>
                  <a:schemeClr val="bg1"/>
                </a:solidFill>
              </a:rPr>
              <a:t> lineal, </a:t>
            </a:r>
            <a:r>
              <a:rPr lang="en-US" sz="2000" err="1">
                <a:solidFill>
                  <a:schemeClr val="bg1"/>
                </a:solidFill>
              </a:rPr>
              <a:t>ajusta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una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linea</a:t>
            </a:r>
            <a:r>
              <a:rPr lang="en-US" sz="2000">
                <a:solidFill>
                  <a:schemeClr val="bg1"/>
                </a:solidFill>
              </a:rPr>
              <a:t> que </a:t>
            </a:r>
            <a:r>
              <a:rPr lang="en-US" sz="2000" err="1">
                <a:solidFill>
                  <a:schemeClr val="bg1"/>
                </a:solidFill>
              </a:rPr>
              <a:t>mejor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quede</a:t>
            </a:r>
            <a:r>
              <a:rPr lang="en-US" sz="2000">
                <a:solidFill>
                  <a:schemeClr val="bg1"/>
                </a:solidFill>
              </a:rPr>
              <a:t> minimize la </a:t>
            </a:r>
            <a:r>
              <a:rPr lang="en-US" sz="2000" err="1">
                <a:solidFill>
                  <a:schemeClr val="bg1"/>
                </a:solidFill>
              </a:rPr>
              <a:t>suma</a:t>
            </a:r>
            <a:r>
              <a:rPr lang="en-US" sz="2000">
                <a:solidFill>
                  <a:schemeClr val="bg1"/>
                </a:solidFill>
              </a:rPr>
              <a:t> de </a:t>
            </a:r>
            <a:r>
              <a:rPr lang="en-US" sz="2000" err="1">
                <a:solidFill>
                  <a:schemeClr val="bg1"/>
                </a:solidFill>
              </a:rPr>
              <a:t>los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cuadrados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residuales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cuando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tenemos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muchos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datos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41699-8B72-224E-0DDD-E9D555984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048" y="1780661"/>
            <a:ext cx="4438735" cy="35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52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8AB05F7-3625-B01C-B2BD-3063A40B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 dirty="0" err="1">
                <a:solidFill>
                  <a:srgbClr val="003865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3700" dirty="0">
                <a:solidFill>
                  <a:srgbClr val="003865"/>
                </a:solidFill>
              </a:rPr>
              <a:t> </a:t>
            </a:r>
            <a:r>
              <a:rPr lang="en-US" sz="3700" dirty="0" err="1">
                <a:solidFill>
                  <a:srgbClr val="003865"/>
                </a:solidFill>
              </a:rPr>
              <a:t>pasaría</a:t>
            </a:r>
            <a:r>
              <a:rPr lang="en-US" sz="3700" dirty="0">
                <a:solidFill>
                  <a:srgbClr val="003865"/>
                </a:solidFill>
              </a:rPr>
              <a:t> </a:t>
            </a:r>
            <a:r>
              <a:rPr lang="en-US" sz="3700" kern="1200" dirty="0" err="1">
                <a:solidFill>
                  <a:srgbClr val="003865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3700" kern="1200" dirty="0">
                <a:solidFill>
                  <a:srgbClr val="003865"/>
                </a:solidFill>
                <a:latin typeface="+mj-lt"/>
                <a:ea typeface="+mj-ea"/>
                <a:cs typeface="+mj-cs"/>
              </a:rPr>
              <a:t> s</a:t>
            </a:r>
            <a:r>
              <a:rPr lang="en-US" sz="3700" dirty="0">
                <a:solidFill>
                  <a:srgbClr val="003865"/>
                </a:solidFill>
              </a:rPr>
              <a:t>olo </a:t>
            </a:r>
            <a:r>
              <a:rPr lang="en-US" sz="3700" dirty="0" err="1">
                <a:solidFill>
                  <a:srgbClr val="003865"/>
                </a:solidFill>
              </a:rPr>
              <a:t>tuvieramos</a:t>
            </a:r>
            <a:r>
              <a:rPr lang="en-US" sz="3700" dirty="0">
                <a:solidFill>
                  <a:srgbClr val="003865"/>
                </a:solidFill>
              </a:rPr>
              <a:t> dos </a:t>
            </a:r>
            <a:r>
              <a:rPr lang="en-US" sz="3700" dirty="0" err="1">
                <a:solidFill>
                  <a:srgbClr val="003865"/>
                </a:solidFill>
              </a:rPr>
              <a:t>datos</a:t>
            </a:r>
            <a:r>
              <a:rPr lang="en-US" sz="3700" kern="1200" dirty="0">
                <a:solidFill>
                  <a:srgbClr val="003865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42C02-33AC-4336-1454-EDBDC9B239D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7AF4D9-3FD2-F28F-4C9C-3A4C9E8082E1}"/>
              </a:ext>
            </a:extLst>
          </p:cNvPr>
          <p:cNvGrpSpPr/>
          <p:nvPr/>
        </p:nvGrpSpPr>
        <p:grpSpPr>
          <a:xfrm>
            <a:off x="5405862" y="950122"/>
            <a:ext cx="6019331" cy="4954509"/>
            <a:chOff x="4909686" y="556872"/>
            <a:chExt cx="6248171" cy="56610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32729B-161A-050C-5CB7-3C7B96C3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9686" y="766390"/>
              <a:ext cx="6248171" cy="54515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8AB899-358A-F1C1-1A5D-110BAF7F5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6458" y="1445872"/>
              <a:ext cx="3302000" cy="3238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14C18D-1EBB-E860-6857-EF9D87E75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8642" y="556872"/>
              <a:ext cx="1905000" cy="8890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09225D-6F1C-F36E-9ABA-B5365F1C3454}"/>
              </a:ext>
            </a:extLst>
          </p:cNvPr>
          <p:cNvSpPr txBox="1"/>
          <p:nvPr/>
        </p:nvSpPr>
        <p:spPr>
          <a:xfrm>
            <a:off x="701259" y="2318732"/>
            <a:ext cx="2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La linea se sobre pondria dando la suma de los minimos cuadrados igual a cero.</a:t>
            </a:r>
          </a:p>
        </p:txBody>
      </p:sp>
    </p:spTree>
    <p:extLst>
      <p:ext uri="{BB962C8B-B14F-4D97-AF65-F5344CB8AC3E}">
        <p14:creationId xmlns:p14="http://schemas.microsoft.com/office/powerpoint/2010/main" val="145731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D3F73-5DEB-DD36-8D58-D8577B2B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Ahora bien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089929-736E-01CF-80E9-8A4AE0E98EC1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 </a:t>
            </a:r>
            <a:r>
              <a:rPr lang="en-US" sz="2000" dirty="0" err="1">
                <a:solidFill>
                  <a:schemeClr val="bg1"/>
                </a:solidFill>
              </a:rPr>
              <a:t>juntamos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todos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nuevamente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puntos </a:t>
            </a:r>
            <a:r>
              <a:rPr lang="en-US" sz="2000" dirty="0" err="1">
                <a:solidFill>
                  <a:schemeClr val="bg1"/>
                </a:solidFill>
              </a:rPr>
              <a:t>rojos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serían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entrenamiento</a:t>
            </a:r>
            <a:r>
              <a:rPr lang="en-US" sz="2000" dirty="0">
                <a:solidFill>
                  <a:schemeClr val="bg1"/>
                </a:solidFill>
              </a:rPr>
              <a:t>), </a:t>
            </a:r>
            <a:r>
              <a:rPr lang="en-US" sz="2000" dirty="0" err="1">
                <a:solidFill>
                  <a:schemeClr val="bg1"/>
                </a:solidFill>
              </a:rPr>
              <a:t>mientras</a:t>
            </a:r>
            <a:r>
              <a:rPr lang="en-US" sz="2000" dirty="0">
                <a:solidFill>
                  <a:schemeClr val="bg1"/>
                </a:solidFill>
              </a:rPr>
              <a:t> que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verdes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serían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 de 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705C7-C321-9253-1FD6-3C10A404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34" y="903730"/>
            <a:ext cx="5572968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756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BCCEE-3730-C359-D3BF-B944146F2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1054349"/>
            <a:ext cx="5458968" cy="4749301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5EA9C-8009-2B46-C62C-E24FC3552DAE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nueva</a:t>
            </a:r>
            <a:r>
              <a:rPr lang="en-US" sz="2200" dirty="0"/>
              <a:t> </a:t>
            </a:r>
            <a:r>
              <a:rPr lang="en-US" sz="2200" dirty="0" err="1"/>
              <a:t>linea</a:t>
            </a:r>
            <a:r>
              <a:rPr lang="en-US" sz="2200" dirty="0"/>
              <a:t> de</a:t>
            </a:r>
            <a:r>
              <a:rPr lang="en-US" sz="2200" b="1" dirty="0"/>
              <a:t> test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comparación</a:t>
            </a:r>
            <a:r>
              <a:rPr lang="en-US" sz="2200" dirty="0"/>
              <a:t> con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demás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, la </a:t>
            </a:r>
            <a:r>
              <a:rPr lang="en-US" sz="2200" dirty="0" err="1"/>
              <a:t>suma</a:t>
            </a:r>
            <a:r>
              <a:rPr lang="en-US" sz="2200" dirty="0"/>
              <a:t> de sus </a:t>
            </a:r>
            <a:r>
              <a:rPr lang="en-US" sz="2200" dirty="0" err="1"/>
              <a:t>cuadrados</a:t>
            </a:r>
            <a:r>
              <a:rPr lang="en-US" sz="2200" dirty="0"/>
              <a:t> es mas </a:t>
            </a:r>
            <a:r>
              <a:rPr lang="en-US" sz="2200" dirty="0" err="1"/>
              <a:t>grande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lo tanto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varianza</a:t>
            </a:r>
            <a:r>
              <a:rPr lang="en-US" sz="2200" dirty="0"/>
              <a:t> lo es. “</a:t>
            </a:r>
            <a:r>
              <a:rPr lang="en-US" sz="2200" b="1" dirty="0"/>
              <a:t>Over Fit</a:t>
            </a:r>
            <a:r>
              <a:rPr lang="en-US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65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5FC9-2F0A-4A30-E24A-1C6EFE44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Regresión Ridge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5F314-70AE-136B-6591-9B185A96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5574"/>
            <a:ext cx="4771882" cy="4046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AF93E-153B-E8D2-24B3-3424AF9A65FF}"/>
              </a:ext>
            </a:extLst>
          </p:cNvPr>
          <p:cNvSpPr txBox="1"/>
          <p:nvPr/>
        </p:nvSpPr>
        <p:spPr>
          <a:xfrm>
            <a:off x="1529443" y="1463405"/>
            <a:ext cx="3875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El </a:t>
            </a:r>
            <a:r>
              <a:rPr lang="en-MX" b="1" dirty="0"/>
              <a:t>objetivo</a:t>
            </a:r>
            <a:r>
              <a:rPr lang="en-MX" dirty="0"/>
              <a:t> principal de ridge es enconrtar una nueva linea que varie (</a:t>
            </a:r>
            <a:r>
              <a:rPr lang="en-MX" b="1" dirty="0"/>
              <a:t>Bias</a:t>
            </a:r>
            <a:r>
              <a:rPr lang="en-MX" dirty="0"/>
              <a:t>) en comparación con los datos de entrenamiento.</a:t>
            </a:r>
          </a:p>
        </p:txBody>
      </p:sp>
      <p:pic>
        <p:nvPicPr>
          <p:cNvPr id="4100" name="Picture 4" descr="Bias Variance tradeoff">
            <a:extLst>
              <a:ext uri="{FF2B5EF4-FFF2-40B4-BE49-F238E27FC236}">
                <a16:creationId xmlns:a16="http://schemas.microsoft.com/office/drawing/2014/main" id="{3C702BE1-AE54-E9BA-5E5B-4956CC0C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43" y="2985786"/>
            <a:ext cx="3485205" cy="3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3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5C0A2A-BEE5-F5C5-C0A0-0ADB3241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49" y="530410"/>
            <a:ext cx="2982387" cy="2622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C0DD43-BBA7-A3B5-0F89-BE3E0A64BC16}"/>
              </a:ext>
            </a:extLst>
          </p:cNvPr>
          <p:cNvSpPr txBox="1"/>
          <p:nvPr/>
        </p:nvSpPr>
        <p:spPr>
          <a:xfrm>
            <a:off x="1273628" y="1236132"/>
            <a:ext cx="433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En otras palabras, ridge puede proveer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predicciones</a:t>
            </a:r>
            <a:r>
              <a:rPr lang="en-US" dirty="0"/>
              <a:t> a </a:t>
            </a:r>
            <a:r>
              <a:rPr lang="en-US" i="1" dirty="0"/>
              <a:t>largo </a:t>
            </a:r>
            <a:r>
              <a:rPr lang="en-US" i="1" dirty="0" err="1"/>
              <a:t>plazo</a:t>
            </a:r>
            <a:r>
              <a:rPr lang="en-US" i="1" dirty="0"/>
              <a:t> </a:t>
            </a:r>
            <a:r>
              <a:rPr lang="en-US" dirty="0" err="1"/>
              <a:t>ajustando</a:t>
            </a:r>
            <a:r>
              <a:rPr lang="en-US" dirty="0"/>
              <a:t> la </a:t>
            </a:r>
            <a:r>
              <a:rPr lang="en-US" dirty="0" err="1"/>
              <a:t>linea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b="1" dirty="0"/>
              <a:t>test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entrenados</a:t>
            </a:r>
            <a:endParaRPr lang="en-MX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E2EED-DAA2-3491-F42D-BA8260726C29}"/>
              </a:ext>
            </a:extLst>
          </p:cNvPr>
          <p:cNvGrpSpPr/>
          <p:nvPr/>
        </p:nvGrpSpPr>
        <p:grpSpPr>
          <a:xfrm>
            <a:off x="6399411" y="3288353"/>
            <a:ext cx="3177227" cy="3039237"/>
            <a:chOff x="708973" y="2740469"/>
            <a:chExt cx="4904427" cy="4691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4F8CC4-6841-FA90-DA6A-D9FD08F1C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973" y="3002517"/>
              <a:ext cx="4672081" cy="44293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AEBC87-08F1-E5A7-6DC6-414ACC2B0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5863" y="4147453"/>
              <a:ext cx="1287537" cy="7493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AE49CF-5FCC-B198-7618-06308614F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5863" y="2740469"/>
              <a:ext cx="1287537" cy="74930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AA6597-F74B-3056-8F98-971A64874260}"/>
              </a:ext>
            </a:extLst>
          </p:cNvPr>
          <p:cNvSpPr txBox="1"/>
          <p:nvPr/>
        </p:nvSpPr>
        <p:spPr>
          <a:xfrm>
            <a:off x="1527532" y="3682876"/>
            <a:ext cx="3843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La ecuación de ridge esta dada por la ecuación de la </a:t>
            </a:r>
            <a:r>
              <a:rPr lang="en-MX" b="1" dirty="0"/>
              <a:t>regresión lineal + lamda x pendiente^2 .</a:t>
            </a:r>
          </a:p>
          <a:p>
            <a:endParaRPr lang="en-MX" dirty="0"/>
          </a:p>
          <a:p>
            <a:endParaRPr lang="en-MX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078C9C-7FBE-25CB-C12B-72BDEE3C70EE}"/>
              </a:ext>
            </a:extLst>
          </p:cNvPr>
          <p:cNvCxnSpPr>
            <a:cxnSpLocks/>
          </p:cNvCxnSpPr>
          <p:nvPr/>
        </p:nvCxnSpPr>
        <p:spPr>
          <a:xfrm flipH="1" flipV="1">
            <a:off x="4220372" y="5475671"/>
            <a:ext cx="237067" cy="3302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BE4C54-3E78-3899-2651-2323298BFEB0}"/>
              </a:ext>
            </a:extLst>
          </p:cNvPr>
          <p:cNvSpPr txBox="1"/>
          <p:nvPr/>
        </p:nvSpPr>
        <p:spPr>
          <a:xfrm>
            <a:off x="4054957" y="5805871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Penalización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78A22-88AB-035F-8676-DB9EBCE6939A}"/>
              </a:ext>
            </a:extLst>
          </p:cNvPr>
          <p:cNvSpPr txBox="1"/>
          <p:nvPr/>
        </p:nvSpPr>
        <p:spPr>
          <a:xfrm>
            <a:off x="2375121" y="5084763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lamda x pendiente^2</a:t>
            </a:r>
            <a:endParaRPr lang="en-MX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1E52E5-2AD6-FD8A-BF89-3F0AD4D7B202}"/>
              </a:ext>
            </a:extLst>
          </p:cNvPr>
          <p:cNvCxnSpPr>
            <a:cxnSpLocks/>
          </p:cNvCxnSpPr>
          <p:nvPr/>
        </p:nvCxnSpPr>
        <p:spPr>
          <a:xfrm flipV="1">
            <a:off x="2505750" y="5443386"/>
            <a:ext cx="333971" cy="36248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7E68EB-8B01-5BBF-995F-9F38D9CE935E}"/>
              </a:ext>
            </a:extLst>
          </p:cNvPr>
          <p:cNvSpPr txBox="1"/>
          <p:nvPr/>
        </p:nvSpPr>
        <p:spPr>
          <a:xfrm>
            <a:off x="1195551" y="5805871"/>
            <a:ext cx="262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MX" dirty="0"/>
              <a:t>everidad de penalización</a:t>
            </a:r>
          </a:p>
        </p:txBody>
      </p:sp>
    </p:spTree>
    <p:extLst>
      <p:ext uri="{BB962C8B-B14F-4D97-AF65-F5344CB8AC3E}">
        <p14:creationId xmlns:p14="http://schemas.microsoft.com/office/powerpoint/2010/main" val="375203919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5B6-BBCF-2E1A-4C30-55769243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DACEBA-25C3-7A70-EEC4-39DDE8E45F7A}"/>
              </a:ext>
            </a:extLst>
          </p:cNvPr>
          <p:cNvGrpSpPr/>
          <p:nvPr/>
        </p:nvGrpSpPr>
        <p:grpSpPr>
          <a:xfrm>
            <a:off x="1545771" y="2659517"/>
            <a:ext cx="2584484" cy="2127288"/>
            <a:chOff x="4909686" y="556872"/>
            <a:chExt cx="6248171" cy="56610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E5A37A-5CB2-A3DC-7ACD-51CFC067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9686" y="766390"/>
              <a:ext cx="6248171" cy="54515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72C273-2611-E881-78CD-AD254DF37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6458" y="1445872"/>
              <a:ext cx="3302000" cy="3238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94A805-19D5-0A6D-8DC6-46997E8C9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8642" y="556872"/>
              <a:ext cx="1905000" cy="8890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E8A8F7-3770-17D7-11EB-3BD686D62960}"/>
              </a:ext>
            </a:extLst>
          </p:cNvPr>
          <p:cNvSpPr txBox="1"/>
          <p:nvPr/>
        </p:nvSpPr>
        <p:spPr>
          <a:xfrm>
            <a:off x="1708254" y="2103551"/>
            <a:ext cx="261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800" b="1" dirty="0">
                <a:solidFill>
                  <a:srgbClr val="002060"/>
                </a:solidFill>
              </a:rPr>
              <a:t>Regresión Lineal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BF256-3179-9E23-9ABA-DA5079979E0D}"/>
              </a:ext>
            </a:extLst>
          </p:cNvPr>
          <p:cNvSpPr txBox="1"/>
          <p:nvPr/>
        </p:nvSpPr>
        <p:spPr>
          <a:xfrm>
            <a:off x="4812327" y="2626771"/>
            <a:ext cx="617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La suma de los cuadrados residuales para los datos entrenados es 0 (la linea esta sobre los puntos).</a:t>
            </a:r>
          </a:p>
          <a:p>
            <a:endParaRPr lang="en-MX" dirty="0"/>
          </a:p>
          <a:p>
            <a:r>
              <a:rPr lang="en-US" dirty="0"/>
              <a:t>L</a:t>
            </a:r>
            <a:r>
              <a:rPr lang="en-MX" dirty="0"/>
              <a:t>os cuadrados residuales serían igual a:</a:t>
            </a:r>
          </a:p>
          <a:p>
            <a:endParaRPr lang="en-MX" dirty="0"/>
          </a:p>
          <a:p>
            <a:r>
              <a:rPr lang="en-MX" dirty="0"/>
              <a:t>0 + </a:t>
            </a:r>
            <a:r>
              <a:rPr lang="en-MX" b="1" dirty="0"/>
              <a:t>lamda x pendiente^2 </a:t>
            </a:r>
            <a:r>
              <a:rPr lang="en-MX" dirty="0"/>
              <a:t>con valores por ejemplo de lamda = 1 y pendiente = 1.3, el resuldado sería </a:t>
            </a:r>
            <a:r>
              <a:rPr lang="en-MX" b="1" dirty="0"/>
              <a:t>1.69</a:t>
            </a:r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37137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{03728940-0AC1-2041-AAE6-68D133391E76}tf16401378</Template>
  <TotalTime>131</TotalTime>
  <Words>372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Regresión Ridge</vt:lpstr>
      <vt:lpstr>Introducción</vt:lpstr>
      <vt:lpstr>Minimos cuadrados</vt:lpstr>
      <vt:lpstr>Qué pasaría si solo tuvieramos dos datos?</vt:lpstr>
      <vt:lpstr>Ahora bien</vt:lpstr>
      <vt:lpstr>PowerPoint Presentation</vt:lpstr>
      <vt:lpstr>Regresión Ridge</vt:lpstr>
      <vt:lpstr>PowerPoint Presentation</vt:lpstr>
      <vt:lpstr>Ejemplo:</vt:lpstr>
      <vt:lpstr>Ejemplo:</vt:lpstr>
      <vt:lpstr>Por lo tanto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Ridge</dc:title>
  <dc:creator>De Leon Flores, Ricardo Javier</dc:creator>
  <cp:lastModifiedBy>De Leon Flores, Ricardo Javier</cp:lastModifiedBy>
  <cp:revision>6</cp:revision>
  <dcterms:created xsi:type="dcterms:W3CDTF">2022-10-20T16:07:56Z</dcterms:created>
  <dcterms:modified xsi:type="dcterms:W3CDTF">2022-10-20T18:20:36Z</dcterms:modified>
</cp:coreProperties>
</file>