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4" r:id="rId5"/>
  </p:sldMasterIdLst>
  <p:notesMasterIdLst>
    <p:notesMasterId r:id="rId23"/>
  </p:notesMasterIdLst>
  <p:handoutMasterIdLst>
    <p:handoutMasterId r:id="rId24"/>
  </p:handoutMasterIdLst>
  <p:sldIdLst>
    <p:sldId id="1106" r:id="rId6"/>
    <p:sldId id="1122" r:id="rId7"/>
    <p:sldId id="1107" r:id="rId8"/>
    <p:sldId id="1108" r:id="rId9"/>
    <p:sldId id="1110" r:id="rId10"/>
    <p:sldId id="1114" r:id="rId11"/>
    <p:sldId id="1112" r:id="rId12"/>
    <p:sldId id="1113" r:id="rId13"/>
    <p:sldId id="1111" r:id="rId14"/>
    <p:sldId id="1115" r:id="rId15"/>
    <p:sldId id="1116" r:id="rId16"/>
    <p:sldId id="1117" r:id="rId17"/>
    <p:sldId id="1119" r:id="rId18"/>
    <p:sldId id="1121" r:id="rId19"/>
    <p:sldId id="1118" r:id="rId20"/>
    <p:sldId id="1120" r:id="rId21"/>
    <p:sldId id="1123" r:id="rId22"/>
  </p:sldIdLst>
  <p:sldSz cx="12436475" cy="6994525"/>
  <p:notesSz cx="6858000" cy="9144000"/>
  <p:defaultTex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layouts" id="{33190A15-43F5-4CC9-8701-15A70A24A2E5}">
          <p14:sldIdLst>
            <p14:sldId id="1106"/>
            <p14:sldId id="1122"/>
            <p14:sldId id="1107"/>
            <p14:sldId id="1108"/>
            <p14:sldId id="1110"/>
            <p14:sldId id="1114"/>
            <p14:sldId id="1112"/>
            <p14:sldId id="1113"/>
            <p14:sldId id="1111"/>
            <p14:sldId id="1115"/>
            <p14:sldId id="1116"/>
            <p14:sldId id="1117"/>
            <p14:sldId id="1119"/>
            <p14:sldId id="1121"/>
            <p14:sldId id="1118"/>
            <p14:sldId id="1120"/>
            <p14:sldId id="1123"/>
          </p14:sldIdLst>
        </p14:section>
        <p14:section name="Icons" id="{43A60019-8B62-42D1-9C30-6C468ED1A77C}">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2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4104">
          <p15:clr>
            <a:srgbClr val="A4A3A4"/>
          </p15:clr>
        </p15:guide>
        <p15:guide id="11" pos="173">
          <p15:clr>
            <a:srgbClr val="A4A3A4"/>
          </p15:clr>
        </p15:guide>
        <p15:guide id="12" pos="1325">
          <p15:clr>
            <a:srgbClr val="A4A3A4"/>
          </p15:clr>
        </p15:guide>
        <p15:guide id="13" pos="7661">
          <p15:clr>
            <a:srgbClr val="A4A3A4"/>
          </p15:clr>
        </p15:guide>
        <p15:guide id="14" pos="749">
          <p15:clr>
            <a:srgbClr val="A4A3A4"/>
          </p15:clr>
        </p15:guide>
        <p15:guide id="15" pos="7085">
          <p15:clr>
            <a:srgbClr val="A4A3A4"/>
          </p15:clr>
        </p15:guide>
        <p15:guide id="16" pos="3629">
          <p15:clr>
            <a:srgbClr val="A4A3A4"/>
          </p15:clr>
        </p15:guide>
        <p15:guide id="17" pos="1901">
          <p15:clr>
            <a:srgbClr val="A4A3A4"/>
          </p15:clr>
        </p15:guide>
        <p15:guide id="18" pos="2477">
          <p15:clr>
            <a:srgbClr val="A4A3A4"/>
          </p15:clr>
        </p15:guide>
        <p15:guide id="19" pos="4205">
          <p15:clr>
            <a:srgbClr val="A4A3A4"/>
          </p15:clr>
        </p15:guide>
        <p15:guide id="20" pos="4781">
          <p15:clr>
            <a:srgbClr val="A4A3A4"/>
          </p15:clr>
        </p15:guide>
        <p15:guide id="21" pos="5357">
          <p15:clr>
            <a:srgbClr val="A4A3A4"/>
          </p15:clr>
        </p15:guide>
        <p15:guide id="22" pos="6509">
          <p15:clr>
            <a:srgbClr val="A4A3A4"/>
          </p15:clr>
        </p15:guide>
        <p15:guide id="23" pos="3053">
          <p15:clr>
            <a:srgbClr val="A4A3A4"/>
          </p15:clr>
        </p15:guide>
        <p15:guide id="24" pos="593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2348FF"/>
    <a:srgbClr val="00D8CC"/>
    <a:srgbClr val="3FACA1"/>
    <a:srgbClr val="006AAC"/>
    <a:srgbClr val="00478A"/>
    <a:srgbClr val="00BCF2"/>
    <a:srgbClr val="7FBA00"/>
    <a:srgbClr val="00188F"/>
    <a:srgbClr val="FF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3" autoAdjust="0"/>
    <p:restoredTop sz="83599" autoAdjust="0"/>
  </p:normalViewPr>
  <p:slideViewPr>
    <p:cSldViewPr>
      <p:cViewPr varScale="1">
        <p:scale>
          <a:sx n="75" d="100"/>
          <a:sy n="75" d="100"/>
        </p:scale>
        <p:origin x="1014" y="78"/>
      </p:cViewPr>
      <p:guideLst>
        <p:guide orient="horz" pos="188"/>
        <p:guide orient="horz" pos="763"/>
        <p:guide orient="horz" pos="1329"/>
        <p:guide orient="horz" pos="2491"/>
        <p:guide orient="horz" pos="4218"/>
        <p:guide orient="horz" pos="3643"/>
        <p:guide orient="horz" pos="3067"/>
        <p:guide orient="horz" pos="1915"/>
        <p:guide orient="horz" pos="302"/>
        <p:guide orient="horz" pos="4104"/>
        <p:guide pos="173"/>
        <p:guide pos="1325"/>
        <p:guide pos="7661"/>
        <p:guide pos="749"/>
        <p:guide pos="7085"/>
        <p:guide pos="3629"/>
        <p:guide pos="1901"/>
        <p:guide pos="2477"/>
        <p:guide pos="4205"/>
        <p:guide pos="4781"/>
        <p:guide pos="5357"/>
        <p:guide pos="6509"/>
        <p:guide pos="3053"/>
        <p:guide pos="5933"/>
        <p:guide pos="288"/>
        <p:guide pos="7546"/>
      </p:guideLst>
    </p:cSldViewPr>
  </p:slideViewPr>
  <p:notesTextViewPr>
    <p:cViewPr>
      <p:scale>
        <a:sx n="100" d="100"/>
        <a:sy n="100" d="100"/>
      </p:scale>
      <p:origin x="0" y="0"/>
    </p:cViewPr>
  </p:notesTextViewPr>
  <p:sorterViewPr>
    <p:cViewPr varScale="1">
      <p:scale>
        <a:sx n="1" d="1"/>
        <a:sy n="1" d="1"/>
      </p:scale>
      <p:origin x="0" y="37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2/8/2013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2/8/2013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2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34" indent="-107942"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621"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87" indent="-149770"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416"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558" algn="l" defTabSz="932623" rtl="0" eaLnBrk="1" latinLnBrk="0" hangingPunct="1">
      <a:defRPr sz="1200" kern="1200">
        <a:solidFill>
          <a:schemeClr val="tx1"/>
        </a:solidFill>
        <a:latin typeface="+mn-lt"/>
        <a:ea typeface="+mn-ea"/>
        <a:cs typeface="+mn-cs"/>
      </a:defRPr>
    </a:lvl6pPr>
    <a:lvl7pPr marL="2797868" algn="l" defTabSz="932623" rtl="0" eaLnBrk="1" latinLnBrk="0" hangingPunct="1">
      <a:defRPr sz="1200" kern="1200">
        <a:solidFill>
          <a:schemeClr val="tx1"/>
        </a:solidFill>
        <a:latin typeface="+mn-lt"/>
        <a:ea typeface="+mn-ea"/>
        <a:cs typeface="+mn-cs"/>
      </a:defRPr>
    </a:lvl7pPr>
    <a:lvl8pPr marL="3264180" algn="l" defTabSz="932623" rtl="0" eaLnBrk="1" latinLnBrk="0" hangingPunct="1">
      <a:defRPr sz="1200" kern="1200">
        <a:solidFill>
          <a:schemeClr val="tx1"/>
        </a:solidFill>
        <a:latin typeface="+mn-lt"/>
        <a:ea typeface="+mn-ea"/>
        <a:cs typeface="+mn-cs"/>
      </a:defRPr>
    </a:lvl8pPr>
    <a:lvl9pPr marL="3730491" algn="l" defTabSz="93262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F4DEAB-AE91-4373-9F10-C824BAA501C7}"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0644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Open</a:t>
            </a:r>
            <a:r>
              <a:rPr lang="en-US" baseline="0" dirty="0" smtClean="0"/>
              <a:t> up the </a:t>
            </a:r>
            <a:r>
              <a:rPr lang="en-US" baseline="0" dirty="0" err="1" smtClean="0"/>
              <a:t>SiteMonitR</a:t>
            </a:r>
            <a:r>
              <a:rPr lang="en-US" baseline="0" dirty="0" smtClean="0"/>
              <a:t> and change it so that it uses SignalR rather than Web API to ping the server manually on page load</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3441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Open</a:t>
            </a:r>
            <a:r>
              <a:rPr lang="en-US" baseline="0" dirty="0" smtClean="0"/>
              <a:t> up the </a:t>
            </a:r>
            <a:r>
              <a:rPr lang="en-US" baseline="0" dirty="0" err="1" smtClean="0"/>
              <a:t>SiteMonitR</a:t>
            </a:r>
            <a:r>
              <a:rPr lang="en-US" baseline="0" dirty="0" smtClean="0"/>
              <a:t> and change it so that it uses SignalR rather than Web API to ping the server manually on page load</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4363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F4DEAB-AE91-4373-9F10-C824BAA501C7}"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3339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F4DEAB-AE91-4373-9F10-C824BAA501C7}"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707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86AE06-5DD3-4088-9641-68D288BD7F26}"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7197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Open</a:t>
            </a:r>
            <a:r>
              <a:rPr lang="en-US" baseline="0" dirty="0" smtClean="0"/>
              <a:t> up the </a:t>
            </a:r>
            <a:r>
              <a:rPr lang="en-US" baseline="0" dirty="0" err="1" smtClean="0"/>
              <a:t>SiteMonitR</a:t>
            </a:r>
            <a:r>
              <a:rPr lang="en-US" baseline="0" dirty="0" smtClean="0"/>
              <a:t> and change it so that it uses SignalR rather than Web API to ping the server manually on page load</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1315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F4DEAB-AE91-4373-9F10-C824BAA501C7}"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8826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86AE06-5DD3-4088-9641-68D288BD7F26}"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9802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Open</a:t>
            </a:r>
            <a:r>
              <a:rPr lang="en-US" baseline="0" dirty="0" smtClean="0"/>
              <a:t> up the </a:t>
            </a:r>
            <a:r>
              <a:rPr lang="en-US" baseline="0" dirty="0" err="1" smtClean="0"/>
              <a:t>SiteMonitR</a:t>
            </a:r>
            <a:r>
              <a:rPr lang="en-US" baseline="0" dirty="0" smtClean="0"/>
              <a:t> and change it so that it uses SignalR rather than Web API to ping the server manually on page load</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2993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ACC731-4A2D-4325-B98B-6B36606E89D9}" type="datetime1">
              <a:rPr lang="en-US" smtClean="0"/>
              <a:t>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67242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19670"/>
            <a:ext cx="1005839" cy="195077"/>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571214"/>
            <a:ext cx="2651731" cy="39145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09566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54592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1211262"/>
            <a:ext cx="8229574" cy="5303837"/>
          </a:xfrm>
          <a:noFill/>
        </p:spPr>
        <p:txBody>
          <a:bodyPr tIns="91429" bIns="91429" anchor="t" anchorCtr="0"/>
          <a:lstStyle>
            <a:lvl1pPr marL="0" marR="0" indent="0" algn="l" defTabSz="932623" rtl="0" eaLnBrk="1" fontAlgn="auto" latinLnBrk="0" hangingPunct="1">
              <a:lnSpc>
                <a:spcPct val="90000"/>
              </a:lnSpc>
              <a:spcBef>
                <a:spcPct val="0"/>
              </a:spcBef>
              <a:spcAft>
                <a:spcPts val="0"/>
              </a:spcAft>
              <a:buClrTx/>
              <a:buSzTx/>
              <a:buFontTx/>
              <a:buNone/>
              <a:tabLst/>
              <a:defRPr lang="en-US" sz="6000"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9228668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1211262"/>
            <a:ext cx="8229574" cy="5303837"/>
          </a:xfrm>
          <a:noFill/>
        </p:spPr>
        <p:txBody>
          <a:bodyPr tIns="91429" bIns="91429" anchor="t" anchorCtr="0"/>
          <a:lstStyle>
            <a:lvl1pPr marL="0" marR="0" indent="0" algn="l" defTabSz="932623" rtl="0" eaLnBrk="1" fontAlgn="auto" latinLnBrk="0" hangingPunct="1">
              <a:lnSpc>
                <a:spcPct val="90000"/>
              </a:lnSpc>
              <a:spcBef>
                <a:spcPct val="0"/>
              </a:spcBef>
              <a:spcAft>
                <a:spcPts val="0"/>
              </a:spcAft>
              <a:buClrTx/>
              <a:buSzTx/>
              <a:buFontTx/>
              <a:buNone/>
              <a:tabLst/>
              <a:defRPr lang="en-US" sz="6000"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2364234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40174" y="0"/>
            <a:ext cx="6796302" cy="6994526"/>
          </a:xfrm>
          <a:prstGeom prst="rect">
            <a:avLst/>
          </a:prstGeom>
        </p:spPr>
      </p:pic>
      <p:sp>
        <p:nvSpPr>
          <p:cNvPr id="3"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29079468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9885" y="1485605"/>
            <a:ext cx="4576753" cy="429727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32" tIns="146286" rIns="186532" bIns="146286" numCol="1" spcCol="0" rtlCol="0" fromWordArt="0" anchor="t" anchorCtr="0" forceAA="0" compatLnSpc="1">
            <a:prstTxWarp prst="textNoShape">
              <a:avLst/>
            </a:prstTxWarp>
            <a:noAutofit/>
          </a:bodyPr>
          <a:lstStyle/>
          <a:p>
            <a:pPr defTabSz="932352" fontAlgn="base">
              <a:lnSpc>
                <a:spcPct val="90000"/>
              </a:lnSpc>
              <a:spcBef>
                <a:spcPct val="0"/>
              </a:spcBef>
              <a:spcAft>
                <a:spcPct val="0"/>
              </a:spcAft>
            </a:pPr>
            <a:endParaRPr lang="en-US" sz="2000"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120587" y="1485603"/>
            <a:ext cx="6858687" cy="4297634"/>
          </a:xfrm>
        </p:spPr>
        <p:txBody>
          <a:bodyPr/>
          <a:lstStyle>
            <a:lvl1pPr marL="0" indent="0">
              <a:buNone/>
              <a:defRPr>
                <a:solidFill>
                  <a:srgbClr val="FFFFFF"/>
                </a:solidFill>
              </a:defRPr>
            </a:lvl1pPr>
            <a:lvl2pPr marL="0" indent="0">
              <a:buFontTx/>
              <a:buNone/>
              <a:defRPr sz="2000">
                <a:solidFill>
                  <a:srgbClr val="FFFFFF"/>
                </a:solidFill>
              </a:defRPr>
            </a:lvl2pPr>
            <a:lvl3pPr marL="228571" indent="0">
              <a:buNone/>
              <a:defRPr>
                <a:solidFill>
                  <a:srgbClr val="FFFFFF"/>
                </a:solidFill>
              </a:defRPr>
            </a:lvl3pPr>
            <a:lvl4pPr marL="457141" indent="0">
              <a:buNone/>
              <a:defRPr>
                <a:solidFill>
                  <a:srgbClr val="FFFFFF"/>
                </a:solidFill>
              </a:defRPr>
            </a:lvl4pPr>
            <a:lvl5pPr marL="685712"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9865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211264"/>
            <a:ext cx="3932238" cy="40233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932262" y="1211264"/>
            <a:ext cx="3932238" cy="4023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864139" y="1211264"/>
            <a:ext cx="3932238" cy="40233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74638" y="5234603"/>
            <a:ext cx="3474746"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932262"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864139"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Tree>
    <p:extLst>
      <p:ext uri="{BB962C8B-B14F-4D97-AF65-F5344CB8AC3E}">
        <p14:creationId xmlns:p14="http://schemas.microsoft.com/office/powerpoint/2010/main" val="27880363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4"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41857376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0188F"/>
                </a:soli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7" y="2125663"/>
            <a:ext cx="9144000" cy="36576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286" tIns="91429" rIns="146286" bIns="91429" anchor="t" anchorCtr="0"/>
          <a:lstStyle>
            <a:lvl1pPr>
              <a:defRPr sz="6000" spc="-101"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2" y="3955788"/>
            <a:ext cx="9143937" cy="1828007"/>
          </a:xfrm>
          <a:noFill/>
        </p:spPr>
        <p:txBody>
          <a:bodyPr lIns="146286" tIns="109714" rIns="146286" bIns="109714">
            <a:noAutofit/>
          </a:bodyPr>
          <a:lstStyle>
            <a:lvl1pPr marL="0" indent="0">
              <a:spcBef>
                <a:spcPts val="0"/>
              </a:spcBef>
              <a:buNone/>
              <a:defRPr sz="35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20159"/>
            <a:ext cx="1005839" cy="19409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2" y="571214"/>
            <a:ext cx="2651726" cy="391455"/>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5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7"/>
            <a:ext cx="11887199" cy="1995932"/>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09" indent="0">
              <a:buNone/>
              <a:defRPr>
                <a:gradFill>
                  <a:gsLst>
                    <a:gs pos="1250">
                      <a:srgbClr val="000000"/>
                    </a:gs>
                    <a:gs pos="100000">
                      <a:srgbClr val="000000"/>
                    </a:gs>
                  </a:gsLst>
                  <a:lin ang="5400000" scaled="0"/>
                </a:gradFill>
                <a:latin typeface="Segoe UI" pitchFamily="34" charset="0"/>
                <a:cs typeface="Segoe UI" pitchFamily="34" charset="0"/>
              </a:defRPr>
            </a:lvl2pPr>
            <a:lvl3pPr marL="584532" indent="0">
              <a:buNone/>
              <a:defRPr>
                <a:gradFill>
                  <a:gsLst>
                    <a:gs pos="1250">
                      <a:srgbClr val="000000"/>
                    </a:gs>
                    <a:gs pos="100000">
                      <a:srgbClr val="000000"/>
                    </a:gs>
                  </a:gsLst>
                  <a:lin ang="5400000" scaled="0"/>
                </a:gradFill>
                <a:latin typeface="Segoe UI" pitchFamily="34" charset="0"/>
                <a:cs typeface="Segoe UI" pitchFamily="34" charset="0"/>
              </a:defRPr>
            </a:lvl3pPr>
            <a:lvl4pPr marL="814459"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86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75076"/>
          </a:xfrm>
          <a:prstGeom prst="rect">
            <a:avLst/>
          </a:prstGeom>
        </p:spPr>
        <p:txBody>
          <a:bodyPr/>
          <a:lstStyle>
            <a:lvl1pPr marL="290476" indent="-290476">
              <a:buClr>
                <a:schemeClr val="tx1"/>
              </a:buClr>
              <a:buSzPct val="90000"/>
              <a:buFont typeface="Arial" pitchFamily="34" charset="0"/>
              <a:buChar char="•"/>
              <a:defRPr sz="35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27" indent="-280952">
              <a:buClr>
                <a:schemeClr val="tx1"/>
              </a:buClr>
              <a:buSzPct val="90000"/>
              <a:buFont typeface="Arial" pitchFamily="34" charset="0"/>
              <a:buChar char="•"/>
              <a:defRPr sz="33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03" indent="-290476">
              <a:buClr>
                <a:schemeClr val="tx1"/>
              </a:buClr>
              <a:buSzPct val="90000"/>
              <a:buFont typeface="Arial" pitchFamily="34" charset="0"/>
              <a:buChar char="•"/>
              <a:defRPr sz="29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74" indent="-22857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44" indent="-22857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7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523711"/>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B8A5B0F1-BE89-472D-8FB5-0279ED441328}" type="datetimeFigureOut">
              <a:rPr lang="en-US" smtClean="0"/>
              <a:t>2/8/2013</a:t>
            </a:fld>
            <a:endParaRPr lang="en-US"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0084F4F-5154-4261-8AB3-A03A236B212A}" type="slidenum">
              <a:rPr lang="en-US" smtClean="0"/>
              <a:t>‹#›</a:t>
            </a:fld>
            <a:endParaRPr lang="en-US" dirty="0"/>
          </a:p>
        </p:txBody>
      </p:sp>
    </p:spTree>
    <p:extLst>
      <p:ext uri="{BB962C8B-B14F-4D97-AF65-F5344CB8AC3E}">
        <p14:creationId xmlns:p14="http://schemas.microsoft.com/office/powerpoint/2010/main" val="2761033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921609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368231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defTabSz="932742">
              <a:lnSpc>
                <a:spcPct val="90000"/>
              </a:lnSpc>
            </a:pPr>
            <a:r>
              <a:rPr lang="en-US" sz="2400" dirty="0">
                <a:solidFill>
                  <a:srgbClr val="FFFFFF"/>
                </a:solidFill>
                <a:latin typeface="Segoe UI Light"/>
              </a:rPr>
              <a:t>Body </a:t>
            </a:r>
            <a:r>
              <a:rPr lang="en-US" sz="2400" dirty="0" err="1">
                <a:solidFill>
                  <a:srgbClr val="FFFFFF"/>
                </a:solidFill>
                <a:latin typeface="Segoe UI Light"/>
              </a:rPr>
              <a:t>magnimu</a:t>
            </a:r>
            <a:r>
              <a:rPr lang="en-US" sz="2400" dirty="0">
                <a:solidFill>
                  <a:srgbClr val="FFFFFF"/>
                </a:solidFill>
                <a:latin typeface="Segoe UI Light"/>
              </a:rPr>
              <a:t> </a:t>
            </a:r>
            <a:r>
              <a:rPr lang="en-US" sz="2400" dirty="0" err="1">
                <a:solidFill>
                  <a:srgbClr val="FFFFFF"/>
                </a:solidFill>
                <a:latin typeface="Segoe UI Light"/>
              </a:rPr>
              <a:t>sanducil</a:t>
            </a:r>
            <a:r>
              <a:rPr lang="en-US" sz="2400" dirty="0">
                <a:solidFill>
                  <a:srgbClr val="FFFFFF"/>
                </a:solidFill>
                <a:latin typeface="Segoe UI Light"/>
              </a:rPr>
              <a:t> et et </a:t>
            </a:r>
            <a:r>
              <a:rPr lang="en-US" sz="2400" dirty="0" err="1">
                <a:solidFill>
                  <a:srgbClr val="FFFFFF"/>
                </a:solidFill>
                <a:latin typeface="Segoe UI Light"/>
              </a:rPr>
              <a:t>quia</a:t>
            </a:r>
            <a:r>
              <a:rPr lang="en-US" sz="2400" dirty="0">
                <a:solidFill>
                  <a:srgbClr val="FFFFFF"/>
                </a:solidFill>
                <a:latin typeface="Segoe UI Light"/>
              </a:rPr>
              <a:t> </a:t>
            </a:r>
            <a:r>
              <a:rPr lang="en-US" sz="2400" dirty="0" err="1">
                <a:solidFill>
                  <a:srgbClr val="FFFFFF"/>
                </a:solidFill>
                <a:latin typeface="Segoe UI Light"/>
              </a:rPr>
              <a:t>volo</a:t>
            </a:r>
            <a:r>
              <a:rPr lang="en-US" sz="2400" dirty="0">
                <a:solidFill>
                  <a:srgbClr val="FFFFFF"/>
                </a:solidFill>
                <a:latin typeface="Segoe UI Light"/>
              </a:rPr>
              <a:t> </a:t>
            </a:r>
            <a:r>
              <a:rPr lang="en-US" sz="2400" dirty="0" err="1">
                <a:solidFill>
                  <a:srgbClr val="FFFFFF"/>
                </a:solidFill>
                <a:latin typeface="Segoe UI Light"/>
              </a:rPr>
              <a:t>exera</a:t>
            </a:r>
            <a:r>
              <a:rPr lang="en-US" sz="2400" dirty="0">
                <a:solidFill>
                  <a:srgbClr val="FFFFFF"/>
                </a:solidFill>
                <a:latin typeface="Segoe UI Light"/>
              </a:rPr>
              <a:t> </a:t>
            </a:r>
            <a:r>
              <a:rPr lang="en-US" sz="2400" dirty="0" err="1">
                <a:solidFill>
                  <a:srgbClr val="FFFFFF"/>
                </a:solidFill>
                <a:latin typeface="Segoe UI Light"/>
              </a:rPr>
              <a:t>venim</a:t>
            </a:r>
            <a:r>
              <a:rPr lang="en-US" sz="2400" dirty="0">
                <a:solidFill>
                  <a:srgbClr val="FFFFFF"/>
                </a:solidFill>
                <a:latin typeface="Segoe UI Light"/>
              </a:rPr>
              <a:t> </a:t>
            </a:r>
            <a:r>
              <a:rPr lang="en-US" sz="2400" dirty="0" err="1">
                <a:solidFill>
                  <a:srgbClr val="FFFFFF"/>
                </a:solidFill>
                <a:latin typeface="Segoe UI Light"/>
              </a:rPr>
              <a:t>os</a:t>
            </a:r>
            <a:r>
              <a:rPr lang="en-US" sz="2400" dirty="0">
                <a:solidFill>
                  <a:srgbClr val="FFFFFF"/>
                </a:solidFill>
                <a:latin typeface="Segoe UI Light"/>
              </a:rPr>
              <a:t> am </a:t>
            </a:r>
            <a:r>
              <a:rPr lang="en-US" sz="2400" dirty="0" err="1">
                <a:solidFill>
                  <a:srgbClr val="FFFFFF"/>
                </a:solidFill>
                <a:latin typeface="Segoe UI Light"/>
              </a:rPr>
              <a:t>duciderit</a:t>
            </a:r>
            <a:r>
              <a:rPr lang="en-US" sz="2400" dirty="0">
                <a:solidFill>
                  <a:srgbClr val="FFFFFF"/>
                </a:solidFill>
                <a:latin typeface="Segoe UI Light"/>
              </a:rPr>
              <a:t> </a:t>
            </a:r>
            <a:r>
              <a:rPr lang="en-US" sz="2400" dirty="0" err="1">
                <a:solidFill>
                  <a:srgbClr val="FFFFFF"/>
                </a:solidFill>
                <a:latin typeface="Segoe UI Light"/>
              </a:rPr>
              <a:t>aut</a:t>
            </a:r>
            <a:r>
              <a:rPr lang="en-US" sz="2400" dirty="0">
                <a:solidFill>
                  <a:srgbClr val="FFFFFF"/>
                </a:solidFill>
                <a:latin typeface="Segoe UI Light"/>
              </a:rPr>
              <a:t> </a:t>
            </a:r>
            <a:r>
              <a:rPr lang="en-US" sz="2400" dirty="0" err="1">
                <a:solidFill>
                  <a:srgbClr val="FFFFFF"/>
                </a:solidFill>
                <a:latin typeface="Segoe UI Light"/>
              </a:rPr>
              <a:t>odior</a:t>
            </a:r>
            <a:r>
              <a:rPr lang="en-US" sz="2400" dirty="0">
                <a:solidFill>
                  <a:srgbClr val="FFFFFF"/>
                </a:solidFill>
                <a:latin typeface="Segoe UI Light"/>
              </a:rPr>
              <a:t> </a:t>
            </a:r>
            <a:r>
              <a:rPr lang="en-US" sz="2400" dirty="0" err="1">
                <a:solidFill>
                  <a:srgbClr val="FFFFFF"/>
                </a:solidFill>
                <a:latin typeface="Segoe UI Light"/>
              </a:rPr>
              <a:t>sitati</a:t>
            </a:r>
            <a:r>
              <a:rPr lang="en-US" sz="2400" dirty="0">
                <a:solidFill>
                  <a:srgbClr val="FFFFFF"/>
                </a:solidFill>
                <a:latin typeface="Segoe UI Light"/>
              </a:rPr>
              <a:t> </a:t>
            </a:r>
            <a:r>
              <a:rPr lang="en-US" sz="2400" dirty="0" err="1">
                <a:solidFill>
                  <a:srgbClr val="FFFFFF"/>
                </a:solidFill>
                <a:latin typeface="Segoe UI Light"/>
              </a:rPr>
              <a:t>nulpa</a:t>
            </a:r>
            <a:r>
              <a:rPr lang="en-US" sz="2400" dirty="0">
                <a:solidFill>
                  <a:srgbClr val="FFFFFF"/>
                </a:solidFill>
                <a:latin typeface="Segoe UI Light"/>
              </a:rPr>
              <a:t> </a:t>
            </a:r>
            <a:r>
              <a:rPr lang="en-US" sz="2400" dirty="0" err="1">
                <a:solidFill>
                  <a:srgbClr val="FFFFFF"/>
                </a:solidFill>
                <a:latin typeface="Segoe UI Light"/>
              </a:rPr>
              <a:t>vo</a:t>
            </a:r>
            <a:r>
              <a:rPr lang="en-US" sz="2400" dirty="0">
                <a:solidFill>
                  <a:srgbClr val="FFFFFF"/>
                </a:solidFill>
                <a:latin typeface="Segoe UI Light"/>
              </a:rPr>
              <a:t> </a:t>
            </a:r>
            <a:r>
              <a:rPr lang="en-US" sz="2400" dirty="0" err="1">
                <a:solidFill>
                  <a:srgbClr val="FFFFFF"/>
                </a:solidFill>
                <a:latin typeface="Segoe UI Light"/>
              </a:rPr>
              <a:t>luptatur</a:t>
            </a:r>
            <a:r>
              <a:rPr lang="en-US" sz="2400" dirty="0">
                <a:solidFill>
                  <a:srgbClr val="FFFFFF"/>
                </a:solidFill>
                <a:latin typeface="Segoe UI Light"/>
              </a:rPr>
              <a:t> </a:t>
            </a:r>
            <a:r>
              <a:rPr lang="en-US" sz="2400" dirty="0" err="1">
                <a:solidFill>
                  <a:srgbClr val="FFFFFF"/>
                </a:solidFill>
                <a:latin typeface="Segoe UI Light"/>
              </a:rPr>
              <a:t>sunti</a:t>
            </a:r>
            <a:r>
              <a:rPr lang="en-US" sz="2400" dirty="0">
                <a:solidFill>
                  <a:srgbClr val="FFFFFF"/>
                </a:solidFill>
                <a:latin typeface="Segoe UI Light"/>
              </a:rPr>
              <a:t> sit </a:t>
            </a:r>
            <a:r>
              <a:rPr lang="en-US" sz="2400" dirty="0" err="1">
                <a:solidFill>
                  <a:srgbClr val="FFFFFF"/>
                </a:solidFill>
                <a:latin typeface="Segoe UI Light"/>
              </a:rPr>
              <a:t>voluptae</a:t>
            </a:r>
            <a:r>
              <a:rPr lang="en-US" sz="2400" dirty="0">
                <a:solidFill>
                  <a:srgbClr val="FFFFFF"/>
                </a:solidFill>
                <a:latin typeface="Segoe UI Light"/>
              </a:rPr>
              <a:t> </a:t>
            </a:r>
            <a:r>
              <a:rPr lang="en-US" sz="2400" dirty="0" err="1">
                <a:solidFill>
                  <a:srgbClr val="FFFFFF"/>
                </a:solidFill>
                <a:latin typeface="Segoe UI Light"/>
              </a:rPr>
              <a:t>sunt</a:t>
            </a:r>
            <a:r>
              <a:rPr lang="en-US" sz="2400" dirty="0">
                <a:solidFill>
                  <a:srgbClr val="FFFFFF"/>
                </a:solidFill>
                <a:latin typeface="Segoe UI Light"/>
              </a:rPr>
              <a:t> </a:t>
            </a:r>
            <a:r>
              <a:rPr lang="en-US" sz="2400" dirty="0" err="1">
                <a:solidFill>
                  <a:srgbClr val="FFFFFF"/>
                </a:solidFill>
                <a:latin typeface="Segoe UI Light"/>
              </a:rPr>
              <a:t>fugiatiscid</a:t>
            </a:r>
            <a:r>
              <a:rPr lang="en-US" sz="2400" dirty="0">
                <a:solidFill>
                  <a:srgbClr val="FFFFFF"/>
                </a:solidFill>
                <a:latin typeface="Segoe UI Light"/>
              </a:rPr>
              <a:t> qui al </a:t>
            </a:r>
            <a:r>
              <a:rPr lang="en-US" sz="2400" dirty="0" err="1">
                <a:solidFill>
                  <a:srgbClr val="FFFFFF"/>
                </a:solidFill>
                <a:latin typeface="Segoe UI Light"/>
              </a:rPr>
              <a:t>iquam</a:t>
            </a:r>
            <a:r>
              <a:rPr lang="en-US" sz="2400" dirty="0">
                <a:solidFill>
                  <a:srgbClr val="FFFFFF"/>
                </a:solidFill>
                <a:latin typeface="Segoe UI Light"/>
              </a:rPr>
              <a:t> </a:t>
            </a:r>
            <a:r>
              <a:rPr lang="en-US" sz="2400" dirty="0" err="1">
                <a:solidFill>
                  <a:srgbClr val="FFFFFF"/>
                </a:solidFill>
                <a:latin typeface="Segoe UI Light"/>
              </a:rPr>
              <a:t>sundit</a:t>
            </a:r>
            <a:r>
              <a:rPr lang="en-US" sz="2400" dirty="0">
                <a:solidFill>
                  <a:srgbClr val="FFFFFF"/>
                </a:solidFill>
                <a:latin typeface="Segoe UI Light"/>
              </a:rPr>
              <a:t> fugit </a:t>
            </a:r>
            <a:r>
              <a:rPr lang="en-US" sz="2400" dirty="0" err="1">
                <a:solidFill>
                  <a:srgbClr val="FFFFFF"/>
                </a:solidFill>
                <a:latin typeface="Segoe UI Light"/>
              </a:rPr>
              <a:t>labore</a:t>
            </a:r>
            <a:r>
              <a:rPr lang="en-US" sz="2400" dirty="0">
                <a:solidFill>
                  <a:srgbClr val="FFFFFF"/>
                </a:solidFill>
                <a:latin typeface="Segoe UI Light"/>
              </a:rPr>
              <a:t> </a:t>
            </a:r>
            <a:r>
              <a:rPr lang="en-US" sz="2400" dirty="0" err="1">
                <a:solidFill>
                  <a:srgbClr val="FFFFFF"/>
                </a:solidFill>
                <a:latin typeface="Segoe UI Light"/>
              </a:rPr>
              <a:t>sunt</a:t>
            </a:r>
            <a:r>
              <a:rPr lang="en-US" sz="2400" dirty="0">
                <a:solidFill>
                  <a:srgbClr val="FFFFFF"/>
                </a:solidFill>
                <a:latin typeface="Segoe UI Light"/>
              </a:rPr>
              <a:t> </a:t>
            </a:r>
            <a:r>
              <a:rPr lang="en-US" sz="2400" dirty="0" err="1">
                <a:solidFill>
                  <a:srgbClr val="FFFFFF"/>
                </a:solidFill>
                <a:latin typeface="Segoe UI Light"/>
              </a:rPr>
              <a:t>ipsantiumet</a:t>
            </a:r>
            <a:r>
              <a:rPr lang="en-US" sz="2400" dirty="0">
                <a:solidFill>
                  <a:srgbClr val="FFFFFF"/>
                </a:solidFill>
                <a:latin typeface="Segoe UI Light"/>
              </a:rPr>
              <a:t> </a:t>
            </a:r>
            <a:r>
              <a:rPr lang="en-US" sz="2400" dirty="0" err="1">
                <a:solidFill>
                  <a:srgbClr val="FFFFFF"/>
                </a:solidFill>
                <a:latin typeface="Segoe UI Light"/>
              </a:rPr>
              <a:t>ve</a:t>
            </a:r>
            <a:r>
              <a:rPr lang="en-US" sz="2400" dirty="0">
                <a:solidFill>
                  <a:srgbClr val="FFFFFF"/>
                </a:solidFill>
                <a:latin typeface="Segoe UI Light"/>
              </a:rPr>
              <a:t> </a:t>
            </a:r>
            <a:r>
              <a:rPr lang="en-US" sz="2400" dirty="0" err="1">
                <a:solidFill>
                  <a:srgbClr val="FFFFFF"/>
                </a:solidFill>
                <a:latin typeface="Segoe UI Light"/>
              </a:rPr>
              <a:t>nda</a:t>
            </a:r>
            <a:r>
              <a:rPr lang="en-US" sz="2400" dirty="0">
                <a:solidFill>
                  <a:srgbClr val="FFFFFF"/>
                </a:solidFill>
                <a:latin typeface="Segoe UI Light"/>
              </a:rPr>
              <a:t> </a:t>
            </a:r>
            <a:r>
              <a:rPr lang="en-US" sz="2400" dirty="0" err="1">
                <a:solidFill>
                  <a:srgbClr val="FFFFFF"/>
                </a:solidFill>
                <a:latin typeface="Segoe UI Light"/>
              </a:rPr>
              <a:t>que</a:t>
            </a:r>
            <a:r>
              <a:rPr lang="en-US" sz="2400" dirty="0">
                <a:solidFill>
                  <a:srgbClr val="FFFFFF"/>
                </a:solidFill>
                <a:latin typeface="Segoe UI Light"/>
              </a:rPr>
              <a:t> pa </a:t>
            </a:r>
            <a:r>
              <a:rPr lang="en-US" sz="2400" dirty="0" err="1">
                <a:solidFill>
                  <a:srgbClr val="FFFFFF"/>
                </a:solidFill>
                <a:latin typeface="Segoe UI Light"/>
              </a:rPr>
              <a:t>ipis</a:t>
            </a:r>
            <a:r>
              <a:rPr lang="en-US" sz="2400" dirty="0">
                <a:solidFill>
                  <a:srgbClr val="FFFFFF"/>
                </a:solidFill>
                <a:latin typeface="Segoe UI Light"/>
              </a:rPr>
              <a:t>.</a:t>
            </a:r>
            <a:endParaRPr lang="en-US" sz="2400" dirty="0" smtClean="0">
              <a:solidFill>
                <a:srgbClr val="FFFFFF"/>
              </a:solidFill>
              <a:latin typeface="Segoe UI Ligh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27060601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1285252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19670"/>
            <a:ext cx="1005839" cy="195077"/>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21248769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5" name="Picture 4" descr="WIN12_Morayma_06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6" cy="6994525"/>
          </a:xfrm>
          <a:prstGeom prst="rect">
            <a:avLst/>
          </a:prstGeom>
        </p:spPr>
      </p:pic>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973054" y="6320513"/>
            <a:ext cx="1005839" cy="194099"/>
          </a:xfrm>
          <a:prstGeom prst="rect">
            <a:avLst/>
          </a:prstGeom>
        </p:spPr>
      </p:pic>
      <p:sp>
        <p:nvSpPr>
          <p:cNvPr id="14" name="Rectangle 13"/>
          <p:cNvSpPr/>
          <p:nvPr userDrawn="1"/>
        </p:nvSpPr>
        <p:spPr bwMode="gray">
          <a:xfrm>
            <a:off x="274702" y="1211263"/>
            <a:ext cx="7315200" cy="4572000"/>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title" hasCustomPrompt="1"/>
          </p:nvPr>
        </p:nvSpPr>
        <p:spPr bwMode="ltGray">
          <a:xfrm>
            <a:off x="274638" y="1211263"/>
            <a:ext cx="7315200" cy="1828804"/>
          </a:xfrm>
          <a:noFill/>
        </p:spPr>
        <p:txBody>
          <a:bodyPr lIns="146286" tIns="91429" rIns="146286" bIns="91429" anchor="t" anchorCtr="0"/>
          <a:lstStyle>
            <a:lvl1pPr>
              <a:defRPr sz="6000" spc="-101"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6" name="Text Placeholder 4"/>
          <p:cNvSpPr>
            <a:spLocks noGrp="1"/>
          </p:cNvSpPr>
          <p:nvPr>
            <p:ph type="body" sz="quarter" idx="12" hasCustomPrompt="1"/>
          </p:nvPr>
        </p:nvSpPr>
        <p:spPr bwMode="ltGray">
          <a:xfrm>
            <a:off x="274702" y="3030538"/>
            <a:ext cx="7315200" cy="1830388"/>
          </a:xfrm>
          <a:noFill/>
        </p:spPr>
        <p:txBody>
          <a:bodyPr lIns="146286" tIns="109714" rIns="146286" bIns="109714">
            <a:noAutofit/>
          </a:bodyPr>
          <a:lstStyle>
            <a:lvl1pPr marL="0" indent="0">
              <a:spcBef>
                <a:spcPts val="0"/>
              </a:spcBef>
              <a:buNone/>
              <a:defRPr sz="33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8" name="Picture 17"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051725"/>
            <a:ext cx="2651731" cy="391456"/>
          </a:xfrm>
          <a:prstGeom prst="rect">
            <a:avLst/>
          </a:prstGeom>
        </p:spPr>
      </p:pic>
    </p:spTree>
    <p:extLst>
      <p:ext uri="{BB962C8B-B14F-4D97-AF65-F5344CB8AC3E}">
        <p14:creationId xmlns:p14="http://schemas.microsoft.com/office/powerpoint/2010/main" val="3757537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0" y="1"/>
            <a:ext cx="12425758" cy="699452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1211287"/>
            <a:ext cx="7315200" cy="3657600"/>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1211288"/>
            <a:ext cx="7315200" cy="1828804"/>
          </a:xfrm>
          <a:noFill/>
        </p:spPr>
        <p:txBody>
          <a:bodyPr lIns="146286" tIns="91429" rIns="146286" bIns="91429" anchor="t" anchorCtr="0"/>
          <a:lstStyle>
            <a:lvl1pPr>
              <a:defRPr sz="6000" spc="-101"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702" y="3030563"/>
            <a:ext cx="7315200" cy="1830388"/>
          </a:xfrm>
          <a:noFill/>
        </p:spPr>
        <p:txBody>
          <a:bodyPr lIns="146286" tIns="109714" rIns="146286" bIns="109714">
            <a:noAutofit/>
          </a:bodyPr>
          <a:lstStyle>
            <a:lvl1pPr marL="0" indent="0">
              <a:spcBef>
                <a:spcPts val="0"/>
              </a:spcBef>
              <a:buNone/>
              <a:defRPr sz="33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pic>
        <p:nvPicPr>
          <p:cNvPr id="11" name="Picture 10"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2848133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28" y="1"/>
            <a:ext cx="12426819" cy="6994524"/>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13" name="Rectangle 12"/>
          <p:cNvSpPr/>
          <p:nvPr userDrawn="1"/>
        </p:nvSpPr>
        <p:spPr bwMode="gray">
          <a:xfrm>
            <a:off x="274702" y="2125637"/>
            <a:ext cx="7315200" cy="3657600"/>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4702" y="2123899"/>
            <a:ext cx="7315200" cy="1830538"/>
          </a:xfrm>
          <a:noFill/>
        </p:spPr>
        <p:txBody>
          <a:bodyPr lIns="146286" tIns="91429" rIns="146286" bIns="91429" anchor="t" anchorCtr="0"/>
          <a:lstStyle>
            <a:lvl1pPr>
              <a:defRPr sz="5400" spc="-101" baseline="0">
                <a:solidFill>
                  <a:srgbClr val="00188F"/>
                </a:soli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ltGray">
          <a:xfrm>
            <a:off x="274702" y="3954443"/>
            <a:ext cx="7315200" cy="1825625"/>
          </a:xfrm>
        </p:spPr>
        <p:txBody>
          <a:bodyPr tIns="109714" bIns="109714">
            <a:noAutofit/>
          </a:bodyPr>
          <a:lstStyle>
            <a:lvl1pPr marL="0" indent="0">
              <a:spcBef>
                <a:spcPts val="0"/>
              </a:spcBef>
              <a:buNone/>
              <a:defRPr sz="3300">
                <a:solidFill>
                  <a:srgbClr val="00188F"/>
                </a:solidFill>
              </a:defRPr>
            </a:lvl1pPr>
          </a:lstStyle>
          <a:p>
            <a:pPr lvl="0"/>
            <a:r>
              <a:rPr lang="en-US" smtClean="0"/>
              <a:t>Click to edit Master text styles</a:t>
            </a:r>
          </a:p>
        </p:txBody>
      </p:sp>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5"/>
          </a:xfrm>
          <a:prstGeom prst="rect">
            <a:avLst/>
          </a:prstGeom>
        </p:spPr>
      </p:pic>
    </p:spTree>
    <p:extLst>
      <p:ext uri="{BB962C8B-B14F-4D97-AF65-F5344CB8AC3E}">
        <p14:creationId xmlns:p14="http://schemas.microsoft.com/office/powerpoint/2010/main" val="1689577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WIN12_Nick_0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5" name="Rectangle 4"/>
          <p:cNvSpPr/>
          <p:nvPr userDrawn="1"/>
        </p:nvSpPr>
        <p:spPr bwMode="gray">
          <a:xfrm>
            <a:off x="274702" y="2125637"/>
            <a:ext cx="7315200" cy="3657600"/>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bwMode="ltGray">
          <a:xfrm>
            <a:off x="274702" y="2123899"/>
            <a:ext cx="7315200" cy="1830538"/>
          </a:xfrm>
          <a:noFill/>
        </p:spPr>
        <p:txBody>
          <a:bodyPr lIns="146286" tIns="91429" rIns="146286" bIns="91429" anchor="t" anchorCtr="0"/>
          <a:lstStyle>
            <a:lvl1pPr>
              <a:defRPr sz="5400" spc="-101" baseline="0">
                <a:solidFill>
                  <a:srgbClr val="00188F"/>
                </a:solidFill>
              </a:defRPr>
            </a:lvl1pPr>
          </a:lstStyle>
          <a:p>
            <a:r>
              <a:rPr lang="en-US" dirty="0" smtClean="0"/>
              <a:t>Presentation title</a:t>
            </a:r>
            <a:endParaRPr lang="en-US" dirty="0"/>
          </a:p>
        </p:txBody>
      </p:sp>
      <p:sp>
        <p:nvSpPr>
          <p:cNvPr id="7" name="Text Placeholder 2"/>
          <p:cNvSpPr>
            <a:spLocks noGrp="1"/>
          </p:cNvSpPr>
          <p:nvPr>
            <p:ph type="body" sz="quarter" idx="14"/>
          </p:nvPr>
        </p:nvSpPr>
        <p:spPr bwMode="ltGray">
          <a:xfrm>
            <a:off x="274702" y="3954443"/>
            <a:ext cx="7315200" cy="1825625"/>
          </a:xfrm>
        </p:spPr>
        <p:txBody>
          <a:bodyPr tIns="109714" bIns="109714">
            <a:noAutofit/>
          </a:bodyPr>
          <a:lstStyle>
            <a:lvl1pPr marL="0" indent="0">
              <a:spcBef>
                <a:spcPts val="0"/>
              </a:spcBef>
              <a:buNone/>
              <a:defRPr sz="3300">
                <a:solidFill>
                  <a:srgbClr val="00188F"/>
                </a:solidFill>
              </a:defRPr>
            </a:lvl1pPr>
          </a:lstStyle>
          <a:p>
            <a:pPr lvl="0"/>
            <a:r>
              <a:rPr lang="en-US" smtClean="0"/>
              <a:t>Click to edit Master text styles</a:t>
            </a: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2" y="571214"/>
            <a:ext cx="2651726" cy="391455"/>
          </a:xfrm>
          <a:prstGeom prst="rect">
            <a:avLst/>
          </a:prstGeom>
        </p:spPr>
      </p:pic>
    </p:spTree>
    <p:extLst>
      <p:ext uri="{BB962C8B-B14F-4D97-AF65-F5344CB8AC3E}">
        <p14:creationId xmlns:p14="http://schemas.microsoft.com/office/powerpoint/2010/main" val="20744125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2.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7" cy="2092881"/>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4" r:id="rId2"/>
    <p:sldLayoutId id="2147484166" r:id="rId3"/>
    <p:sldLayoutId id="2147484183" r:id="rId4"/>
    <p:sldLayoutId id="2147484188" r:id="rId5"/>
    <p:sldLayoutId id="2147484192" r:id="rId6"/>
    <p:sldLayoutId id="2147484191" r:id="rId7"/>
    <p:sldLayoutId id="2147484200" r:id="rId8"/>
    <p:sldLayoutId id="2147484105" r:id="rId9"/>
    <p:sldLayoutId id="2147484184" r:id="rId10"/>
    <p:sldLayoutId id="2147484182" r:id="rId11"/>
    <p:sldLayoutId id="2147484185" r:id="rId12"/>
    <p:sldLayoutId id="2147484195" r:id="rId13"/>
    <p:sldLayoutId id="2147484196" r:id="rId14"/>
    <p:sldLayoutId id="2147484130" r:id="rId15"/>
    <p:sldLayoutId id="2147484101" r:id="rId16"/>
    <p:sldLayoutId id="2147484197" r:id="rId17"/>
    <p:sldLayoutId id="2147484198" r:id="rId18"/>
    <p:sldLayoutId id="2147484199" r:id="rId19"/>
    <p:sldLayoutId id="2147484087" r:id="rId20"/>
    <p:sldLayoutId id="2147484098" r:id="rId21"/>
    <p:sldLayoutId id="2147484086" r:id="rId22"/>
    <p:sldLayoutId id="2147484107" r:id="rId23"/>
    <p:sldLayoutId id="2147484099" r:id="rId24"/>
    <p:sldLayoutId id="2147484100" r:id="rId25"/>
    <p:sldLayoutId id="2147484089" r:id="rId26"/>
    <p:sldLayoutId id="2147484106" r:id="rId27"/>
    <p:sldLayoutId id="2147484092" r:id="rId28"/>
    <p:sldLayoutId id="2147484093" r:id="rId29"/>
    <p:sldLayoutId id="2147484127" r:id="rId30"/>
    <p:sldLayoutId id="2147484128" r:id="rId31"/>
    <p:sldLayoutId id="2147484129" r:id="rId32"/>
    <p:sldLayoutId id="2147484094" r:id="rId33"/>
    <p:sldLayoutId id="2147484096" r:id="rId34"/>
    <p:sldLayoutId id="2147484210" r:id="rId35"/>
  </p:sldLayoutIdLst>
  <p:transition>
    <p:fade/>
  </p:transition>
  <p:timing>
    <p:tnLst>
      <p:par>
        <p:cTn id="1" dur="indefinite" restart="never" nodeType="tmRoot"/>
      </p:par>
    </p:tnLst>
  </p:timing>
  <p:txStyles>
    <p:title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4163972"/>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image" Target="../media/image33.emf"/><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jpe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Brady Gaster</a:t>
            </a:r>
          </a:p>
          <a:p>
            <a:r>
              <a:rPr lang="en-US" dirty="0" smtClean="0"/>
              <a:t>Microsoft</a:t>
            </a:r>
            <a:endParaRPr lang="en-US" dirty="0"/>
          </a:p>
        </p:txBody>
      </p:sp>
      <p:sp>
        <p:nvSpPr>
          <p:cNvPr id="3" name="Title 2"/>
          <p:cNvSpPr>
            <a:spLocks noGrp="1"/>
          </p:cNvSpPr>
          <p:nvPr>
            <p:ph type="title"/>
          </p:nvPr>
        </p:nvSpPr>
        <p:spPr/>
        <p:txBody>
          <a:bodyPr/>
          <a:lstStyle/>
          <a:p>
            <a:r>
              <a:rPr lang="en-US" dirty="0" smtClean="0"/>
              <a:t>Real-time Everywhere with SignalR</a:t>
            </a:r>
            <a:endParaRPr lang="en-US" dirty="0"/>
          </a:p>
        </p:txBody>
      </p:sp>
    </p:spTree>
    <p:extLst>
      <p:ext uri="{BB962C8B-B14F-4D97-AF65-F5344CB8AC3E}">
        <p14:creationId xmlns:p14="http://schemas.microsoft.com/office/powerpoint/2010/main" val="1827783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Demo</a:t>
            </a:r>
            <a:br>
              <a:rPr lang="en-US" dirty="0" smtClean="0">
                <a:solidFill>
                  <a:schemeClr val="accent1"/>
                </a:solidFill>
              </a:rPr>
            </a:br>
            <a:r>
              <a:rPr lang="en-US" sz="6000" dirty="0" smtClean="0">
                <a:solidFill>
                  <a:schemeClr val="tx1"/>
                </a:solidFill>
              </a:rPr>
              <a:t>Hub Basics</a:t>
            </a:r>
            <a:endParaRPr lang="en-US" sz="6000" dirty="0">
              <a:solidFill>
                <a:schemeClr val="tx1"/>
              </a:solidFill>
            </a:endParaRPr>
          </a:p>
        </p:txBody>
      </p:sp>
    </p:spTree>
    <p:extLst>
      <p:ext uri="{BB962C8B-B14F-4D97-AF65-F5344CB8AC3E}">
        <p14:creationId xmlns:p14="http://schemas.microsoft.com/office/powerpoint/2010/main" val="27544710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From AJAX to Real-time</a:t>
            </a:r>
            <a:endParaRPr lang="en-US" dirty="0">
              <a:solidFill>
                <a:schemeClr val="tx1"/>
              </a:solidFill>
            </a:endParaRPr>
          </a:p>
        </p:txBody>
      </p:sp>
    </p:spTree>
    <p:extLst>
      <p:ext uri="{BB962C8B-B14F-4D97-AF65-F5344CB8AC3E}">
        <p14:creationId xmlns:p14="http://schemas.microsoft.com/office/powerpoint/2010/main" val="2235980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SignalR Components</a:t>
            </a:r>
            <a:endParaRPr lang="en-US" sz="4400" dirty="0">
              <a:solidFill>
                <a:schemeClr val="tx2"/>
              </a:solidFill>
            </a:endParaRPr>
          </a:p>
        </p:txBody>
      </p:sp>
      <p:sp>
        <p:nvSpPr>
          <p:cNvPr id="21" name="Rectangle 20"/>
          <p:cNvSpPr/>
          <p:nvPr/>
        </p:nvSpPr>
        <p:spPr bwMode="auto">
          <a:xfrm>
            <a:off x="735979" y="3785305"/>
            <a:ext cx="1460527" cy="1460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mj-lt"/>
              </a:rPr>
              <a:t>ASP.NET</a:t>
            </a:r>
          </a:p>
        </p:txBody>
      </p:sp>
      <p:sp>
        <p:nvSpPr>
          <p:cNvPr id="22" name="Rectangle 21"/>
          <p:cNvSpPr/>
          <p:nvPr/>
        </p:nvSpPr>
        <p:spPr bwMode="auto">
          <a:xfrm>
            <a:off x="2282252" y="3785305"/>
            <a:ext cx="1460527" cy="1460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mj-lt"/>
              </a:rPr>
              <a:t>OWIN</a:t>
            </a:r>
          </a:p>
        </p:txBody>
      </p:sp>
      <p:sp>
        <p:nvSpPr>
          <p:cNvPr id="23" name="Rectangle 22"/>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mj-lt"/>
              </a:rPr>
              <a:t>Service Bus</a:t>
            </a:r>
          </a:p>
        </p:txBody>
      </p:sp>
      <p:sp>
        <p:nvSpPr>
          <p:cNvPr id="24" name="Rectangle 23"/>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mj-lt"/>
              </a:rPr>
              <a:t>Redis</a:t>
            </a:r>
            <a:endParaRPr lang="en-US" sz="2200" dirty="0" smtClean="0">
              <a:solidFill>
                <a:schemeClr val="bg1"/>
              </a:solidFill>
              <a:latin typeface="+mj-lt"/>
            </a:endParaRPr>
          </a:p>
        </p:txBody>
      </p:sp>
      <p:sp>
        <p:nvSpPr>
          <p:cNvPr id="25" name="Rectangle 24"/>
          <p:cNvSpPr/>
          <p:nvPr/>
        </p:nvSpPr>
        <p:spPr bwMode="auto">
          <a:xfrm>
            <a:off x="736860"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tx2"/>
                </a:solidFill>
                <a:latin typeface="+mj-lt"/>
              </a:rPr>
              <a:t>JQuery</a:t>
            </a:r>
            <a:r>
              <a:rPr lang="en-US" sz="2200" dirty="0" smtClean="0">
                <a:solidFill>
                  <a:schemeClr val="tx2"/>
                </a:solidFill>
                <a:latin typeface="+mj-lt"/>
              </a:rPr>
              <a:t>	</a:t>
            </a:r>
          </a:p>
        </p:txBody>
      </p:sp>
      <p:sp>
        <p:nvSpPr>
          <p:cNvPr id="39" name="Rectangle 38"/>
          <p:cNvSpPr/>
          <p:nvPr/>
        </p:nvSpPr>
        <p:spPr bwMode="auto">
          <a:xfrm>
            <a:off x="8475018"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chemeClr val="tx2"/>
                </a:solidFill>
                <a:latin typeface="+mj-lt"/>
              </a:rPr>
              <a:t>WinRT</a:t>
            </a:r>
            <a:endParaRPr lang="en-US" dirty="0" smtClean="0">
              <a:solidFill>
                <a:schemeClr val="tx2"/>
              </a:solidFill>
              <a:latin typeface="+mj-lt"/>
            </a:endParaRPr>
          </a:p>
        </p:txBody>
      </p:sp>
      <p:sp>
        <p:nvSpPr>
          <p:cNvPr id="42" name="Rectangle 41"/>
          <p:cNvSpPr/>
          <p:nvPr/>
        </p:nvSpPr>
        <p:spPr bwMode="auto">
          <a:xfrm>
            <a:off x="2282693"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2"/>
                </a:solidFill>
                <a:latin typeface="+mj-lt"/>
              </a:rPr>
              <a:t>Native .</a:t>
            </a:r>
            <a:r>
              <a:rPr lang="en-US" sz="2200" dirty="0" smtClean="0">
                <a:solidFill>
                  <a:schemeClr val="tx2"/>
                </a:solidFill>
                <a:latin typeface="+mj-lt"/>
              </a:rPr>
              <a:t>NET</a:t>
            </a:r>
            <a:endParaRPr lang="en-US" sz="2200" dirty="0">
              <a:solidFill>
                <a:schemeClr val="tx2"/>
              </a:solidFill>
              <a:latin typeface="+mj-lt"/>
            </a:endParaRPr>
          </a:p>
        </p:txBody>
      </p:sp>
      <p:sp>
        <p:nvSpPr>
          <p:cNvPr id="45" name="Rectangle 44"/>
          <p:cNvSpPr/>
          <p:nvPr/>
        </p:nvSpPr>
        <p:spPr bwMode="auto">
          <a:xfrm>
            <a:off x="10020851"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2"/>
                </a:solidFill>
                <a:latin typeface="+mj-lt"/>
              </a:rPr>
              <a:t>Android</a:t>
            </a:r>
          </a:p>
          <a:p>
            <a:pPr algn="ctr" defTabSz="914099" fontAlgn="base">
              <a:spcBef>
                <a:spcPct val="0"/>
              </a:spcBef>
              <a:spcAft>
                <a:spcPct val="0"/>
              </a:spcAft>
            </a:pPr>
            <a:r>
              <a:rPr lang="en-US" dirty="0" smtClean="0">
                <a:solidFill>
                  <a:schemeClr val="tx2"/>
                </a:solidFill>
                <a:latin typeface="+mj-lt"/>
              </a:rPr>
              <a:t>(via Mono)</a:t>
            </a:r>
          </a:p>
        </p:txBody>
      </p:sp>
      <p:sp>
        <p:nvSpPr>
          <p:cNvPr id="46" name="Rectangle 45"/>
          <p:cNvSpPr/>
          <p:nvPr/>
        </p:nvSpPr>
        <p:spPr bwMode="auto">
          <a:xfrm>
            <a:off x="3828526"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2"/>
                </a:solidFill>
                <a:latin typeface="+mj-lt"/>
              </a:rPr>
              <a:t>WP7</a:t>
            </a:r>
          </a:p>
        </p:txBody>
      </p:sp>
      <p:sp>
        <p:nvSpPr>
          <p:cNvPr id="47" name="Rectangle 46"/>
          <p:cNvSpPr/>
          <p:nvPr/>
        </p:nvSpPr>
        <p:spPr bwMode="auto">
          <a:xfrm>
            <a:off x="6929185"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2"/>
                </a:solidFill>
                <a:latin typeface="+mj-lt"/>
              </a:rPr>
              <a:t>Silverlight</a:t>
            </a:r>
          </a:p>
        </p:txBody>
      </p:sp>
      <p:sp>
        <p:nvSpPr>
          <p:cNvPr id="48" name="Right Brace 47"/>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solidFill>
              <a:latin typeface="+mj-lt"/>
            </a:endParaRPr>
          </a:p>
        </p:txBody>
      </p:sp>
      <p:sp>
        <p:nvSpPr>
          <p:cNvPr id="49" name="TextBox 48"/>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solidFill>
                  <a:schemeClr val="tx2"/>
                </a:solidFill>
                <a:latin typeface="+mj-lt"/>
              </a:rPr>
              <a:t>Clients</a:t>
            </a:r>
            <a:endParaRPr lang="en-US" sz="2800" cap="small" dirty="0">
              <a:solidFill>
                <a:schemeClr val="tx2"/>
              </a:solidFill>
              <a:latin typeface="+mj-lt"/>
            </a:endParaRPr>
          </a:p>
        </p:txBody>
      </p:sp>
      <p:sp>
        <p:nvSpPr>
          <p:cNvPr id="50" name="Right Brace 49"/>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solidFill>
              <a:latin typeface="+mj-lt"/>
            </a:endParaRPr>
          </a:p>
        </p:txBody>
      </p:sp>
      <p:sp>
        <p:nvSpPr>
          <p:cNvPr id="51" name="TextBox 50"/>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solidFill>
                  <a:schemeClr val="tx2"/>
                </a:solidFill>
                <a:latin typeface="+mj-lt"/>
              </a:rPr>
              <a:t>Backplanes</a:t>
            </a:r>
            <a:endParaRPr lang="en-US" sz="2800" cap="small" dirty="0">
              <a:solidFill>
                <a:schemeClr val="tx2"/>
              </a:solidFill>
              <a:latin typeface="+mj-lt"/>
            </a:endParaRPr>
          </a:p>
        </p:txBody>
      </p:sp>
      <p:sp>
        <p:nvSpPr>
          <p:cNvPr id="52" name="Rectangle 51"/>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mj-lt"/>
              </a:rPr>
              <a:t>SQL</a:t>
            </a:r>
          </a:p>
        </p:txBody>
      </p:sp>
      <p:sp>
        <p:nvSpPr>
          <p:cNvPr id="53" name="Rectangle 52"/>
          <p:cNvSpPr/>
          <p:nvPr/>
        </p:nvSpPr>
        <p:spPr bwMode="auto">
          <a:xfrm>
            <a:off x="5368405" y="2216956"/>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tx2"/>
                </a:solidFill>
                <a:latin typeface="+mj-lt"/>
              </a:rPr>
              <a:t>iOS</a:t>
            </a:r>
            <a:endParaRPr lang="en-US" sz="2200" dirty="0" smtClean="0">
              <a:solidFill>
                <a:schemeClr val="tx2"/>
              </a:solidFill>
              <a:latin typeface="+mj-lt"/>
            </a:endParaRPr>
          </a:p>
        </p:txBody>
      </p:sp>
      <p:sp>
        <p:nvSpPr>
          <p:cNvPr id="54" name="Right Brace 53"/>
          <p:cNvSpPr/>
          <p:nvPr/>
        </p:nvSpPr>
        <p:spPr>
          <a:xfrm rot="5400000">
            <a:off x="2075726" y="3956605"/>
            <a:ext cx="327306" cy="3006800"/>
          </a:xfrm>
          <a:prstGeom prst="rightBrace">
            <a:avLst>
              <a:gd name="adj1" fmla="val 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solidFill>
              <a:latin typeface="+mj-lt"/>
            </a:endParaRPr>
          </a:p>
        </p:txBody>
      </p:sp>
      <p:sp>
        <p:nvSpPr>
          <p:cNvPr id="55" name="TextBox 54"/>
          <p:cNvSpPr txBox="1"/>
          <p:nvPr/>
        </p:nvSpPr>
        <p:spPr>
          <a:xfrm>
            <a:off x="1776111"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solidFill>
                  <a:schemeClr val="tx2"/>
                </a:solidFill>
                <a:latin typeface="+mj-lt"/>
              </a:rPr>
              <a:t>Hosts</a:t>
            </a:r>
            <a:endParaRPr lang="en-US" sz="2800" cap="small" dirty="0">
              <a:solidFill>
                <a:schemeClr val="tx2"/>
              </a:solidFill>
              <a:latin typeface="+mj-lt"/>
            </a:endParaRPr>
          </a:p>
        </p:txBody>
      </p:sp>
    </p:spTree>
    <p:extLst>
      <p:ext uri="{BB962C8B-B14F-4D97-AF65-F5344CB8AC3E}">
        <p14:creationId xmlns:p14="http://schemas.microsoft.com/office/powerpoint/2010/main" val="424126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ppt_x"/>
                                          </p:val>
                                        </p:tav>
                                        <p:tav tm="100000">
                                          <p:val>
                                            <p:strVal val="#ppt_x"/>
                                          </p:val>
                                        </p:tav>
                                      </p:tavLst>
                                    </p:anim>
                                    <p:anim calcmode="lin" valueType="num">
                                      <p:cBhvr additive="base">
                                        <p:cTn id="15" dur="500" fill="hold"/>
                                        <p:tgtEl>
                                          <p:spTgt spid="2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ppt_x"/>
                                          </p:val>
                                        </p:tav>
                                        <p:tav tm="100000">
                                          <p:val>
                                            <p:strVal val="#ppt_x"/>
                                          </p:val>
                                        </p:tav>
                                      </p:tavLst>
                                    </p:anim>
                                    <p:anim calcmode="lin" valueType="num">
                                      <p:cBhvr additive="base">
                                        <p:cTn id="19" dur="5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ppt_x"/>
                                          </p:val>
                                        </p:tav>
                                        <p:tav tm="100000">
                                          <p:val>
                                            <p:strVal val="#ppt_x"/>
                                          </p:val>
                                        </p:tav>
                                      </p:tavLst>
                                    </p:anim>
                                    <p:anim calcmode="lin" valueType="num">
                                      <p:cBhvr additive="base">
                                        <p:cTn id="23" dur="500" fill="hold"/>
                                        <p:tgtEl>
                                          <p:spTgt spid="4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fill="hold"/>
                                        <p:tgtEl>
                                          <p:spTgt spid="53"/>
                                        </p:tgtEl>
                                        <p:attrNameLst>
                                          <p:attrName>ppt_x</p:attrName>
                                        </p:attrNameLst>
                                      </p:cBhvr>
                                      <p:tavLst>
                                        <p:tav tm="0">
                                          <p:val>
                                            <p:strVal val="#ppt_x"/>
                                          </p:val>
                                        </p:tav>
                                        <p:tav tm="100000">
                                          <p:val>
                                            <p:strVal val="#ppt_x"/>
                                          </p:val>
                                        </p:tav>
                                      </p:tavLst>
                                    </p:anim>
                                    <p:anim calcmode="lin" valueType="num">
                                      <p:cBhvr additive="base">
                                        <p:cTn id="27" dur="500" fill="hold"/>
                                        <p:tgtEl>
                                          <p:spTgt spid="5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ppt_x"/>
                                          </p:val>
                                        </p:tav>
                                        <p:tav tm="100000">
                                          <p:val>
                                            <p:strVal val="#ppt_x"/>
                                          </p:val>
                                        </p:tav>
                                      </p:tavLst>
                                    </p:anim>
                                    <p:anim calcmode="lin" valueType="num">
                                      <p:cBhvr additive="base">
                                        <p:cTn id="31" dur="500" fill="hold"/>
                                        <p:tgtEl>
                                          <p:spTgt spid="4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ppt_x"/>
                                          </p:val>
                                        </p:tav>
                                        <p:tav tm="100000">
                                          <p:val>
                                            <p:strVal val="#ppt_x"/>
                                          </p:val>
                                        </p:tav>
                                      </p:tavLst>
                                    </p:anim>
                                    <p:anim calcmode="lin" valueType="num">
                                      <p:cBhvr additive="base">
                                        <p:cTn id="3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fill="hold"/>
                                        <p:tgtEl>
                                          <p:spTgt spid="52"/>
                                        </p:tgtEl>
                                        <p:attrNameLst>
                                          <p:attrName>ppt_x</p:attrName>
                                        </p:attrNameLst>
                                      </p:cBhvr>
                                      <p:tavLst>
                                        <p:tav tm="0">
                                          <p:val>
                                            <p:strVal val="#ppt_x"/>
                                          </p:val>
                                        </p:tav>
                                        <p:tav tm="100000">
                                          <p:val>
                                            <p:strVal val="#ppt_x"/>
                                          </p:val>
                                        </p:tav>
                                      </p:tavLst>
                                    </p:anim>
                                    <p:anim calcmode="lin" valueType="num">
                                      <p:cBhvr additive="base">
                                        <p:cTn id="69" dur="500" fill="hold"/>
                                        <p:tgtEl>
                                          <p:spTgt spid="5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ppt_x"/>
                                          </p:val>
                                        </p:tav>
                                        <p:tav tm="100000">
                                          <p:val>
                                            <p:strVal val="#ppt_x"/>
                                          </p:val>
                                        </p:tav>
                                      </p:tavLst>
                                    </p:anim>
                                    <p:anim calcmode="lin" valueType="num">
                                      <p:cBhvr additive="base">
                                        <p:cTn id="7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39" grpId="0" animBg="1"/>
      <p:bldP spid="42" grpId="0" animBg="1"/>
      <p:bldP spid="45" grpId="0" animBg="1"/>
      <p:bldP spid="46" grpId="0" animBg="1"/>
      <p:bldP spid="47" grpId="0" animBg="1"/>
      <p:bldP spid="48" grpId="0" animBg="1"/>
      <p:bldP spid="49" grpId="0"/>
      <p:bldP spid="50" grpId="0" animBg="1"/>
      <p:bldP spid="51" grpId="0"/>
      <p:bldP spid="52" grpId="0" animBg="1"/>
      <p:bldP spid="53" grpId="0" animBg="1"/>
      <p:bldP spid="54" grpId="0" animBg="1"/>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Demo</a:t>
            </a:r>
            <a:br>
              <a:rPr lang="en-US" dirty="0" smtClean="0">
                <a:solidFill>
                  <a:schemeClr val="accent1"/>
                </a:solidFill>
              </a:rPr>
            </a:br>
            <a:r>
              <a:rPr lang="en-US" sz="6000" dirty="0" smtClean="0">
                <a:solidFill>
                  <a:schemeClr val="tx1"/>
                </a:solidFill>
              </a:rPr>
              <a:t>Native Clients</a:t>
            </a:r>
            <a:endParaRPr lang="en-US" sz="6000" dirty="0">
              <a:solidFill>
                <a:schemeClr val="tx1"/>
              </a:solidFill>
            </a:endParaRPr>
          </a:p>
        </p:txBody>
      </p:sp>
    </p:spTree>
    <p:extLst>
      <p:ext uri="{BB962C8B-B14F-4D97-AF65-F5344CB8AC3E}">
        <p14:creationId xmlns:p14="http://schemas.microsoft.com/office/powerpoint/2010/main" val="208347295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Hosting a Hub Using OWIN</a:t>
            </a:r>
            <a:endParaRPr lang="en-US" dirty="0">
              <a:solidFill>
                <a:schemeClr val="tx1"/>
              </a:solidFill>
            </a:endParaRPr>
          </a:p>
        </p:txBody>
      </p:sp>
    </p:spTree>
    <p:extLst>
      <p:ext uri="{BB962C8B-B14F-4D97-AF65-F5344CB8AC3E}">
        <p14:creationId xmlns:p14="http://schemas.microsoft.com/office/powerpoint/2010/main" val="417175726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 Balancing with Backplanes</a:t>
            </a:r>
            <a:endParaRPr lang="en-US" dirty="0"/>
          </a:p>
        </p:txBody>
      </p:sp>
      <p:grpSp>
        <p:nvGrpSpPr>
          <p:cNvPr id="70" name="Group 69"/>
          <p:cNvGrpSpPr/>
          <p:nvPr/>
        </p:nvGrpSpPr>
        <p:grpSpPr>
          <a:xfrm>
            <a:off x="1006214" y="3225552"/>
            <a:ext cx="1275964" cy="1650879"/>
            <a:chOff x="549019" y="2852212"/>
            <a:chExt cx="1614322" cy="2088656"/>
          </a:xfrm>
        </p:grpSpPr>
        <p:grpSp>
          <p:nvGrpSpPr>
            <p:cNvPr id="71" name="Group 70"/>
            <p:cNvGrpSpPr/>
            <p:nvPr/>
          </p:nvGrpSpPr>
          <p:grpSpPr>
            <a:xfrm>
              <a:off x="549019" y="2852212"/>
              <a:ext cx="1614322" cy="2088656"/>
              <a:chOff x="5319334" y="1208138"/>
              <a:chExt cx="1264205" cy="1635665"/>
            </a:xfrm>
          </p:grpSpPr>
          <p:sp>
            <p:nvSpPr>
              <p:cNvPr id="73" name="Rectangle 7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72"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grpSp>
        <p:nvGrpSpPr>
          <p:cNvPr id="85" name="Group 84"/>
          <p:cNvGrpSpPr/>
          <p:nvPr/>
        </p:nvGrpSpPr>
        <p:grpSpPr>
          <a:xfrm>
            <a:off x="1006214" y="5187566"/>
            <a:ext cx="1275964" cy="1650879"/>
            <a:chOff x="549019" y="2852212"/>
            <a:chExt cx="1614322" cy="2088656"/>
          </a:xfrm>
        </p:grpSpPr>
        <p:grpSp>
          <p:nvGrpSpPr>
            <p:cNvPr id="86" name="Group 85"/>
            <p:cNvGrpSpPr/>
            <p:nvPr/>
          </p:nvGrpSpPr>
          <p:grpSpPr>
            <a:xfrm>
              <a:off x="549019" y="2852212"/>
              <a:ext cx="1614322" cy="2088656"/>
              <a:chOff x="5319334" y="1208138"/>
              <a:chExt cx="1264205" cy="1635665"/>
            </a:xfrm>
          </p:grpSpPr>
          <p:sp>
            <p:nvSpPr>
              <p:cNvPr id="88" name="Rectangle 87"/>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87"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grpSp>
        <p:nvGrpSpPr>
          <p:cNvPr id="90" name="Group 89"/>
          <p:cNvGrpSpPr/>
          <p:nvPr/>
        </p:nvGrpSpPr>
        <p:grpSpPr>
          <a:xfrm>
            <a:off x="1006214" y="1374371"/>
            <a:ext cx="1275964" cy="1650879"/>
            <a:chOff x="549019" y="2852212"/>
            <a:chExt cx="1614322" cy="2088656"/>
          </a:xfrm>
        </p:grpSpPr>
        <p:grpSp>
          <p:nvGrpSpPr>
            <p:cNvPr id="91" name="Group 90"/>
            <p:cNvGrpSpPr/>
            <p:nvPr/>
          </p:nvGrpSpPr>
          <p:grpSpPr>
            <a:xfrm>
              <a:off x="549019" y="2852212"/>
              <a:ext cx="1614322" cy="2088656"/>
              <a:chOff x="5319334" y="1208138"/>
              <a:chExt cx="1264205" cy="1635665"/>
            </a:xfrm>
          </p:grpSpPr>
          <p:sp>
            <p:nvSpPr>
              <p:cNvPr id="93" name="Rectangle 9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92"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grpSp>
        <p:nvGrpSpPr>
          <p:cNvPr id="95" name="Group 94"/>
          <p:cNvGrpSpPr/>
          <p:nvPr/>
        </p:nvGrpSpPr>
        <p:grpSpPr>
          <a:xfrm>
            <a:off x="4363297" y="1374371"/>
            <a:ext cx="1280146" cy="1769841"/>
            <a:chOff x="5319334" y="1208138"/>
            <a:chExt cx="1264205" cy="1747802"/>
          </a:xfrm>
        </p:grpSpPr>
        <p:sp>
          <p:nvSpPr>
            <p:cNvPr id="96" name="Rectangle 9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7" name="Picture 96"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98"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99" name="Group 98"/>
          <p:cNvGrpSpPr/>
          <p:nvPr/>
        </p:nvGrpSpPr>
        <p:grpSpPr>
          <a:xfrm>
            <a:off x="4363296" y="3225552"/>
            <a:ext cx="1280146" cy="1769841"/>
            <a:chOff x="5319334" y="1208138"/>
            <a:chExt cx="1264205" cy="1747802"/>
          </a:xfrm>
        </p:grpSpPr>
        <p:sp>
          <p:nvSpPr>
            <p:cNvPr id="100" name="Rectangle 99"/>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02"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103" name="Group 102"/>
          <p:cNvGrpSpPr/>
          <p:nvPr/>
        </p:nvGrpSpPr>
        <p:grpSpPr>
          <a:xfrm>
            <a:off x="4363296" y="5156914"/>
            <a:ext cx="1280146" cy="1769841"/>
            <a:chOff x="5319334" y="1208138"/>
            <a:chExt cx="1264205" cy="1747802"/>
          </a:xfrm>
        </p:grpSpPr>
        <p:sp>
          <p:nvSpPr>
            <p:cNvPr id="104" name="Rectangle 103"/>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5" name="Picture 10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06"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cxnSp>
        <p:nvCxnSpPr>
          <p:cNvPr id="107" name="Straight Arrow Connector 106"/>
          <p:cNvCxnSpPr/>
          <p:nvPr/>
        </p:nvCxnSpPr>
        <p:spPr>
          <a:xfrm>
            <a:off x="2610014" y="1759921"/>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2610014" y="2125677"/>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610014" y="3680140"/>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2610014" y="4045896"/>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2610014" y="5508920"/>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610014" y="5874676"/>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734882" y="1763411"/>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734882" y="2129167"/>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734882" y="3683630"/>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34882" y="4049386"/>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5734882" y="5512410"/>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5734882" y="5878166"/>
            <a:ext cx="1387527"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289345" y="1374371"/>
            <a:ext cx="4114755" cy="5518259"/>
            <a:chOff x="7289345" y="1374371"/>
            <a:chExt cx="4114755" cy="5518259"/>
          </a:xfrm>
        </p:grpSpPr>
        <p:sp>
          <p:nvSpPr>
            <p:cNvPr id="114" name="Rectangle 113"/>
            <p:cNvSpPr/>
            <p:nvPr/>
          </p:nvSpPr>
          <p:spPr bwMode="auto">
            <a:xfrm>
              <a:off x="7289345" y="1374371"/>
              <a:ext cx="4114755" cy="5089159"/>
            </a:xfrm>
            <a:prstGeom prst="rect">
              <a:avLst/>
            </a:prstGeom>
            <a:solidFill>
              <a:srgbClr val="234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Text Placeholder 8"/>
            <p:cNvSpPr txBox="1">
              <a:spLocks/>
            </p:cNvSpPr>
            <p:nvPr/>
          </p:nvSpPr>
          <p:spPr>
            <a:xfrm>
              <a:off x="8112295" y="6375588"/>
              <a:ext cx="2651732"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Backplane</a:t>
              </a:r>
            </a:p>
          </p:txBody>
        </p:sp>
        <p:pic>
          <p:nvPicPr>
            <p:cNvPr id="141"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529" y="3340303"/>
              <a:ext cx="1263493" cy="1257763"/>
            </a:xfrm>
            <a:prstGeom prst="rect">
              <a:avLst/>
            </a:prstGeom>
            <a:solidFill>
              <a:srgbClr val="2348FF"/>
            </a:solidFill>
            <a:ln>
              <a:noFill/>
            </a:ln>
            <a:extLst/>
          </p:spPr>
        </p:pic>
        <p:pic>
          <p:nvPicPr>
            <p:cNvPr id="142" name="Picture 141"/>
            <p:cNvPicPr>
              <a:picLocks noChangeAspect="1"/>
            </p:cNvPicPr>
            <p:nvPr/>
          </p:nvPicPr>
          <p:blipFill>
            <a:blip r:embed="rId5"/>
            <a:stretch>
              <a:fillRect/>
            </a:stretch>
          </p:blipFill>
          <p:spPr>
            <a:xfrm>
              <a:off x="8995047" y="1857691"/>
              <a:ext cx="1013335" cy="1243853"/>
            </a:xfrm>
            <a:prstGeom prst="rect">
              <a:avLst/>
            </a:prstGeom>
            <a:solidFill>
              <a:srgbClr val="2348FF"/>
            </a:solidFill>
            <a:ln>
              <a:noFill/>
            </a:ln>
          </p:spPr>
        </p:pic>
        <p:sp>
          <p:nvSpPr>
            <p:cNvPr id="143" name="Freeform 133"/>
            <p:cNvSpPr>
              <a:spLocks noEditPoints="1"/>
            </p:cNvSpPr>
            <p:nvPr/>
          </p:nvSpPr>
          <p:spPr bwMode="black">
            <a:xfrm>
              <a:off x="8889163" y="4830266"/>
              <a:ext cx="1042223" cy="1227288"/>
            </a:xfrm>
            <a:custGeom>
              <a:avLst/>
              <a:gdLst>
                <a:gd name="T0" fmla="*/ 60 w 65"/>
                <a:gd name="T1" fmla="*/ 76 h 76"/>
                <a:gd name="T2" fmla="*/ 5 w 65"/>
                <a:gd name="T3" fmla="*/ 76 h 76"/>
                <a:gd name="T4" fmla="*/ 5 w 65"/>
                <a:gd name="T5" fmla="*/ 43 h 76"/>
                <a:gd name="T6" fmla="*/ 60 w 65"/>
                <a:gd name="T7" fmla="*/ 43 h 76"/>
                <a:gd name="T8" fmla="*/ 60 w 65"/>
                <a:gd name="T9" fmla="*/ 76 h 76"/>
                <a:gd name="T10" fmla="*/ 63 w 65"/>
                <a:gd name="T11" fmla="*/ 30 h 76"/>
                <a:gd name="T12" fmla="*/ 63 w 65"/>
                <a:gd name="T13" fmla="*/ 38 h 76"/>
                <a:gd name="T14" fmla="*/ 2 w 65"/>
                <a:gd name="T15" fmla="*/ 38 h 76"/>
                <a:gd name="T16" fmla="*/ 2 w 65"/>
                <a:gd name="T17" fmla="*/ 30 h 76"/>
                <a:gd name="T18" fmla="*/ 4 w 65"/>
                <a:gd name="T19" fmla="*/ 22 h 76"/>
                <a:gd name="T20" fmla="*/ 19 w 65"/>
                <a:gd name="T21" fmla="*/ 22 h 76"/>
                <a:gd name="T22" fmla="*/ 5 w 65"/>
                <a:gd name="T23" fmla="*/ 16 h 76"/>
                <a:gd name="T24" fmla="*/ 14 w 65"/>
                <a:gd name="T25" fmla="*/ 5 h 76"/>
                <a:gd name="T26" fmla="*/ 32 w 65"/>
                <a:gd name="T27" fmla="*/ 14 h 76"/>
                <a:gd name="T28" fmla="*/ 51 w 65"/>
                <a:gd name="T29" fmla="*/ 5 h 76"/>
                <a:gd name="T30" fmla="*/ 60 w 65"/>
                <a:gd name="T31" fmla="*/ 16 h 76"/>
                <a:gd name="T32" fmla="*/ 45 w 65"/>
                <a:gd name="T33" fmla="*/ 22 h 76"/>
                <a:gd name="T34" fmla="*/ 61 w 65"/>
                <a:gd name="T35" fmla="*/ 22 h 76"/>
                <a:gd name="T36" fmla="*/ 63 w 65"/>
                <a:gd name="T37" fmla="*/ 30 h 76"/>
                <a:gd name="T38" fmla="*/ 39 w 65"/>
                <a:gd name="T39" fmla="*/ 20 h 76"/>
                <a:gd name="T40" fmla="*/ 57 w 65"/>
                <a:gd name="T41" fmla="*/ 15 h 76"/>
                <a:gd name="T42" fmla="*/ 51 w 65"/>
                <a:gd name="T43" fmla="*/ 10 h 76"/>
                <a:gd name="T44" fmla="*/ 39 w 65"/>
                <a:gd name="T45" fmla="*/ 20 h 76"/>
                <a:gd name="T46" fmla="*/ 8 w 65"/>
                <a:gd name="T47" fmla="*/ 15 h 76"/>
                <a:gd name="T48" fmla="*/ 26 w 65"/>
                <a:gd name="T49" fmla="*/ 20 h 76"/>
                <a:gd name="T50" fmla="*/ 14 w 65"/>
                <a:gd name="T51" fmla="*/ 10 h 76"/>
                <a:gd name="T52" fmla="*/ 8 w 65"/>
                <a:gd name="T53"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6">
                  <a:moveTo>
                    <a:pt x="60" y="76"/>
                  </a:moveTo>
                  <a:cubicBezTo>
                    <a:pt x="5" y="76"/>
                    <a:pt x="5" y="76"/>
                    <a:pt x="5" y="76"/>
                  </a:cubicBezTo>
                  <a:cubicBezTo>
                    <a:pt x="5" y="43"/>
                    <a:pt x="5" y="43"/>
                    <a:pt x="5" y="43"/>
                  </a:cubicBezTo>
                  <a:cubicBezTo>
                    <a:pt x="60" y="43"/>
                    <a:pt x="60" y="43"/>
                    <a:pt x="60" y="43"/>
                  </a:cubicBezTo>
                  <a:lnTo>
                    <a:pt x="60" y="76"/>
                  </a:lnTo>
                  <a:close/>
                  <a:moveTo>
                    <a:pt x="63" y="30"/>
                  </a:moveTo>
                  <a:cubicBezTo>
                    <a:pt x="63" y="38"/>
                    <a:pt x="63" y="38"/>
                    <a:pt x="63" y="38"/>
                  </a:cubicBezTo>
                  <a:cubicBezTo>
                    <a:pt x="2" y="38"/>
                    <a:pt x="2" y="38"/>
                    <a:pt x="2" y="38"/>
                  </a:cubicBezTo>
                  <a:cubicBezTo>
                    <a:pt x="2" y="30"/>
                    <a:pt x="2" y="30"/>
                    <a:pt x="2" y="30"/>
                  </a:cubicBezTo>
                  <a:cubicBezTo>
                    <a:pt x="4" y="22"/>
                    <a:pt x="4" y="22"/>
                    <a:pt x="4" y="22"/>
                  </a:cubicBezTo>
                  <a:cubicBezTo>
                    <a:pt x="19" y="22"/>
                    <a:pt x="19" y="22"/>
                    <a:pt x="19" y="22"/>
                  </a:cubicBezTo>
                  <a:cubicBezTo>
                    <a:pt x="13" y="21"/>
                    <a:pt x="8" y="18"/>
                    <a:pt x="5" y="16"/>
                  </a:cubicBezTo>
                  <a:cubicBezTo>
                    <a:pt x="0" y="13"/>
                    <a:pt x="11" y="9"/>
                    <a:pt x="14" y="5"/>
                  </a:cubicBezTo>
                  <a:cubicBezTo>
                    <a:pt x="18" y="0"/>
                    <a:pt x="26" y="8"/>
                    <a:pt x="32" y="14"/>
                  </a:cubicBezTo>
                  <a:cubicBezTo>
                    <a:pt x="39" y="8"/>
                    <a:pt x="46" y="0"/>
                    <a:pt x="51" y="5"/>
                  </a:cubicBezTo>
                  <a:cubicBezTo>
                    <a:pt x="54" y="9"/>
                    <a:pt x="65" y="13"/>
                    <a:pt x="60" y="16"/>
                  </a:cubicBezTo>
                  <a:cubicBezTo>
                    <a:pt x="57" y="18"/>
                    <a:pt x="51" y="21"/>
                    <a:pt x="45" y="22"/>
                  </a:cubicBezTo>
                  <a:cubicBezTo>
                    <a:pt x="61" y="22"/>
                    <a:pt x="61" y="22"/>
                    <a:pt x="61" y="22"/>
                  </a:cubicBezTo>
                  <a:lnTo>
                    <a:pt x="63" y="30"/>
                  </a:lnTo>
                  <a:close/>
                  <a:moveTo>
                    <a:pt x="39" y="20"/>
                  </a:moveTo>
                  <a:cubicBezTo>
                    <a:pt x="50" y="19"/>
                    <a:pt x="56" y="16"/>
                    <a:pt x="57" y="15"/>
                  </a:cubicBezTo>
                  <a:cubicBezTo>
                    <a:pt x="58" y="14"/>
                    <a:pt x="52" y="10"/>
                    <a:pt x="51" y="10"/>
                  </a:cubicBezTo>
                  <a:cubicBezTo>
                    <a:pt x="49" y="10"/>
                    <a:pt x="39" y="20"/>
                    <a:pt x="39" y="20"/>
                  </a:cubicBezTo>
                  <a:close/>
                  <a:moveTo>
                    <a:pt x="8" y="15"/>
                  </a:moveTo>
                  <a:cubicBezTo>
                    <a:pt x="9" y="16"/>
                    <a:pt x="15" y="19"/>
                    <a:pt x="26" y="20"/>
                  </a:cubicBezTo>
                  <a:cubicBezTo>
                    <a:pt x="26" y="20"/>
                    <a:pt x="16" y="10"/>
                    <a:pt x="14" y="10"/>
                  </a:cubicBezTo>
                  <a:cubicBezTo>
                    <a:pt x="13" y="10"/>
                    <a:pt x="7" y="14"/>
                    <a:pt x="8" y="15"/>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1372306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right)">
                                      <p:cBhvr>
                                        <p:cTn id="11" dur="500"/>
                                        <p:tgtEl>
                                          <p:spTgt spid="10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right)">
                                      <p:cBhvr>
                                        <p:cTn id="19" dur="500"/>
                                        <p:tgtEl>
                                          <p:spTgt spid="1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wipe(left)">
                                      <p:cBhvr>
                                        <p:cTn id="23" dur="500"/>
                                        <p:tgtEl>
                                          <p:spTgt spid="112"/>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wipe(right)">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07"/>
                                        </p:tgtEl>
                                      </p:cBhvr>
                                    </p:animEffect>
                                    <p:set>
                                      <p:cBhvr>
                                        <p:cTn id="32" dur="1" fill="hold">
                                          <p:stCondLst>
                                            <p:cond delay="499"/>
                                          </p:stCondLst>
                                        </p:cTn>
                                        <p:tgtEl>
                                          <p:spTgt spid="10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10"/>
                                        </p:tgtEl>
                                      </p:cBhvr>
                                    </p:animEffect>
                                    <p:set>
                                      <p:cBhvr>
                                        <p:cTn id="35" dur="1" fill="hold">
                                          <p:stCondLst>
                                            <p:cond delay="499"/>
                                          </p:stCondLst>
                                        </p:cTn>
                                        <p:tgtEl>
                                          <p:spTgt spid="11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12"/>
                                        </p:tgtEl>
                                      </p:cBhvr>
                                    </p:animEffect>
                                    <p:set>
                                      <p:cBhvr>
                                        <p:cTn id="38" dur="1" fill="hold">
                                          <p:stCondLst>
                                            <p:cond delay="499"/>
                                          </p:stCondLst>
                                        </p:cTn>
                                        <p:tgtEl>
                                          <p:spTgt spid="11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9"/>
                                        </p:tgtEl>
                                      </p:cBhvr>
                                    </p:animEffect>
                                    <p:set>
                                      <p:cBhvr>
                                        <p:cTn id="41" dur="1" fill="hold">
                                          <p:stCondLst>
                                            <p:cond delay="499"/>
                                          </p:stCondLst>
                                        </p:cTn>
                                        <p:tgtEl>
                                          <p:spTgt spid="10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1"/>
                                        </p:tgtEl>
                                      </p:cBhvr>
                                    </p:animEffect>
                                    <p:set>
                                      <p:cBhvr>
                                        <p:cTn id="44" dur="1" fill="hold">
                                          <p:stCondLst>
                                            <p:cond delay="499"/>
                                          </p:stCondLst>
                                        </p:cTn>
                                        <p:tgtEl>
                                          <p:spTgt spid="111"/>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3"/>
                                        </p:tgtEl>
                                      </p:cBhvr>
                                    </p:animEffect>
                                    <p:set>
                                      <p:cBhvr>
                                        <p:cTn id="47" dur="1" fill="hold">
                                          <p:stCondLst>
                                            <p:cond delay="499"/>
                                          </p:stCondLst>
                                        </p:cTn>
                                        <p:tgtEl>
                                          <p:spTgt spid="1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nodeType="clickEffect">
                                  <p:stCondLst>
                                    <p:cond delay="0"/>
                                  </p:stCondLst>
                                  <p:childTnLst>
                                    <p:set>
                                      <p:cBhvr>
                                        <p:cTn id="51" dur="1" fill="hold">
                                          <p:stCondLst>
                                            <p:cond delay="0"/>
                                          </p:stCondLst>
                                        </p:cTn>
                                        <p:tgtEl>
                                          <p:spTgt spid="173"/>
                                        </p:tgtEl>
                                        <p:attrNameLst>
                                          <p:attrName>style.visibility</p:attrName>
                                        </p:attrNameLst>
                                      </p:cBhvr>
                                      <p:to>
                                        <p:strVal val="visible"/>
                                      </p:to>
                                    </p:set>
                                    <p:anim calcmode="lin" valueType="num">
                                      <p:cBhvr additive="base">
                                        <p:cTn id="52" dur="500" fill="hold"/>
                                        <p:tgtEl>
                                          <p:spTgt spid="173"/>
                                        </p:tgtEl>
                                        <p:attrNameLst>
                                          <p:attrName>ppt_x</p:attrName>
                                        </p:attrNameLst>
                                      </p:cBhvr>
                                      <p:tavLst>
                                        <p:tav tm="0">
                                          <p:val>
                                            <p:strVal val="#ppt_x"/>
                                          </p:val>
                                        </p:tav>
                                        <p:tav tm="100000">
                                          <p:val>
                                            <p:strVal val="#ppt_x"/>
                                          </p:val>
                                        </p:tav>
                                      </p:tavLst>
                                    </p:anim>
                                    <p:anim calcmode="lin" valueType="num">
                                      <p:cBhvr additive="base">
                                        <p:cTn id="53" dur="500" fill="hold"/>
                                        <p:tgtEl>
                                          <p:spTgt spid="173"/>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wipe(left)">
                                      <p:cBhvr>
                                        <p:cTn id="58" dur="500"/>
                                        <p:tgtEl>
                                          <p:spTgt spid="107"/>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wipe(left)">
                                      <p:cBhvr>
                                        <p:cTn id="62" dur="500"/>
                                        <p:tgtEl>
                                          <p:spTgt spid="135"/>
                                        </p:tgtEl>
                                      </p:cBhvr>
                                    </p:animEffect>
                                  </p:childTnLst>
                                </p:cTn>
                              </p:par>
                            </p:childTnLst>
                          </p:cTn>
                        </p:par>
                        <p:par>
                          <p:cTn id="63" fill="hold">
                            <p:stCondLst>
                              <p:cond delay="1000"/>
                            </p:stCondLst>
                            <p:childTnLst>
                              <p:par>
                                <p:cTn id="64" presetID="22" presetClass="entr" presetSubtype="2" fill="hold" nodeType="after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wipe(right)">
                                      <p:cBhvr>
                                        <p:cTn id="66" dur="500"/>
                                        <p:tgtEl>
                                          <p:spTgt spid="136"/>
                                        </p:tgtEl>
                                      </p:cBhvr>
                                    </p:animEffect>
                                  </p:childTnLst>
                                </p:cTn>
                              </p:par>
                              <p:par>
                                <p:cTn id="67" presetID="22" presetClass="entr" presetSubtype="2"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wipe(right)">
                                      <p:cBhvr>
                                        <p:cTn id="69" dur="500"/>
                                        <p:tgtEl>
                                          <p:spTgt spid="138"/>
                                        </p:tgtEl>
                                      </p:cBhvr>
                                    </p:animEffect>
                                  </p:childTnLst>
                                </p:cTn>
                              </p:par>
                              <p:par>
                                <p:cTn id="70" presetID="22" presetClass="entr" presetSubtype="2" fill="hold" nodeType="with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right)">
                                      <p:cBhvr>
                                        <p:cTn id="72" dur="500"/>
                                        <p:tgtEl>
                                          <p:spTgt spid="140"/>
                                        </p:tgtEl>
                                      </p:cBhvr>
                                    </p:animEffect>
                                  </p:childTnLst>
                                </p:cTn>
                              </p:par>
                            </p:childTnLst>
                          </p:cTn>
                        </p:par>
                        <p:par>
                          <p:cTn id="73" fill="hold">
                            <p:stCondLst>
                              <p:cond delay="1500"/>
                            </p:stCondLst>
                            <p:childTnLst>
                              <p:par>
                                <p:cTn id="74" presetID="22" presetClass="entr" presetSubtype="2" fill="hold" nodeType="afterEffect">
                                  <p:stCondLst>
                                    <p:cond delay="0"/>
                                  </p:stCondLst>
                                  <p:childTnLst>
                                    <p:set>
                                      <p:cBhvr>
                                        <p:cTn id="75" dur="1" fill="hold">
                                          <p:stCondLst>
                                            <p:cond delay="0"/>
                                          </p:stCondLst>
                                        </p:cTn>
                                        <p:tgtEl>
                                          <p:spTgt spid="109"/>
                                        </p:tgtEl>
                                        <p:attrNameLst>
                                          <p:attrName>style.visibility</p:attrName>
                                        </p:attrNameLst>
                                      </p:cBhvr>
                                      <p:to>
                                        <p:strVal val="visible"/>
                                      </p:to>
                                    </p:set>
                                    <p:animEffect transition="in" filter="wipe(right)">
                                      <p:cBhvr>
                                        <p:cTn id="76" dur="500"/>
                                        <p:tgtEl>
                                          <p:spTgt spid="109"/>
                                        </p:tgtEl>
                                      </p:cBhvr>
                                    </p:animEffect>
                                  </p:childTnLst>
                                </p:cTn>
                              </p:par>
                              <p:par>
                                <p:cTn id="77" presetID="22" presetClass="entr" presetSubtype="2"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wipe(right)">
                                      <p:cBhvr>
                                        <p:cTn id="79" dur="500"/>
                                        <p:tgtEl>
                                          <p:spTgt spid="111"/>
                                        </p:tgtEl>
                                      </p:cBhvr>
                                    </p:animEffect>
                                  </p:childTnLst>
                                </p:cTn>
                              </p:par>
                              <p:par>
                                <p:cTn id="80" presetID="22" presetClass="entr" presetSubtype="2" fill="hold"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right)">
                                      <p:cBhvr>
                                        <p:cTn id="82" dur="500"/>
                                        <p:tgtEl>
                                          <p:spTgt spid="113"/>
                                        </p:tgtEl>
                                      </p:cBhvr>
                                    </p:animEffect>
                                  </p:childTnLst>
                                </p:cTn>
                              </p:par>
                            </p:childTnLst>
                          </p:cTn>
                        </p:par>
                        <p:par>
                          <p:cTn id="83" fill="hold">
                            <p:stCondLst>
                              <p:cond delay="2000"/>
                            </p:stCondLst>
                            <p:childTnLst>
                              <p:par>
                                <p:cTn id="84" presetID="10" presetClass="exit" presetSubtype="0" fill="hold" nodeType="afterEffect">
                                  <p:stCondLst>
                                    <p:cond delay="0"/>
                                  </p:stCondLst>
                                  <p:childTnLst>
                                    <p:animEffect transition="out" filter="fade">
                                      <p:cBhvr>
                                        <p:cTn id="85" dur="500"/>
                                        <p:tgtEl>
                                          <p:spTgt spid="107"/>
                                        </p:tgtEl>
                                      </p:cBhvr>
                                    </p:animEffect>
                                    <p:set>
                                      <p:cBhvr>
                                        <p:cTn id="86" dur="1" fill="hold">
                                          <p:stCondLst>
                                            <p:cond delay="499"/>
                                          </p:stCondLst>
                                        </p:cTn>
                                        <p:tgtEl>
                                          <p:spTgt spid="107"/>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10"/>
                                        </p:tgtEl>
                                      </p:cBhvr>
                                    </p:animEffect>
                                    <p:set>
                                      <p:cBhvr>
                                        <p:cTn id="92" dur="1" fill="hold">
                                          <p:stCondLst>
                                            <p:cond delay="499"/>
                                          </p:stCondLst>
                                        </p:cTn>
                                        <p:tgtEl>
                                          <p:spTgt spid="11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11"/>
                                        </p:tgtEl>
                                      </p:cBhvr>
                                    </p:animEffect>
                                    <p:set>
                                      <p:cBhvr>
                                        <p:cTn id="95" dur="1" fill="hold">
                                          <p:stCondLst>
                                            <p:cond delay="499"/>
                                          </p:stCondLst>
                                        </p:cTn>
                                        <p:tgtEl>
                                          <p:spTgt spid="11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12"/>
                                        </p:tgtEl>
                                      </p:cBhvr>
                                    </p:animEffect>
                                    <p:set>
                                      <p:cBhvr>
                                        <p:cTn id="98" dur="1" fill="hold">
                                          <p:stCondLst>
                                            <p:cond delay="499"/>
                                          </p:stCondLst>
                                        </p:cTn>
                                        <p:tgtEl>
                                          <p:spTgt spid="1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13"/>
                                        </p:tgtEl>
                                      </p:cBhvr>
                                    </p:animEffect>
                                    <p:set>
                                      <p:cBhvr>
                                        <p:cTn id="101" dur="1" fill="hold">
                                          <p:stCondLst>
                                            <p:cond delay="499"/>
                                          </p:stCondLst>
                                        </p:cTn>
                                        <p:tgtEl>
                                          <p:spTgt spid="11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35"/>
                                        </p:tgtEl>
                                      </p:cBhvr>
                                    </p:animEffect>
                                    <p:set>
                                      <p:cBhvr>
                                        <p:cTn id="104" dur="1" fill="hold">
                                          <p:stCondLst>
                                            <p:cond delay="499"/>
                                          </p:stCondLst>
                                        </p:cTn>
                                        <p:tgtEl>
                                          <p:spTgt spid="135"/>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36"/>
                                        </p:tgtEl>
                                      </p:cBhvr>
                                    </p:animEffect>
                                    <p:set>
                                      <p:cBhvr>
                                        <p:cTn id="107" dur="1" fill="hold">
                                          <p:stCondLst>
                                            <p:cond delay="499"/>
                                          </p:stCondLst>
                                        </p:cTn>
                                        <p:tgtEl>
                                          <p:spTgt spid="136"/>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138"/>
                                        </p:tgtEl>
                                      </p:cBhvr>
                                    </p:animEffect>
                                    <p:set>
                                      <p:cBhvr>
                                        <p:cTn id="110" dur="1" fill="hold">
                                          <p:stCondLst>
                                            <p:cond delay="499"/>
                                          </p:stCondLst>
                                        </p:cTn>
                                        <p:tgtEl>
                                          <p:spTgt spid="138"/>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40"/>
                                        </p:tgtEl>
                                      </p:cBhvr>
                                    </p:animEffect>
                                    <p:set>
                                      <p:cBhvr>
                                        <p:cTn id="113" dur="1" fill="hold">
                                          <p:stCondLst>
                                            <p:cond delay="499"/>
                                          </p:stCondLst>
                                        </p:cTn>
                                        <p:tgtEl>
                                          <p:spTgt spid="140"/>
                                        </p:tgtEl>
                                        <p:attrNameLst>
                                          <p:attrName>style.visibility</p:attrName>
                                        </p:attrNameLst>
                                      </p:cBhvr>
                                      <p:to>
                                        <p:strVal val="hidden"/>
                                      </p:to>
                                    </p:set>
                                  </p:childTnLst>
                                </p:cTn>
                              </p:par>
                            </p:childTnLst>
                          </p:cTn>
                        </p:par>
                        <p:par>
                          <p:cTn id="114" fill="hold">
                            <p:stCondLst>
                              <p:cond delay="2500"/>
                            </p:stCondLst>
                            <p:childTnLst>
                              <p:par>
                                <p:cTn id="115" presetID="22" presetClass="entr" presetSubtype="8" fill="hold" nodeType="afterEffect">
                                  <p:stCondLst>
                                    <p:cond delay="0"/>
                                  </p:stCondLst>
                                  <p:childTnLst>
                                    <p:set>
                                      <p:cBhvr>
                                        <p:cTn id="116" dur="1" fill="hold">
                                          <p:stCondLst>
                                            <p:cond delay="0"/>
                                          </p:stCondLst>
                                        </p:cTn>
                                        <p:tgtEl>
                                          <p:spTgt spid="110"/>
                                        </p:tgtEl>
                                        <p:attrNameLst>
                                          <p:attrName>style.visibility</p:attrName>
                                        </p:attrNameLst>
                                      </p:cBhvr>
                                      <p:to>
                                        <p:strVal val="visible"/>
                                      </p:to>
                                    </p:set>
                                    <p:animEffect transition="in" filter="wipe(left)">
                                      <p:cBhvr>
                                        <p:cTn id="117" dur="500"/>
                                        <p:tgtEl>
                                          <p:spTgt spid="110"/>
                                        </p:tgtEl>
                                      </p:cBhvr>
                                    </p:animEffect>
                                  </p:childTnLst>
                                </p:cTn>
                              </p:par>
                            </p:childTnLst>
                          </p:cTn>
                        </p:par>
                        <p:par>
                          <p:cTn id="118" fill="hold">
                            <p:stCondLst>
                              <p:cond delay="3000"/>
                            </p:stCondLst>
                            <p:childTnLst>
                              <p:par>
                                <p:cTn id="119" presetID="22" presetClass="entr" presetSubtype="8" fill="hold" nodeType="afterEffect">
                                  <p:stCondLst>
                                    <p:cond delay="0"/>
                                  </p:stCondLst>
                                  <p:childTnLst>
                                    <p:set>
                                      <p:cBhvr>
                                        <p:cTn id="120" dur="1" fill="hold">
                                          <p:stCondLst>
                                            <p:cond delay="0"/>
                                          </p:stCondLst>
                                        </p:cTn>
                                        <p:tgtEl>
                                          <p:spTgt spid="137"/>
                                        </p:tgtEl>
                                        <p:attrNameLst>
                                          <p:attrName>style.visibility</p:attrName>
                                        </p:attrNameLst>
                                      </p:cBhvr>
                                      <p:to>
                                        <p:strVal val="visible"/>
                                      </p:to>
                                    </p:set>
                                    <p:animEffect transition="in" filter="wipe(left)">
                                      <p:cBhvr>
                                        <p:cTn id="121" dur="500"/>
                                        <p:tgtEl>
                                          <p:spTgt spid="137"/>
                                        </p:tgtEl>
                                      </p:cBhvr>
                                    </p:animEffect>
                                  </p:childTnLst>
                                </p:cTn>
                              </p:par>
                            </p:childTnLst>
                          </p:cTn>
                        </p:par>
                        <p:par>
                          <p:cTn id="122" fill="hold">
                            <p:stCondLst>
                              <p:cond delay="3500"/>
                            </p:stCondLst>
                            <p:childTnLst>
                              <p:par>
                                <p:cTn id="123" presetID="22" presetClass="entr" presetSubtype="2" fill="hold" nodeType="afterEffect">
                                  <p:stCondLst>
                                    <p:cond delay="0"/>
                                  </p:stCondLst>
                                  <p:childTnLst>
                                    <p:set>
                                      <p:cBhvr>
                                        <p:cTn id="124" dur="1" fill="hold">
                                          <p:stCondLst>
                                            <p:cond delay="0"/>
                                          </p:stCondLst>
                                        </p:cTn>
                                        <p:tgtEl>
                                          <p:spTgt spid="136"/>
                                        </p:tgtEl>
                                        <p:attrNameLst>
                                          <p:attrName>style.visibility</p:attrName>
                                        </p:attrNameLst>
                                      </p:cBhvr>
                                      <p:to>
                                        <p:strVal val="visible"/>
                                      </p:to>
                                    </p:set>
                                    <p:animEffect transition="in" filter="wipe(right)">
                                      <p:cBhvr>
                                        <p:cTn id="125" dur="500"/>
                                        <p:tgtEl>
                                          <p:spTgt spid="136"/>
                                        </p:tgtEl>
                                      </p:cBhvr>
                                    </p:animEffect>
                                  </p:childTnLst>
                                </p:cTn>
                              </p:par>
                              <p:par>
                                <p:cTn id="126" presetID="22" presetClass="entr" presetSubtype="2" fill="hold" nodeType="withEffect">
                                  <p:stCondLst>
                                    <p:cond delay="0"/>
                                  </p:stCondLst>
                                  <p:childTnLst>
                                    <p:set>
                                      <p:cBhvr>
                                        <p:cTn id="127" dur="1" fill="hold">
                                          <p:stCondLst>
                                            <p:cond delay="0"/>
                                          </p:stCondLst>
                                        </p:cTn>
                                        <p:tgtEl>
                                          <p:spTgt spid="138"/>
                                        </p:tgtEl>
                                        <p:attrNameLst>
                                          <p:attrName>style.visibility</p:attrName>
                                        </p:attrNameLst>
                                      </p:cBhvr>
                                      <p:to>
                                        <p:strVal val="visible"/>
                                      </p:to>
                                    </p:set>
                                    <p:animEffect transition="in" filter="wipe(right)">
                                      <p:cBhvr>
                                        <p:cTn id="128" dur="500"/>
                                        <p:tgtEl>
                                          <p:spTgt spid="138"/>
                                        </p:tgtEl>
                                      </p:cBhvr>
                                    </p:animEffect>
                                  </p:childTnLst>
                                </p:cTn>
                              </p:par>
                              <p:par>
                                <p:cTn id="129" presetID="22" presetClass="entr" presetSubtype="2" fill="hold" nodeType="withEffect">
                                  <p:stCondLst>
                                    <p:cond delay="0"/>
                                  </p:stCondLst>
                                  <p:childTnLst>
                                    <p:set>
                                      <p:cBhvr>
                                        <p:cTn id="130" dur="1" fill="hold">
                                          <p:stCondLst>
                                            <p:cond delay="0"/>
                                          </p:stCondLst>
                                        </p:cTn>
                                        <p:tgtEl>
                                          <p:spTgt spid="140"/>
                                        </p:tgtEl>
                                        <p:attrNameLst>
                                          <p:attrName>style.visibility</p:attrName>
                                        </p:attrNameLst>
                                      </p:cBhvr>
                                      <p:to>
                                        <p:strVal val="visible"/>
                                      </p:to>
                                    </p:set>
                                    <p:animEffect transition="in" filter="wipe(right)">
                                      <p:cBhvr>
                                        <p:cTn id="131" dur="500"/>
                                        <p:tgtEl>
                                          <p:spTgt spid="140"/>
                                        </p:tgtEl>
                                      </p:cBhvr>
                                    </p:animEffect>
                                  </p:childTnLst>
                                </p:cTn>
                              </p:par>
                            </p:childTnLst>
                          </p:cTn>
                        </p:par>
                        <p:par>
                          <p:cTn id="132" fill="hold">
                            <p:stCondLst>
                              <p:cond delay="4000"/>
                            </p:stCondLst>
                            <p:childTnLst>
                              <p:par>
                                <p:cTn id="133" presetID="22" presetClass="entr" presetSubtype="2" fill="hold" nodeType="afterEffect">
                                  <p:stCondLst>
                                    <p:cond delay="0"/>
                                  </p:stCondLst>
                                  <p:childTnLst>
                                    <p:set>
                                      <p:cBhvr>
                                        <p:cTn id="134" dur="1" fill="hold">
                                          <p:stCondLst>
                                            <p:cond delay="0"/>
                                          </p:stCondLst>
                                        </p:cTn>
                                        <p:tgtEl>
                                          <p:spTgt spid="109"/>
                                        </p:tgtEl>
                                        <p:attrNameLst>
                                          <p:attrName>style.visibility</p:attrName>
                                        </p:attrNameLst>
                                      </p:cBhvr>
                                      <p:to>
                                        <p:strVal val="visible"/>
                                      </p:to>
                                    </p:set>
                                    <p:animEffect transition="in" filter="wipe(right)">
                                      <p:cBhvr>
                                        <p:cTn id="135" dur="500"/>
                                        <p:tgtEl>
                                          <p:spTgt spid="109"/>
                                        </p:tgtEl>
                                      </p:cBhvr>
                                    </p:animEffect>
                                  </p:childTnLst>
                                </p:cTn>
                              </p:par>
                              <p:par>
                                <p:cTn id="136" presetID="22" presetClass="entr" presetSubtype="2" fill="hold" nodeType="with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wipe(right)">
                                      <p:cBhvr>
                                        <p:cTn id="138" dur="500"/>
                                        <p:tgtEl>
                                          <p:spTgt spid="111"/>
                                        </p:tgtEl>
                                      </p:cBhvr>
                                    </p:animEffect>
                                  </p:childTnLst>
                                </p:cTn>
                              </p:par>
                              <p:par>
                                <p:cTn id="139" presetID="22" presetClass="entr" presetSubtype="2"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wipe(right)">
                                      <p:cBhvr>
                                        <p:cTn id="141" dur="500"/>
                                        <p:tgtEl>
                                          <p:spTgt spid="113"/>
                                        </p:tgtEl>
                                      </p:cBhvr>
                                    </p:animEffect>
                                  </p:childTnLst>
                                </p:cTn>
                              </p:par>
                            </p:childTnLst>
                          </p:cTn>
                        </p:par>
                        <p:par>
                          <p:cTn id="142" fill="hold">
                            <p:stCondLst>
                              <p:cond delay="4500"/>
                            </p:stCondLst>
                            <p:childTnLst>
                              <p:par>
                                <p:cTn id="143" presetID="10" presetClass="exit" presetSubtype="0" fill="hold" nodeType="afterEffect">
                                  <p:stCondLst>
                                    <p:cond delay="0"/>
                                  </p:stCondLst>
                                  <p:childTnLst>
                                    <p:animEffect transition="out" filter="fade">
                                      <p:cBhvr>
                                        <p:cTn id="144" dur="500"/>
                                        <p:tgtEl>
                                          <p:spTgt spid="107"/>
                                        </p:tgtEl>
                                      </p:cBhvr>
                                    </p:animEffect>
                                    <p:set>
                                      <p:cBhvr>
                                        <p:cTn id="145" dur="1" fill="hold">
                                          <p:stCondLst>
                                            <p:cond delay="499"/>
                                          </p:stCondLst>
                                        </p:cTn>
                                        <p:tgtEl>
                                          <p:spTgt spid="107"/>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09"/>
                                        </p:tgtEl>
                                      </p:cBhvr>
                                    </p:animEffect>
                                    <p:set>
                                      <p:cBhvr>
                                        <p:cTn id="148" dur="1" fill="hold">
                                          <p:stCondLst>
                                            <p:cond delay="499"/>
                                          </p:stCondLst>
                                        </p:cTn>
                                        <p:tgtEl>
                                          <p:spTgt spid="109"/>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110"/>
                                        </p:tgtEl>
                                      </p:cBhvr>
                                    </p:animEffect>
                                    <p:set>
                                      <p:cBhvr>
                                        <p:cTn id="151" dur="1" fill="hold">
                                          <p:stCondLst>
                                            <p:cond delay="499"/>
                                          </p:stCondLst>
                                        </p:cTn>
                                        <p:tgtEl>
                                          <p:spTgt spid="110"/>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111"/>
                                        </p:tgtEl>
                                      </p:cBhvr>
                                    </p:animEffect>
                                    <p:set>
                                      <p:cBhvr>
                                        <p:cTn id="154" dur="1" fill="hold">
                                          <p:stCondLst>
                                            <p:cond delay="499"/>
                                          </p:stCondLst>
                                        </p:cTn>
                                        <p:tgtEl>
                                          <p:spTgt spid="111"/>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112"/>
                                        </p:tgtEl>
                                      </p:cBhvr>
                                    </p:animEffect>
                                    <p:set>
                                      <p:cBhvr>
                                        <p:cTn id="157" dur="1" fill="hold">
                                          <p:stCondLst>
                                            <p:cond delay="499"/>
                                          </p:stCondLst>
                                        </p:cTn>
                                        <p:tgtEl>
                                          <p:spTgt spid="112"/>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113"/>
                                        </p:tgtEl>
                                      </p:cBhvr>
                                    </p:animEffect>
                                    <p:set>
                                      <p:cBhvr>
                                        <p:cTn id="160" dur="1" fill="hold">
                                          <p:stCondLst>
                                            <p:cond delay="499"/>
                                          </p:stCondLst>
                                        </p:cTn>
                                        <p:tgtEl>
                                          <p:spTgt spid="113"/>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135"/>
                                        </p:tgtEl>
                                      </p:cBhvr>
                                    </p:animEffect>
                                    <p:set>
                                      <p:cBhvr>
                                        <p:cTn id="163" dur="1" fill="hold">
                                          <p:stCondLst>
                                            <p:cond delay="499"/>
                                          </p:stCondLst>
                                        </p:cTn>
                                        <p:tgtEl>
                                          <p:spTgt spid="135"/>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36"/>
                                        </p:tgtEl>
                                      </p:cBhvr>
                                    </p:animEffect>
                                    <p:set>
                                      <p:cBhvr>
                                        <p:cTn id="166" dur="1" fill="hold">
                                          <p:stCondLst>
                                            <p:cond delay="499"/>
                                          </p:stCondLst>
                                        </p:cTn>
                                        <p:tgtEl>
                                          <p:spTgt spid="136"/>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138"/>
                                        </p:tgtEl>
                                      </p:cBhvr>
                                    </p:animEffect>
                                    <p:set>
                                      <p:cBhvr>
                                        <p:cTn id="169" dur="1" fill="hold">
                                          <p:stCondLst>
                                            <p:cond delay="499"/>
                                          </p:stCondLst>
                                        </p:cTn>
                                        <p:tgtEl>
                                          <p:spTgt spid="138"/>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40"/>
                                        </p:tgtEl>
                                      </p:cBhvr>
                                    </p:animEffect>
                                    <p:set>
                                      <p:cBhvr>
                                        <p:cTn id="172" dur="1" fill="hold">
                                          <p:stCondLst>
                                            <p:cond delay="499"/>
                                          </p:stCondLst>
                                        </p:cTn>
                                        <p:tgtEl>
                                          <p:spTgt spid="140"/>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37"/>
                                        </p:tgtEl>
                                      </p:cBhvr>
                                    </p:animEffect>
                                    <p:set>
                                      <p:cBhvr>
                                        <p:cTn id="175" dur="1" fill="hold">
                                          <p:stCondLst>
                                            <p:cond delay="499"/>
                                          </p:stCondLst>
                                        </p:cTn>
                                        <p:tgtEl>
                                          <p:spTgt spid="137"/>
                                        </p:tgtEl>
                                        <p:attrNameLst>
                                          <p:attrName>style.visibility</p:attrName>
                                        </p:attrNameLst>
                                      </p:cBhvr>
                                      <p:to>
                                        <p:strVal val="hidden"/>
                                      </p:to>
                                    </p:set>
                                  </p:childTnLst>
                                </p:cTn>
                              </p:par>
                            </p:childTnLst>
                          </p:cTn>
                        </p:par>
                        <p:par>
                          <p:cTn id="176" fill="hold">
                            <p:stCondLst>
                              <p:cond delay="5000"/>
                            </p:stCondLst>
                            <p:childTnLst>
                              <p:par>
                                <p:cTn id="177" presetID="22" presetClass="entr" presetSubtype="8" fill="hold" nodeType="afterEffect">
                                  <p:stCondLst>
                                    <p:cond delay="0"/>
                                  </p:stCondLst>
                                  <p:childTnLst>
                                    <p:set>
                                      <p:cBhvr>
                                        <p:cTn id="178" dur="1" fill="hold">
                                          <p:stCondLst>
                                            <p:cond delay="0"/>
                                          </p:stCondLst>
                                        </p:cTn>
                                        <p:tgtEl>
                                          <p:spTgt spid="112"/>
                                        </p:tgtEl>
                                        <p:attrNameLst>
                                          <p:attrName>style.visibility</p:attrName>
                                        </p:attrNameLst>
                                      </p:cBhvr>
                                      <p:to>
                                        <p:strVal val="visible"/>
                                      </p:to>
                                    </p:set>
                                    <p:animEffect transition="in" filter="wipe(left)">
                                      <p:cBhvr>
                                        <p:cTn id="179" dur="500"/>
                                        <p:tgtEl>
                                          <p:spTgt spid="112"/>
                                        </p:tgtEl>
                                      </p:cBhvr>
                                    </p:animEffect>
                                  </p:childTnLst>
                                </p:cTn>
                              </p:par>
                            </p:childTnLst>
                          </p:cTn>
                        </p:par>
                        <p:par>
                          <p:cTn id="180" fill="hold">
                            <p:stCondLst>
                              <p:cond delay="5500"/>
                            </p:stCondLst>
                            <p:childTnLst>
                              <p:par>
                                <p:cTn id="181" presetID="22" presetClass="entr" presetSubtype="8" fill="hold" nodeType="afterEffect">
                                  <p:stCondLst>
                                    <p:cond delay="0"/>
                                  </p:stCondLst>
                                  <p:childTnLst>
                                    <p:set>
                                      <p:cBhvr>
                                        <p:cTn id="182" dur="1" fill="hold">
                                          <p:stCondLst>
                                            <p:cond delay="0"/>
                                          </p:stCondLst>
                                        </p:cTn>
                                        <p:tgtEl>
                                          <p:spTgt spid="139"/>
                                        </p:tgtEl>
                                        <p:attrNameLst>
                                          <p:attrName>style.visibility</p:attrName>
                                        </p:attrNameLst>
                                      </p:cBhvr>
                                      <p:to>
                                        <p:strVal val="visible"/>
                                      </p:to>
                                    </p:set>
                                    <p:animEffect transition="in" filter="wipe(left)">
                                      <p:cBhvr>
                                        <p:cTn id="183" dur="500"/>
                                        <p:tgtEl>
                                          <p:spTgt spid="139"/>
                                        </p:tgtEl>
                                      </p:cBhvr>
                                    </p:animEffect>
                                  </p:childTnLst>
                                </p:cTn>
                              </p:par>
                            </p:childTnLst>
                          </p:cTn>
                        </p:par>
                        <p:par>
                          <p:cTn id="184" fill="hold">
                            <p:stCondLst>
                              <p:cond delay="6000"/>
                            </p:stCondLst>
                            <p:childTnLst>
                              <p:par>
                                <p:cTn id="185" presetID="22" presetClass="entr" presetSubtype="2" fill="hold" nodeType="afterEffect">
                                  <p:stCondLst>
                                    <p:cond delay="0"/>
                                  </p:stCondLst>
                                  <p:childTnLst>
                                    <p:set>
                                      <p:cBhvr>
                                        <p:cTn id="186" dur="1" fill="hold">
                                          <p:stCondLst>
                                            <p:cond delay="0"/>
                                          </p:stCondLst>
                                        </p:cTn>
                                        <p:tgtEl>
                                          <p:spTgt spid="136"/>
                                        </p:tgtEl>
                                        <p:attrNameLst>
                                          <p:attrName>style.visibility</p:attrName>
                                        </p:attrNameLst>
                                      </p:cBhvr>
                                      <p:to>
                                        <p:strVal val="visible"/>
                                      </p:to>
                                    </p:set>
                                    <p:animEffect transition="in" filter="wipe(right)">
                                      <p:cBhvr>
                                        <p:cTn id="187" dur="500"/>
                                        <p:tgtEl>
                                          <p:spTgt spid="136"/>
                                        </p:tgtEl>
                                      </p:cBhvr>
                                    </p:animEffect>
                                  </p:childTnLst>
                                </p:cTn>
                              </p:par>
                              <p:par>
                                <p:cTn id="188" presetID="22" presetClass="entr" presetSubtype="2" fill="hold" nodeType="withEffect">
                                  <p:stCondLst>
                                    <p:cond delay="0"/>
                                  </p:stCondLst>
                                  <p:childTnLst>
                                    <p:set>
                                      <p:cBhvr>
                                        <p:cTn id="189" dur="1" fill="hold">
                                          <p:stCondLst>
                                            <p:cond delay="0"/>
                                          </p:stCondLst>
                                        </p:cTn>
                                        <p:tgtEl>
                                          <p:spTgt spid="138"/>
                                        </p:tgtEl>
                                        <p:attrNameLst>
                                          <p:attrName>style.visibility</p:attrName>
                                        </p:attrNameLst>
                                      </p:cBhvr>
                                      <p:to>
                                        <p:strVal val="visible"/>
                                      </p:to>
                                    </p:set>
                                    <p:animEffect transition="in" filter="wipe(right)">
                                      <p:cBhvr>
                                        <p:cTn id="190" dur="500"/>
                                        <p:tgtEl>
                                          <p:spTgt spid="138"/>
                                        </p:tgtEl>
                                      </p:cBhvr>
                                    </p:animEffect>
                                  </p:childTnLst>
                                </p:cTn>
                              </p:par>
                              <p:par>
                                <p:cTn id="191" presetID="22" presetClass="entr" presetSubtype="2" fill="hold" nodeType="withEffect">
                                  <p:stCondLst>
                                    <p:cond delay="0"/>
                                  </p:stCondLst>
                                  <p:childTnLst>
                                    <p:set>
                                      <p:cBhvr>
                                        <p:cTn id="192" dur="1" fill="hold">
                                          <p:stCondLst>
                                            <p:cond delay="0"/>
                                          </p:stCondLst>
                                        </p:cTn>
                                        <p:tgtEl>
                                          <p:spTgt spid="140"/>
                                        </p:tgtEl>
                                        <p:attrNameLst>
                                          <p:attrName>style.visibility</p:attrName>
                                        </p:attrNameLst>
                                      </p:cBhvr>
                                      <p:to>
                                        <p:strVal val="visible"/>
                                      </p:to>
                                    </p:set>
                                    <p:animEffect transition="in" filter="wipe(right)">
                                      <p:cBhvr>
                                        <p:cTn id="193" dur="500"/>
                                        <p:tgtEl>
                                          <p:spTgt spid="140"/>
                                        </p:tgtEl>
                                      </p:cBhvr>
                                    </p:animEffect>
                                  </p:childTnLst>
                                </p:cTn>
                              </p:par>
                            </p:childTnLst>
                          </p:cTn>
                        </p:par>
                        <p:par>
                          <p:cTn id="194" fill="hold">
                            <p:stCondLst>
                              <p:cond delay="6500"/>
                            </p:stCondLst>
                            <p:childTnLst>
                              <p:par>
                                <p:cTn id="195" presetID="22" presetClass="entr" presetSubtype="2" fill="hold" nodeType="afterEffect">
                                  <p:stCondLst>
                                    <p:cond delay="0"/>
                                  </p:stCondLst>
                                  <p:childTnLst>
                                    <p:set>
                                      <p:cBhvr>
                                        <p:cTn id="196" dur="1" fill="hold">
                                          <p:stCondLst>
                                            <p:cond delay="0"/>
                                          </p:stCondLst>
                                        </p:cTn>
                                        <p:tgtEl>
                                          <p:spTgt spid="109"/>
                                        </p:tgtEl>
                                        <p:attrNameLst>
                                          <p:attrName>style.visibility</p:attrName>
                                        </p:attrNameLst>
                                      </p:cBhvr>
                                      <p:to>
                                        <p:strVal val="visible"/>
                                      </p:to>
                                    </p:set>
                                    <p:animEffect transition="in" filter="wipe(right)">
                                      <p:cBhvr>
                                        <p:cTn id="197" dur="500"/>
                                        <p:tgtEl>
                                          <p:spTgt spid="109"/>
                                        </p:tgtEl>
                                      </p:cBhvr>
                                    </p:animEffect>
                                  </p:childTnLst>
                                </p:cTn>
                              </p:par>
                              <p:par>
                                <p:cTn id="198" presetID="22" presetClass="entr" presetSubtype="2" fill="hold" nodeType="withEffect">
                                  <p:stCondLst>
                                    <p:cond delay="0"/>
                                  </p:stCondLst>
                                  <p:childTnLst>
                                    <p:set>
                                      <p:cBhvr>
                                        <p:cTn id="199" dur="1" fill="hold">
                                          <p:stCondLst>
                                            <p:cond delay="0"/>
                                          </p:stCondLst>
                                        </p:cTn>
                                        <p:tgtEl>
                                          <p:spTgt spid="111"/>
                                        </p:tgtEl>
                                        <p:attrNameLst>
                                          <p:attrName>style.visibility</p:attrName>
                                        </p:attrNameLst>
                                      </p:cBhvr>
                                      <p:to>
                                        <p:strVal val="visible"/>
                                      </p:to>
                                    </p:set>
                                    <p:animEffect transition="in" filter="wipe(right)">
                                      <p:cBhvr>
                                        <p:cTn id="200" dur="500"/>
                                        <p:tgtEl>
                                          <p:spTgt spid="111"/>
                                        </p:tgtEl>
                                      </p:cBhvr>
                                    </p:animEffect>
                                  </p:childTnLst>
                                </p:cTn>
                              </p:par>
                              <p:par>
                                <p:cTn id="201" presetID="22" presetClass="entr" presetSubtype="2" fill="hold" nodeType="withEffect">
                                  <p:stCondLst>
                                    <p:cond delay="0"/>
                                  </p:stCondLst>
                                  <p:childTnLst>
                                    <p:set>
                                      <p:cBhvr>
                                        <p:cTn id="202" dur="1" fill="hold">
                                          <p:stCondLst>
                                            <p:cond delay="0"/>
                                          </p:stCondLst>
                                        </p:cTn>
                                        <p:tgtEl>
                                          <p:spTgt spid="113"/>
                                        </p:tgtEl>
                                        <p:attrNameLst>
                                          <p:attrName>style.visibility</p:attrName>
                                        </p:attrNameLst>
                                      </p:cBhvr>
                                      <p:to>
                                        <p:strVal val="visible"/>
                                      </p:to>
                                    </p:set>
                                    <p:animEffect transition="in" filter="wipe(right)">
                                      <p:cBhvr>
                                        <p:cTn id="203"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Demo</a:t>
            </a:r>
            <a:r>
              <a:rPr lang="en-US" dirty="0" smtClean="0">
                <a:solidFill>
                  <a:schemeClr val="bg2"/>
                </a:solidFill>
              </a:rPr>
              <a:t/>
            </a:r>
            <a:br>
              <a:rPr lang="en-US" dirty="0" smtClean="0">
                <a:solidFill>
                  <a:schemeClr val="bg2"/>
                </a:solidFill>
              </a:rPr>
            </a:br>
            <a:r>
              <a:rPr lang="en-US" sz="6000" dirty="0" smtClean="0">
                <a:solidFill>
                  <a:schemeClr val="tx1"/>
                </a:solidFill>
              </a:rPr>
              <a:t>Scaling Out Using Backplanes</a:t>
            </a:r>
            <a:endParaRPr lang="en-US" dirty="0">
              <a:solidFill>
                <a:schemeClr val="tx1"/>
              </a:solidFill>
            </a:endParaRPr>
          </a:p>
        </p:txBody>
      </p:sp>
    </p:spTree>
    <p:extLst>
      <p:ext uri="{BB962C8B-B14F-4D97-AF65-F5344CB8AC3E}">
        <p14:creationId xmlns:p14="http://schemas.microsoft.com/office/powerpoint/2010/main" val="1473247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Thanks!</a:t>
            </a:r>
            <a:endParaRPr lang="en-US" dirty="0">
              <a:solidFill>
                <a:schemeClr val="tx1"/>
              </a:solidFill>
            </a:endParaRPr>
          </a:p>
        </p:txBody>
      </p:sp>
    </p:spTree>
    <p:extLst>
      <p:ext uri="{BB962C8B-B14F-4D97-AF65-F5344CB8AC3E}">
        <p14:creationId xmlns:p14="http://schemas.microsoft.com/office/powerpoint/2010/main" val="34540993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5979"/>
            <a:ext cx="11521694" cy="857250"/>
          </a:xfrm>
          <a:prstGeom prst="rect">
            <a:avLst/>
          </a:prstGeom>
        </p:spPr>
        <p:txBody>
          <a:bodyPr/>
          <a:lst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Thanks to our Sponsors and our Crew!!!</a:t>
            </a:r>
            <a:endParaRPr lang="en-US" dirty="0"/>
          </a:p>
        </p:txBody>
      </p:sp>
      <p:pic>
        <p:nvPicPr>
          <p:cNvPr id="5" name="Picture 2" descr="http://dallasdayofdotnet.com/images/entries/sponsors/infragistics-logo-vertic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579" y="2399994"/>
            <a:ext cx="3429000" cy="582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dallasdayofdotnet.com/images/entries/sponsors/teleri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979" y="3199088"/>
            <a:ext cx="1901825" cy="6489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dallasdayofdotnet.com/images/entries/sponsors/fatclou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2468" y="3255258"/>
            <a:ext cx="2115104" cy="536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dallasdayofdotnet.com/images/entries/sponsors/microsof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236" y="3257244"/>
            <a:ext cx="1368425" cy="855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dallasdayofdotnet.com/images/entries/sponsors/Improv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7283" y="3255258"/>
            <a:ext cx="1749425" cy="699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dallasdayofdotnet.com/images/entries/sponsors/slalo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65267" y="3255258"/>
            <a:ext cx="1638861" cy="6810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dallasdayofdotnet.com/images/entries/sponsors/dasp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579" y="4337536"/>
            <a:ext cx="104775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dallasdayofdotnet.com/images/entries/sponsors/syncfusi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8379" y="4337534"/>
            <a:ext cx="21240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http://dallasdayofdotnet.com/images/entries/sponsors/intersectgrou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6622" y="4337535"/>
            <a:ext cx="2662908" cy="6191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http://dallasdayofdotnet.com/images/entries/sponsors/AgilePremier.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380" y="4315310"/>
            <a:ext cx="1219200" cy="7389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http://dallasdayofdotnet.com/images/entries/sponsors/match.com-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9779" y="5203006"/>
            <a:ext cx="2953043" cy="7270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dallasdayofdotnet.com/images/entries/sponsors/praese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9045" y="5356992"/>
            <a:ext cx="15716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5079" y="1485031"/>
            <a:ext cx="10515485" cy="369261"/>
          </a:xfrm>
          <a:prstGeom prst="rect">
            <a:avLst/>
          </a:prstGeom>
        </p:spPr>
      </p:pic>
    </p:spTree>
    <p:extLst>
      <p:ext uri="{BB962C8B-B14F-4D97-AF65-F5344CB8AC3E}">
        <p14:creationId xmlns:p14="http://schemas.microsoft.com/office/powerpoint/2010/main" val="13519175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63" y="280521"/>
            <a:ext cx="11887200" cy="1831975"/>
          </a:xfrm>
        </p:spPr>
        <p:txBody>
          <a:bodyPr/>
          <a:lstStyle/>
          <a:p>
            <a:r>
              <a:rPr lang="en-US" dirty="0" smtClean="0"/>
              <a:t>Today’s Agenda</a:t>
            </a:r>
            <a:endParaRPr lang="en-US" dirty="0"/>
          </a:p>
        </p:txBody>
      </p:sp>
      <p:sp>
        <p:nvSpPr>
          <p:cNvPr id="3" name="Content Placeholder 2"/>
          <p:cNvSpPr>
            <a:spLocks noGrp="1"/>
          </p:cNvSpPr>
          <p:nvPr>
            <p:ph type="body" sz="quarter" idx="4294967295"/>
          </p:nvPr>
        </p:nvSpPr>
        <p:spPr>
          <a:xfrm>
            <a:off x="823336" y="1942799"/>
            <a:ext cx="5486400" cy="4025695"/>
          </a:xfrm>
          <a:prstGeom prst="rect">
            <a:avLst/>
          </a:prstGeom>
        </p:spPr>
        <p:txBody>
          <a:bodyPr/>
          <a:lstStyle/>
          <a:p>
            <a:pPr marL="0" indent="0">
              <a:buNone/>
            </a:pPr>
            <a:r>
              <a:rPr lang="en-US" dirty="0" smtClean="0"/>
              <a:t>Introduce</a:t>
            </a:r>
            <a:endParaRPr lang="en-US" dirty="0"/>
          </a:p>
          <a:p>
            <a:pPr marL="0" indent="0">
              <a:buNone/>
            </a:pPr>
            <a:r>
              <a:rPr lang="en-US" dirty="0" smtClean="0"/>
              <a:t>Magic &amp; Zen</a:t>
            </a:r>
          </a:p>
          <a:p>
            <a:pPr marL="0" indent="0">
              <a:buNone/>
            </a:pPr>
            <a:r>
              <a:rPr lang="en-US" dirty="0" smtClean="0"/>
              <a:t>Hubs</a:t>
            </a:r>
          </a:p>
          <a:p>
            <a:pPr marL="0" indent="0">
              <a:buNone/>
            </a:pPr>
            <a:r>
              <a:rPr lang="en-US" dirty="0" smtClean="0"/>
              <a:t>Clients</a:t>
            </a:r>
          </a:p>
          <a:p>
            <a:pPr marL="0" indent="0">
              <a:buNone/>
            </a:pPr>
            <a:r>
              <a:rPr lang="en-US" dirty="0" smtClean="0"/>
              <a:t>Hosting</a:t>
            </a:r>
          </a:p>
          <a:p>
            <a:pPr marL="0" indent="0">
              <a:buNone/>
            </a:pPr>
            <a:r>
              <a:rPr lang="en-US" dirty="0" smtClean="0"/>
              <a:t>Scaling</a:t>
            </a:r>
          </a:p>
        </p:txBody>
      </p:sp>
      <p:sp>
        <p:nvSpPr>
          <p:cNvPr id="7" name="Freeform 30"/>
          <p:cNvSpPr>
            <a:spLocks noEditPoints="1"/>
          </p:cNvSpPr>
          <p:nvPr/>
        </p:nvSpPr>
        <p:spPr bwMode="black">
          <a:xfrm>
            <a:off x="410607" y="3393713"/>
            <a:ext cx="427303" cy="427302"/>
          </a:xfrm>
          <a:custGeom>
            <a:avLst/>
            <a:gdLst>
              <a:gd name="T0" fmla="*/ 37 w 154"/>
              <a:gd name="T1" fmla="*/ 77 h 154"/>
              <a:gd name="T2" fmla="*/ 77 w 154"/>
              <a:gd name="T3" fmla="*/ 49 h 154"/>
              <a:gd name="T4" fmla="*/ 117 w 154"/>
              <a:gd name="T5" fmla="*/ 77 h 154"/>
              <a:gd name="T6" fmla="*/ 77 w 154"/>
              <a:gd name="T7" fmla="*/ 105 h 154"/>
              <a:gd name="T8" fmla="*/ 37 w 154"/>
              <a:gd name="T9" fmla="*/ 77 h 154"/>
              <a:gd name="T10" fmla="*/ 97 w 154"/>
              <a:gd name="T11" fmla="*/ 77 h 154"/>
              <a:gd name="T12" fmla="*/ 77 w 154"/>
              <a:gd name="T13" fmla="*/ 57 h 154"/>
              <a:gd name="T14" fmla="*/ 57 w 154"/>
              <a:gd name="T15" fmla="*/ 77 h 154"/>
              <a:gd name="T16" fmla="*/ 77 w 154"/>
              <a:gd name="T17" fmla="*/ 97 h 154"/>
              <a:gd name="T18" fmla="*/ 97 w 154"/>
              <a:gd name="T19" fmla="*/ 77 h 154"/>
              <a:gd name="T20" fmla="*/ 89 w 154"/>
              <a:gd name="T21" fmla="*/ 77 h 154"/>
              <a:gd name="T22" fmla="*/ 77 w 154"/>
              <a:gd name="T23" fmla="*/ 65 h 154"/>
              <a:gd name="T24" fmla="*/ 65 w 154"/>
              <a:gd name="T25" fmla="*/ 77 h 154"/>
              <a:gd name="T26" fmla="*/ 77 w 154"/>
              <a:gd name="T27" fmla="*/ 89 h 154"/>
              <a:gd name="T28" fmla="*/ 89 w 154"/>
              <a:gd name="T29" fmla="*/ 77 h 154"/>
              <a:gd name="T30" fmla="*/ 77 w 154"/>
              <a:gd name="T31" fmla="*/ 10 h 154"/>
              <a:gd name="T32" fmla="*/ 144 w 154"/>
              <a:gd name="T33" fmla="*/ 77 h 154"/>
              <a:gd name="T34" fmla="*/ 77 w 154"/>
              <a:gd name="T35" fmla="*/ 144 h 154"/>
              <a:gd name="T36" fmla="*/ 10 w 154"/>
              <a:gd name="T37" fmla="*/ 77 h 154"/>
              <a:gd name="T38" fmla="*/ 77 w 154"/>
              <a:gd name="T39" fmla="*/ 10 h 154"/>
              <a:gd name="T40" fmla="*/ 77 w 154"/>
              <a:gd name="T41" fmla="*/ 0 h 154"/>
              <a:gd name="T42" fmla="*/ 0 w 154"/>
              <a:gd name="T43" fmla="*/ 77 h 154"/>
              <a:gd name="T44" fmla="*/ 77 w 154"/>
              <a:gd name="T45" fmla="*/ 154 h 154"/>
              <a:gd name="T46" fmla="*/ 154 w 154"/>
              <a:gd name="T47" fmla="*/ 77 h 154"/>
              <a:gd name="T48" fmla="*/ 77 w 154"/>
              <a:gd name="T4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54">
                <a:moveTo>
                  <a:pt x="37" y="77"/>
                </a:moveTo>
                <a:cubicBezTo>
                  <a:pt x="37" y="77"/>
                  <a:pt x="52" y="49"/>
                  <a:pt x="77" y="49"/>
                </a:cubicBezTo>
                <a:cubicBezTo>
                  <a:pt x="102" y="49"/>
                  <a:pt x="117" y="77"/>
                  <a:pt x="117" y="77"/>
                </a:cubicBezTo>
                <a:cubicBezTo>
                  <a:pt x="117" y="77"/>
                  <a:pt x="102" y="105"/>
                  <a:pt x="77" y="105"/>
                </a:cubicBezTo>
                <a:cubicBezTo>
                  <a:pt x="52" y="105"/>
                  <a:pt x="37" y="77"/>
                  <a:pt x="37" y="77"/>
                </a:cubicBezTo>
                <a:moveTo>
                  <a:pt x="97" y="77"/>
                </a:moveTo>
                <a:cubicBezTo>
                  <a:pt x="97" y="66"/>
                  <a:pt x="88" y="57"/>
                  <a:pt x="77" y="57"/>
                </a:cubicBezTo>
                <a:cubicBezTo>
                  <a:pt x="66" y="57"/>
                  <a:pt x="57" y="66"/>
                  <a:pt x="57" y="77"/>
                </a:cubicBezTo>
                <a:cubicBezTo>
                  <a:pt x="57" y="88"/>
                  <a:pt x="66" y="97"/>
                  <a:pt x="77" y="97"/>
                </a:cubicBezTo>
                <a:cubicBezTo>
                  <a:pt x="88" y="97"/>
                  <a:pt x="97" y="88"/>
                  <a:pt x="97" y="77"/>
                </a:cubicBezTo>
                <a:moveTo>
                  <a:pt x="89" y="77"/>
                </a:moveTo>
                <a:cubicBezTo>
                  <a:pt x="89" y="71"/>
                  <a:pt x="83" y="65"/>
                  <a:pt x="77" y="65"/>
                </a:cubicBezTo>
                <a:cubicBezTo>
                  <a:pt x="70" y="65"/>
                  <a:pt x="65" y="71"/>
                  <a:pt x="65" y="77"/>
                </a:cubicBezTo>
                <a:cubicBezTo>
                  <a:pt x="65" y="84"/>
                  <a:pt x="70" y="89"/>
                  <a:pt x="77" y="89"/>
                </a:cubicBezTo>
                <a:cubicBezTo>
                  <a:pt x="83" y="89"/>
                  <a:pt x="89" y="84"/>
                  <a:pt x="89" y="77"/>
                </a:cubicBezTo>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moveTo>
                  <a:pt x="77" y="0"/>
                </a:moveTo>
                <a:cubicBezTo>
                  <a:pt x="34" y="0"/>
                  <a:pt x="0" y="35"/>
                  <a:pt x="0" y="77"/>
                </a:cubicBezTo>
                <a:cubicBezTo>
                  <a:pt x="0" y="120"/>
                  <a:pt x="34" y="154"/>
                  <a:pt x="77" y="154"/>
                </a:cubicBezTo>
                <a:cubicBezTo>
                  <a:pt x="119" y="154"/>
                  <a:pt x="154" y="120"/>
                  <a:pt x="154" y="77"/>
                </a:cubicBezTo>
                <a:cubicBezTo>
                  <a:pt x="154" y="35"/>
                  <a:pt x="11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0" name="Freeform 59"/>
          <p:cNvSpPr>
            <a:spLocks noEditPoints="1"/>
          </p:cNvSpPr>
          <p:nvPr/>
        </p:nvSpPr>
        <p:spPr bwMode="black">
          <a:xfrm>
            <a:off x="375672" y="4042276"/>
            <a:ext cx="482600" cy="423951"/>
          </a:xfrm>
          <a:custGeom>
            <a:avLst/>
            <a:gdLst>
              <a:gd name="T0" fmla="*/ 107 w 174"/>
              <a:gd name="T1" fmla="*/ 62 h 153"/>
              <a:gd name="T2" fmla="*/ 87 w 174"/>
              <a:gd name="T3" fmla="*/ 108 h 153"/>
              <a:gd name="T4" fmla="*/ 83 w 174"/>
              <a:gd name="T5" fmla="*/ 108 h 153"/>
              <a:gd name="T6" fmla="*/ 74 w 174"/>
              <a:gd name="T7" fmla="*/ 108 h 153"/>
              <a:gd name="T8" fmla="*/ 83 w 174"/>
              <a:gd name="T9" fmla="*/ 62 h 153"/>
              <a:gd name="T10" fmla="*/ 87 w 174"/>
              <a:gd name="T11" fmla="*/ 0 h 153"/>
              <a:gd name="T12" fmla="*/ 134 w 174"/>
              <a:gd name="T13" fmla="*/ 138 h 153"/>
              <a:gd name="T14" fmla="*/ 26 w 174"/>
              <a:gd name="T15" fmla="*/ 123 h 153"/>
              <a:gd name="T16" fmla="*/ 87 w 174"/>
              <a:gd name="T17" fmla="*/ 0 h 153"/>
              <a:gd name="T18" fmla="*/ 47 w 174"/>
              <a:gd name="T19" fmla="*/ 23 h 153"/>
              <a:gd name="T20" fmla="*/ 87 w 174"/>
              <a:gd name="T21" fmla="*/ 143 h 153"/>
              <a:gd name="T22" fmla="*/ 140 w 174"/>
              <a:gd name="T23" fmla="*/ 36 h 153"/>
              <a:gd name="T24" fmla="*/ 87 w 174"/>
              <a:gd name="T25" fmla="*/ 0 h 153"/>
              <a:gd name="T26" fmla="*/ 112 w 174"/>
              <a:gd name="T27" fmla="*/ 63 h 153"/>
              <a:gd name="T28" fmla="*/ 120 w 174"/>
              <a:gd name="T29" fmla="*/ 84 h 153"/>
              <a:gd name="T30" fmla="*/ 108 w 174"/>
              <a:gd name="T31" fmla="*/ 96 h 153"/>
              <a:gd name="T32" fmla="*/ 106 w 174"/>
              <a:gd name="T33" fmla="*/ 101 h 153"/>
              <a:gd name="T34" fmla="*/ 126 w 174"/>
              <a:gd name="T35" fmla="*/ 85 h 153"/>
              <a:gd name="T36" fmla="*/ 91 w 174"/>
              <a:gd name="T37" fmla="*/ 47 h 153"/>
              <a:gd name="T38" fmla="*/ 97 w 174"/>
              <a:gd name="T39" fmla="*/ 34 h 153"/>
              <a:gd name="T40" fmla="*/ 88 w 174"/>
              <a:gd name="T41" fmla="*/ 27 h 153"/>
              <a:gd name="T42" fmla="*/ 91 w 174"/>
              <a:gd name="T43" fmla="*/ 33 h 153"/>
              <a:gd name="T44" fmla="*/ 85 w 174"/>
              <a:gd name="T45" fmla="*/ 47 h 153"/>
              <a:gd name="T46" fmla="*/ 93 w 174"/>
              <a:gd name="T47" fmla="*/ 55 h 153"/>
              <a:gd name="T48" fmla="*/ 94 w 174"/>
              <a:gd name="T49" fmla="*/ 52 h 153"/>
              <a:gd name="T50" fmla="*/ 83 w 174"/>
              <a:gd name="T51" fmla="*/ 42 h 153"/>
              <a:gd name="T52" fmla="*/ 76 w 174"/>
              <a:gd name="T53" fmla="*/ 38 h 153"/>
              <a:gd name="T54" fmla="*/ 78 w 174"/>
              <a:gd name="T55" fmla="*/ 42 h 153"/>
              <a:gd name="T56" fmla="*/ 74 w 174"/>
              <a:gd name="T57" fmla="*/ 50 h 153"/>
              <a:gd name="T58" fmla="*/ 80 w 174"/>
              <a:gd name="T59" fmla="*/ 55 h 153"/>
              <a:gd name="T60" fmla="*/ 81 w 174"/>
              <a:gd name="T61" fmla="*/ 52 h 153"/>
              <a:gd name="T62" fmla="*/ 81 w 174"/>
              <a:gd name="T63"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53">
                <a:moveTo>
                  <a:pt x="87" y="62"/>
                </a:moveTo>
                <a:cubicBezTo>
                  <a:pt x="107" y="62"/>
                  <a:pt x="107" y="62"/>
                  <a:pt x="107" y="62"/>
                </a:cubicBezTo>
                <a:cubicBezTo>
                  <a:pt x="107" y="62"/>
                  <a:pt x="112" y="90"/>
                  <a:pt x="95" y="108"/>
                </a:cubicBezTo>
                <a:cubicBezTo>
                  <a:pt x="87" y="108"/>
                  <a:pt x="87" y="108"/>
                  <a:pt x="87" y="108"/>
                </a:cubicBezTo>
                <a:cubicBezTo>
                  <a:pt x="87" y="108"/>
                  <a:pt x="87" y="108"/>
                  <a:pt x="87" y="108"/>
                </a:cubicBezTo>
                <a:cubicBezTo>
                  <a:pt x="83" y="108"/>
                  <a:pt x="83" y="108"/>
                  <a:pt x="83" y="108"/>
                </a:cubicBezTo>
                <a:cubicBezTo>
                  <a:pt x="82" y="108"/>
                  <a:pt x="82" y="108"/>
                  <a:pt x="82" y="108"/>
                </a:cubicBezTo>
                <a:cubicBezTo>
                  <a:pt x="74" y="108"/>
                  <a:pt x="74" y="108"/>
                  <a:pt x="74" y="108"/>
                </a:cubicBezTo>
                <a:cubicBezTo>
                  <a:pt x="58" y="90"/>
                  <a:pt x="63" y="62"/>
                  <a:pt x="63" y="62"/>
                </a:cubicBezTo>
                <a:cubicBezTo>
                  <a:pt x="83" y="62"/>
                  <a:pt x="83" y="62"/>
                  <a:pt x="83" y="62"/>
                </a:cubicBezTo>
                <a:lnTo>
                  <a:pt x="87" y="62"/>
                </a:lnTo>
                <a:close/>
                <a:moveTo>
                  <a:pt x="87" y="0"/>
                </a:moveTo>
                <a:cubicBezTo>
                  <a:pt x="110" y="0"/>
                  <a:pt x="133" y="10"/>
                  <a:pt x="148" y="30"/>
                </a:cubicBezTo>
                <a:cubicBezTo>
                  <a:pt x="174" y="64"/>
                  <a:pt x="167" y="112"/>
                  <a:pt x="134" y="138"/>
                </a:cubicBezTo>
                <a:cubicBezTo>
                  <a:pt x="120" y="148"/>
                  <a:pt x="103" y="153"/>
                  <a:pt x="87" y="153"/>
                </a:cubicBezTo>
                <a:cubicBezTo>
                  <a:pt x="64" y="153"/>
                  <a:pt x="41" y="143"/>
                  <a:pt x="26" y="123"/>
                </a:cubicBezTo>
                <a:cubicBezTo>
                  <a:pt x="0" y="89"/>
                  <a:pt x="7" y="41"/>
                  <a:pt x="40" y="15"/>
                </a:cubicBezTo>
                <a:cubicBezTo>
                  <a:pt x="54" y="5"/>
                  <a:pt x="71" y="0"/>
                  <a:pt x="87" y="0"/>
                </a:cubicBezTo>
                <a:moveTo>
                  <a:pt x="87" y="10"/>
                </a:moveTo>
                <a:cubicBezTo>
                  <a:pt x="72" y="10"/>
                  <a:pt x="58" y="15"/>
                  <a:pt x="47" y="23"/>
                </a:cubicBezTo>
                <a:cubicBezTo>
                  <a:pt x="17" y="46"/>
                  <a:pt x="12" y="88"/>
                  <a:pt x="34" y="117"/>
                </a:cubicBezTo>
                <a:cubicBezTo>
                  <a:pt x="47" y="134"/>
                  <a:pt x="66" y="143"/>
                  <a:pt x="87" y="143"/>
                </a:cubicBezTo>
                <a:cubicBezTo>
                  <a:pt x="102" y="143"/>
                  <a:pt x="116" y="138"/>
                  <a:pt x="127" y="129"/>
                </a:cubicBezTo>
                <a:cubicBezTo>
                  <a:pt x="157" y="107"/>
                  <a:pt x="162" y="65"/>
                  <a:pt x="140" y="36"/>
                </a:cubicBezTo>
                <a:cubicBezTo>
                  <a:pt x="127" y="19"/>
                  <a:pt x="108" y="10"/>
                  <a:pt x="87" y="10"/>
                </a:cubicBezTo>
                <a:cubicBezTo>
                  <a:pt x="87" y="0"/>
                  <a:pt x="87" y="0"/>
                  <a:pt x="87" y="0"/>
                </a:cubicBezTo>
                <a:lnTo>
                  <a:pt x="87" y="10"/>
                </a:lnTo>
                <a:close/>
                <a:moveTo>
                  <a:pt x="112" y="63"/>
                </a:moveTo>
                <a:cubicBezTo>
                  <a:pt x="112" y="64"/>
                  <a:pt x="112" y="66"/>
                  <a:pt x="112" y="69"/>
                </a:cubicBezTo>
                <a:cubicBezTo>
                  <a:pt x="118" y="71"/>
                  <a:pt x="121" y="78"/>
                  <a:pt x="120" y="84"/>
                </a:cubicBezTo>
                <a:cubicBezTo>
                  <a:pt x="120" y="88"/>
                  <a:pt x="117" y="91"/>
                  <a:pt x="114" y="93"/>
                </a:cubicBezTo>
                <a:cubicBezTo>
                  <a:pt x="112" y="95"/>
                  <a:pt x="110" y="95"/>
                  <a:pt x="108" y="96"/>
                </a:cubicBezTo>
                <a:cubicBezTo>
                  <a:pt x="107" y="98"/>
                  <a:pt x="106" y="99"/>
                  <a:pt x="105" y="101"/>
                </a:cubicBezTo>
                <a:cubicBezTo>
                  <a:pt x="106" y="101"/>
                  <a:pt x="106" y="101"/>
                  <a:pt x="106" y="101"/>
                </a:cubicBezTo>
                <a:cubicBezTo>
                  <a:pt x="110" y="101"/>
                  <a:pt x="114" y="100"/>
                  <a:pt x="117" y="98"/>
                </a:cubicBezTo>
                <a:cubicBezTo>
                  <a:pt x="122" y="95"/>
                  <a:pt x="125" y="90"/>
                  <a:pt x="126" y="85"/>
                </a:cubicBezTo>
                <a:cubicBezTo>
                  <a:pt x="128" y="75"/>
                  <a:pt x="121" y="65"/>
                  <a:pt x="112" y="63"/>
                </a:cubicBezTo>
                <a:close/>
                <a:moveTo>
                  <a:pt x="91" y="47"/>
                </a:moveTo>
                <a:cubicBezTo>
                  <a:pt x="91" y="46"/>
                  <a:pt x="92" y="44"/>
                  <a:pt x="94" y="42"/>
                </a:cubicBezTo>
                <a:cubicBezTo>
                  <a:pt x="97" y="39"/>
                  <a:pt x="97" y="37"/>
                  <a:pt x="97" y="34"/>
                </a:cubicBezTo>
                <a:cubicBezTo>
                  <a:pt x="96" y="29"/>
                  <a:pt x="90" y="26"/>
                  <a:pt x="90" y="26"/>
                </a:cubicBezTo>
                <a:cubicBezTo>
                  <a:pt x="89" y="26"/>
                  <a:pt x="88" y="26"/>
                  <a:pt x="88" y="27"/>
                </a:cubicBezTo>
                <a:cubicBezTo>
                  <a:pt x="87" y="28"/>
                  <a:pt x="87" y="28"/>
                  <a:pt x="88" y="29"/>
                </a:cubicBezTo>
                <a:cubicBezTo>
                  <a:pt x="88" y="29"/>
                  <a:pt x="90" y="31"/>
                  <a:pt x="91" y="33"/>
                </a:cubicBezTo>
                <a:cubicBezTo>
                  <a:pt x="91" y="35"/>
                  <a:pt x="90" y="37"/>
                  <a:pt x="88" y="39"/>
                </a:cubicBezTo>
                <a:cubicBezTo>
                  <a:pt x="85" y="42"/>
                  <a:pt x="84" y="44"/>
                  <a:pt x="85" y="47"/>
                </a:cubicBezTo>
                <a:cubicBezTo>
                  <a:pt x="86" y="52"/>
                  <a:pt x="92" y="55"/>
                  <a:pt x="92" y="55"/>
                </a:cubicBezTo>
                <a:cubicBezTo>
                  <a:pt x="92" y="55"/>
                  <a:pt x="93" y="55"/>
                  <a:pt x="93" y="55"/>
                </a:cubicBezTo>
                <a:cubicBezTo>
                  <a:pt x="94" y="55"/>
                  <a:pt x="94" y="55"/>
                  <a:pt x="94" y="54"/>
                </a:cubicBezTo>
                <a:cubicBezTo>
                  <a:pt x="95" y="53"/>
                  <a:pt x="95" y="52"/>
                  <a:pt x="94" y="52"/>
                </a:cubicBezTo>
                <a:cubicBezTo>
                  <a:pt x="94" y="52"/>
                  <a:pt x="92" y="50"/>
                  <a:pt x="91" y="47"/>
                </a:cubicBezTo>
                <a:close/>
                <a:moveTo>
                  <a:pt x="83" y="42"/>
                </a:moveTo>
                <a:cubicBezTo>
                  <a:pt x="82" y="39"/>
                  <a:pt x="79" y="37"/>
                  <a:pt x="78" y="37"/>
                </a:cubicBezTo>
                <a:cubicBezTo>
                  <a:pt x="77" y="37"/>
                  <a:pt x="77" y="37"/>
                  <a:pt x="76" y="38"/>
                </a:cubicBezTo>
                <a:cubicBezTo>
                  <a:pt x="76" y="39"/>
                  <a:pt x="76" y="39"/>
                  <a:pt x="77" y="40"/>
                </a:cubicBezTo>
                <a:cubicBezTo>
                  <a:pt x="77" y="40"/>
                  <a:pt x="78" y="41"/>
                  <a:pt x="78" y="42"/>
                </a:cubicBezTo>
                <a:cubicBezTo>
                  <a:pt x="78" y="43"/>
                  <a:pt x="77" y="44"/>
                  <a:pt x="76" y="45"/>
                </a:cubicBezTo>
                <a:cubicBezTo>
                  <a:pt x="74" y="47"/>
                  <a:pt x="74" y="48"/>
                  <a:pt x="74" y="50"/>
                </a:cubicBezTo>
                <a:cubicBezTo>
                  <a:pt x="75" y="53"/>
                  <a:pt x="79" y="54"/>
                  <a:pt x="79" y="55"/>
                </a:cubicBezTo>
                <a:cubicBezTo>
                  <a:pt x="79" y="55"/>
                  <a:pt x="80" y="55"/>
                  <a:pt x="80" y="55"/>
                </a:cubicBezTo>
                <a:cubicBezTo>
                  <a:pt x="80" y="55"/>
                  <a:pt x="81" y="55"/>
                  <a:pt x="81" y="54"/>
                </a:cubicBezTo>
                <a:cubicBezTo>
                  <a:pt x="82" y="53"/>
                  <a:pt x="82" y="52"/>
                  <a:pt x="81" y="52"/>
                </a:cubicBezTo>
                <a:cubicBezTo>
                  <a:pt x="81" y="52"/>
                  <a:pt x="80" y="51"/>
                  <a:pt x="80" y="50"/>
                </a:cubicBezTo>
                <a:cubicBezTo>
                  <a:pt x="80" y="49"/>
                  <a:pt x="80" y="48"/>
                  <a:pt x="81" y="47"/>
                </a:cubicBezTo>
                <a:cubicBezTo>
                  <a:pt x="83" y="45"/>
                  <a:pt x="83" y="43"/>
                  <a:pt x="83"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1" name="Freeform 65"/>
          <p:cNvSpPr>
            <a:spLocks noEditPoints="1"/>
          </p:cNvSpPr>
          <p:nvPr/>
        </p:nvSpPr>
        <p:spPr bwMode="black">
          <a:xfrm>
            <a:off x="396741" y="2085126"/>
            <a:ext cx="437445" cy="417247"/>
          </a:xfrm>
          <a:custGeom>
            <a:avLst/>
            <a:gdLst>
              <a:gd name="T0" fmla="*/ 75 w 150"/>
              <a:gd name="T1" fmla="*/ 10 h 150"/>
              <a:gd name="T2" fmla="*/ 9 w 150"/>
              <a:gd name="T3" fmla="*/ 75 h 150"/>
              <a:gd name="T4" fmla="*/ 75 w 150"/>
              <a:gd name="T5" fmla="*/ 140 h 150"/>
              <a:gd name="T6" fmla="*/ 140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90 w 150"/>
              <a:gd name="T21" fmla="*/ 43 h 150"/>
              <a:gd name="T22" fmla="*/ 99 w 150"/>
              <a:gd name="T23" fmla="*/ 32 h 150"/>
              <a:gd name="T24" fmla="*/ 101 w 150"/>
              <a:gd name="T25" fmla="*/ 33 h 150"/>
              <a:gd name="T26" fmla="*/ 92 w 150"/>
              <a:gd name="T27" fmla="*/ 45 h 150"/>
              <a:gd name="T28" fmla="*/ 90 w 150"/>
              <a:gd name="T29" fmla="*/ 43 h 150"/>
              <a:gd name="T30" fmla="*/ 95 w 150"/>
              <a:gd name="T31" fmla="*/ 117 h 150"/>
              <a:gd name="T32" fmla="*/ 95 w 150"/>
              <a:gd name="T33" fmla="*/ 111 h 150"/>
              <a:gd name="T34" fmla="*/ 80 w 150"/>
              <a:gd name="T35" fmla="*/ 111 h 150"/>
              <a:gd name="T36" fmla="*/ 80 w 150"/>
              <a:gd name="T37" fmla="*/ 84 h 150"/>
              <a:gd name="T38" fmla="*/ 105 w 150"/>
              <a:gd name="T39" fmla="*/ 52 h 150"/>
              <a:gd name="T40" fmla="*/ 44 w 150"/>
              <a:gd name="T41" fmla="*/ 52 h 150"/>
              <a:gd name="T42" fmla="*/ 70 w 150"/>
              <a:gd name="T43" fmla="*/ 84 h 150"/>
              <a:gd name="T44" fmla="*/ 70 w 150"/>
              <a:gd name="T45" fmla="*/ 111 h 150"/>
              <a:gd name="T46" fmla="*/ 54 w 150"/>
              <a:gd name="T47" fmla="*/ 111 h 150"/>
              <a:gd name="T48" fmla="*/ 54 w 150"/>
              <a:gd name="T49" fmla="*/ 117 h 150"/>
              <a:gd name="T50" fmla="*/ 95 w 150"/>
              <a:gd name="T51" fmla="*/ 117 h 150"/>
              <a:gd name="T52" fmla="*/ 91 w 150"/>
              <a:gd name="T53" fmla="*/ 49 h 150"/>
              <a:gd name="T54" fmla="*/ 86 w 150"/>
              <a:gd name="T55" fmla="*/ 45 h 150"/>
              <a:gd name="T56" fmla="*/ 80 w 150"/>
              <a:gd name="T57" fmla="*/ 49 h 150"/>
              <a:gd name="T58" fmla="*/ 91 w 150"/>
              <a:gd name="T59" fmla="*/ 4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moveTo>
                  <a:pt x="90" y="43"/>
                </a:moveTo>
                <a:cubicBezTo>
                  <a:pt x="99" y="32"/>
                  <a:pt x="99" y="32"/>
                  <a:pt x="99" y="32"/>
                </a:cubicBezTo>
                <a:cubicBezTo>
                  <a:pt x="101" y="33"/>
                  <a:pt x="101" y="33"/>
                  <a:pt x="101" y="33"/>
                </a:cubicBezTo>
                <a:cubicBezTo>
                  <a:pt x="92" y="45"/>
                  <a:pt x="92" y="45"/>
                  <a:pt x="92" y="45"/>
                </a:cubicBezTo>
                <a:cubicBezTo>
                  <a:pt x="91" y="44"/>
                  <a:pt x="90" y="44"/>
                  <a:pt x="90" y="43"/>
                </a:cubicBezTo>
                <a:close/>
                <a:moveTo>
                  <a:pt x="95" y="117"/>
                </a:moveTo>
                <a:cubicBezTo>
                  <a:pt x="95" y="111"/>
                  <a:pt x="95" y="111"/>
                  <a:pt x="95" y="111"/>
                </a:cubicBezTo>
                <a:cubicBezTo>
                  <a:pt x="80" y="111"/>
                  <a:pt x="80" y="111"/>
                  <a:pt x="80" y="111"/>
                </a:cubicBezTo>
                <a:cubicBezTo>
                  <a:pt x="80" y="84"/>
                  <a:pt x="80" y="84"/>
                  <a:pt x="80" y="84"/>
                </a:cubicBezTo>
                <a:cubicBezTo>
                  <a:pt x="105" y="52"/>
                  <a:pt x="105" y="52"/>
                  <a:pt x="105" y="52"/>
                </a:cubicBezTo>
                <a:cubicBezTo>
                  <a:pt x="44" y="52"/>
                  <a:pt x="44" y="52"/>
                  <a:pt x="44" y="52"/>
                </a:cubicBezTo>
                <a:cubicBezTo>
                  <a:pt x="70" y="84"/>
                  <a:pt x="70" y="84"/>
                  <a:pt x="70" y="84"/>
                </a:cubicBezTo>
                <a:cubicBezTo>
                  <a:pt x="70" y="111"/>
                  <a:pt x="70" y="111"/>
                  <a:pt x="70" y="111"/>
                </a:cubicBezTo>
                <a:cubicBezTo>
                  <a:pt x="54" y="111"/>
                  <a:pt x="54" y="111"/>
                  <a:pt x="54" y="111"/>
                </a:cubicBezTo>
                <a:cubicBezTo>
                  <a:pt x="54" y="117"/>
                  <a:pt x="54" y="117"/>
                  <a:pt x="54" y="117"/>
                </a:cubicBezTo>
                <a:lnTo>
                  <a:pt x="95" y="117"/>
                </a:lnTo>
                <a:close/>
                <a:moveTo>
                  <a:pt x="91" y="49"/>
                </a:moveTo>
                <a:cubicBezTo>
                  <a:pt x="91" y="47"/>
                  <a:pt x="88" y="45"/>
                  <a:pt x="86" y="45"/>
                </a:cubicBezTo>
                <a:cubicBezTo>
                  <a:pt x="83" y="45"/>
                  <a:pt x="81" y="47"/>
                  <a:pt x="80" y="49"/>
                </a:cubicBezTo>
                <a:lnTo>
                  <a:pt x="91"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3" name="Freeform 50"/>
          <p:cNvSpPr>
            <a:spLocks noEditPoints="1"/>
          </p:cNvSpPr>
          <p:nvPr/>
        </p:nvSpPr>
        <p:spPr bwMode="black">
          <a:xfrm>
            <a:off x="395218" y="2773184"/>
            <a:ext cx="425628" cy="423951"/>
          </a:xfrm>
          <a:custGeom>
            <a:avLst/>
            <a:gdLst>
              <a:gd name="T0" fmla="*/ 77 w 154"/>
              <a:gd name="T1" fmla="*/ 0 h 153"/>
              <a:gd name="T2" fmla="*/ 0 w 154"/>
              <a:gd name="T3" fmla="*/ 77 h 153"/>
              <a:gd name="T4" fmla="*/ 77 w 154"/>
              <a:gd name="T5" fmla="*/ 153 h 153"/>
              <a:gd name="T6" fmla="*/ 154 w 154"/>
              <a:gd name="T7" fmla="*/ 77 h 153"/>
              <a:gd name="T8" fmla="*/ 77 w 154"/>
              <a:gd name="T9" fmla="*/ 0 h 153"/>
              <a:gd name="T10" fmla="*/ 77 w 154"/>
              <a:gd name="T11" fmla="*/ 9 h 153"/>
              <a:gd name="T12" fmla="*/ 144 w 154"/>
              <a:gd name="T13" fmla="*/ 77 h 153"/>
              <a:gd name="T14" fmla="*/ 77 w 154"/>
              <a:gd name="T15" fmla="*/ 144 h 153"/>
              <a:gd name="T16" fmla="*/ 10 w 154"/>
              <a:gd name="T17" fmla="*/ 77 h 153"/>
              <a:gd name="T18" fmla="*/ 77 w 154"/>
              <a:gd name="T19" fmla="*/ 9 h 153"/>
              <a:gd name="T20" fmla="*/ 131 w 154"/>
              <a:gd name="T21" fmla="*/ 94 h 153"/>
              <a:gd name="T22" fmla="*/ 126 w 154"/>
              <a:gd name="T23" fmla="*/ 94 h 153"/>
              <a:gd name="T24" fmla="*/ 85 w 154"/>
              <a:gd name="T25" fmla="*/ 53 h 153"/>
              <a:gd name="T26" fmla="*/ 61 w 154"/>
              <a:gd name="T27" fmla="*/ 60 h 153"/>
              <a:gd name="T28" fmla="*/ 57 w 154"/>
              <a:gd name="T29" fmla="*/ 59 h 153"/>
              <a:gd name="T30" fmla="*/ 52 w 154"/>
              <a:gd name="T31" fmla="*/ 60 h 153"/>
              <a:gd name="T32" fmla="*/ 85 w 154"/>
              <a:gd name="T33" fmla="*/ 47 h 153"/>
              <a:gd name="T34" fmla="*/ 131 w 154"/>
              <a:gd name="T35" fmla="*/ 94 h 153"/>
              <a:gd name="T36" fmla="*/ 85 w 154"/>
              <a:gd name="T37" fmla="*/ 60 h 153"/>
              <a:gd name="T38" fmla="*/ 67 w 154"/>
              <a:gd name="T39" fmla="*/ 64 h 153"/>
              <a:gd name="T40" fmla="*/ 68 w 154"/>
              <a:gd name="T41" fmla="*/ 66 h 153"/>
              <a:gd name="T42" fmla="*/ 68 w 154"/>
              <a:gd name="T43" fmla="*/ 66 h 153"/>
              <a:gd name="T44" fmla="*/ 75 w 154"/>
              <a:gd name="T45" fmla="*/ 67 h 153"/>
              <a:gd name="T46" fmla="*/ 85 w 154"/>
              <a:gd name="T47" fmla="*/ 65 h 153"/>
              <a:gd name="T48" fmla="*/ 113 w 154"/>
              <a:gd name="T49" fmla="*/ 94 h 153"/>
              <a:gd name="T50" fmla="*/ 119 w 154"/>
              <a:gd name="T51" fmla="*/ 94 h 153"/>
              <a:gd name="T52" fmla="*/ 85 w 154"/>
              <a:gd name="T53" fmla="*/ 60 h 153"/>
              <a:gd name="T54" fmla="*/ 85 w 154"/>
              <a:gd name="T55" fmla="*/ 72 h 153"/>
              <a:gd name="T56" fmla="*/ 81 w 154"/>
              <a:gd name="T57" fmla="*/ 72 h 153"/>
              <a:gd name="T58" fmla="*/ 84 w 154"/>
              <a:gd name="T59" fmla="*/ 78 h 153"/>
              <a:gd name="T60" fmla="*/ 85 w 154"/>
              <a:gd name="T61" fmla="*/ 78 h 153"/>
              <a:gd name="T62" fmla="*/ 101 w 154"/>
              <a:gd name="T63" fmla="*/ 94 h 153"/>
              <a:gd name="T64" fmla="*/ 106 w 154"/>
              <a:gd name="T65" fmla="*/ 94 h 153"/>
              <a:gd name="T66" fmla="*/ 85 w 154"/>
              <a:gd name="T67" fmla="*/ 72 h 153"/>
              <a:gd name="T68" fmla="*/ 29 w 154"/>
              <a:gd name="T69" fmla="*/ 86 h 153"/>
              <a:gd name="T70" fmla="*/ 37 w 154"/>
              <a:gd name="T71" fmla="*/ 93 h 153"/>
              <a:gd name="T72" fmla="*/ 38 w 154"/>
              <a:gd name="T73" fmla="*/ 93 h 153"/>
              <a:gd name="T74" fmla="*/ 70 w 154"/>
              <a:gd name="T75" fmla="*/ 93 h 153"/>
              <a:gd name="T76" fmla="*/ 80 w 154"/>
              <a:gd name="T77" fmla="*/ 82 h 153"/>
              <a:gd name="T78" fmla="*/ 68 w 154"/>
              <a:gd name="T79" fmla="*/ 71 h 153"/>
              <a:gd name="T80" fmla="*/ 65 w 154"/>
              <a:gd name="T81" fmla="*/ 71 h 153"/>
              <a:gd name="T82" fmla="*/ 57 w 154"/>
              <a:gd name="T83" fmla="*/ 64 h 153"/>
              <a:gd name="T84" fmla="*/ 47 w 154"/>
              <a:gd name="T85" fmla="*/ 73 h 153"/>
              <a:gd name="T86" fmla="*/ 47 w 154"/>
              <a:gd name="T87" fmla="*/ 75 h 153"/>
              <a:gd name="T88" fmla="*/ 44 w 154"/>
              <a:gd name="T89" fmla="*/ 74 h 153"/>
              <a:gd name="T90" fmla="*/ 38 w 154"/>
              <a:gd name="T91" fmla="*/ 78 h 153"/>
              <a:gd name="T92" fmla="*/ 37 w 154"/>
              <a:gd name="T93" fmla="*/ 78 h 153"/>
              <a:gd name="T94" fmla="*/ 29 w 154"/>
              <a:gd name="T95"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4" h="153">
                <a:moveTo>
                  <a:pt x="77" y="0"/>
                </a:moveTo>
                <a:cubicBezTo>
                  <a:pt x="35" y="0"/>
                  <a:pt x="0" y="34"/>
                  <a:pt x="0" y="77"/>
                </a:cubicBezTo>
                <a:cubicBezTo>
                  <a:pt x="0" y="119"/>
                  <a:pt x="35" y="153"/>
                  <a:pt x="77" y="153"/>
                </a:cubicBezTo>
                <a:cubicBezTo>
                  <a:pt x="120" y="153"/>
                  <a:pt x="154" y="119"/>
                  <a:pt x="154" y="77"/>
                </a:cubicBezTo>
                <a:cubicBezTo>
                  <a:pt x="154" y="34"/>
                  <a:pt x="120" y="0"/>
                  <a:pt x="77" y="0"/>
                </a:cubicBezTo>
                <a:moveTo>
                  <a:pt x="77" y="9"/>
                </a:moveTo>
                <a:cubicBezTo>
                  <a:pt x="114" y="9"/>
                  <a:pt x="144" y="39"/>
                  <a:pt x="144" y="77"/>
                </a:cubicBezTo>
                <a:cubicBezTo>
                  <a:pt x="144" y="114"/>
                  <a:pt x="114" y="144"/>
                  <a:pt x="77" y="144"/>
                </a:cubicBezTo>
                <a:cubicBezTo>
                  <a:pt x="40" y="144"/>
                  <a:pt x="10" y="114"/>
                  <a:pt x="10" y="77"/>
                </a:cubicBezTo>
                <a:cubicBezTo>
                  <a:pt x="10" y="39"/>
                  <a:pt x="40" y="9"/>
                  <a:pt x="77" y="9"/>
                </a:cubicBezTo>
                <a:moveTo>
                  <a:pt x="131" y="94"/>
                </a:moveTo>
                <a:cubicBezTo>
                  <a:pt x="126" y="94"/>
                  <a:pt x="126" y="94"/>
                  <a:pt x="126" y="94"/>
                </a:cubicBezTo>
                <a:cubicBezTo>
                  <a:pt x="126" y="71"/>
                  <a:pt x="107" y="53"/>
                  <a:pt x="85" y="53"/>
                </a:cubicBezTo>
                <a:cubicBezTo>
                  <a:pt x="76" y="53"/>
                  <a:pt x="68" y="56"/>
                  <a:pt x="61" y="60"/>
                </a:cubicBezTo>
                <a:cubicBezTo>
                  <a:pt x="60" y="60"/>
                  <a:pt x="58" y="59"/>
                  <a:pt x="57" y="59"/>
                </a:cubicBezTo>
                <a:cubicBezTo>
                  <a:pt x="55" y="59"/>
                  <a:pt x="54" y="60"/>
                  <a:pt x="52" y="60"/>
                </a:cubicBezTo>
                <a:cubicBezTo>
                  <a:pt x="61" y="52"/>
                  <a:pt x="72" y="47"/>
                  <a:pt x="85" y="47"/>
                </a:cubicBezTo>
                <a:cubicBezTo>
                  <a:pt x="110" y="47"/>
                  <a:pt x="131" y="68"/>
                  <a:pt x="131" y="94"/>
                </a:cubicBezTo>
                <a:close/>
                <a:moveTo>
                  <a:pt x="85" y="60"/>
                </a:moveTo>
                <a:cubicBezTo>
                  <a:pt x="78" y="60"/>
                  <a:pt x="72" y="61"/>
                  <a:pt x="67" y="64"/>
                </a:cubicBezTo>
                <a:cubicBezTo>
                  <a:pt x="68" y="65"/>
                  <a:pt x="68" y="65"/>
                  <a:pt x="68" y="66"/>
                </a:cubicBezTo>
                <a:cubicBezTo>
                  <a:pt x="68" y="66"/>
                  <a:pt x="68" y="66"/>
                  <a:pt x="68" y="66"/>
                </a:cubicBezTo>
                <a:cubicBezTo>
                  <a:pt x="71" y="66"/>
                  <a:pt x="73" y="66"/>
                  <a:pt x="75" y="67"/>
                </a:cubicBezTo>
                <a:cubicBezTo>
                  <a:pt x="78" y="66"/>
                  <a:pt x="81" y="65"/>
                  <a:pt x="85" y="65"/>
                </a:cubicBezTo>
                <a:cubicBezTo>
                  <a:pt x="100" y="65"/>
                  <a:pt x="113" y="78"/>
                  <a:pt x="113" y="94"/>
                </a:cubicBezTo>
                <a:cubicBezTo>
                  <a:pt x="119" y="94"/>
                  <a:pt x="119" y="94"/>
                  <a:pt x="119" y="94"/>
                </a:cubicBezTo>
                <a:cubicBezTo>
                  <a:pt x="119" y="75"/>
                  <a:pt x="104" y="60"/>
                  <a:pt x="85" y="60"/>
                </a:cubicBezTo>
                <a:close/>
                <a:moveTo>
                  <a:pt x="85" y="72"/>
                </a:moveTo>
                <a:cubicBezTo>
                  <a:pt x="83" y="72"/>
                  <a:pt x="82" y="72"/>
                  <a:pt x="81" y="72"/>
                </a:cubicBezTo>
                <a:cubicBezTo>
                  <a:pt x="82" y="74"/>
                  <a:pt x="83" y="76"/>
                  <a:pt x="84" y="78"/>
                </a:cubicBezTo>
                <a:cubicBezTo>
                  <a:pt x="84" y="78"/>
                  <a:pt x="84" y="78"/>
                  <a:pt x="85" y="78"/>
                </a:cubicBezTo>
                <a:cubicBezTo>
                  <a:pt x="93" y="78"/>
                  <a:pt x="101" y="85"/>
                  <a:pt x="101" y="94"/>
                </a:cubicBezTo>
                <a:cubicBezTo>
                  <a:pt x="106" y="94"/>
                  <a:pt x="106" y="94"/>
                  <a:pt x="106" y="94"/>
                </a:cubicBezTo>
                <a:cubicBezTo>
                  <a:pt x="106" y="82"/>
                  <a:pt x="97" y="72"/>
                  <a:pt x="85" y="72"/>
                </a:cubicBezTo>
                <a:close/>
                <a:moveTo>
                  <a:pt x="29" y="86"/>
                </a:moveTo>
                <a:cubicBezTo>
                  <a:pt x="29" y="90"/>
                  <a:pt x="32" y="93"/>
                  <a:pt x="37" y="93"/>
                </a:cubicBezTo>
                <a:cubicBezTo>
                  <a:pt x="38" y="93"/>
                  <a:pt x="38" y="93"/>
                  <a:pt x="38" y="93"/>
                </a:cubicBezTo>
                <a:cubicBezTo>
                  <a:pt x="70" y="93"/>
                  <a:pt x="70" y="93"/>
                  <a:pt x="70" y="93"/>
                </a:cubicBezTo>
                <a:cubicBezTo>
                  <a:pt x="75" y="93"/>
                  <a:pt x="80" y="88"/>
                  <a:pt x="80" y="82"/>
                </a:cubicBezTo>
                <a:cubicBezTo>
                  <a:pt x="80" y="76"/>
                  <a:pt x="75" y="71"/>
                  <a:pt x="68" y="71"/>
                </a:cubicBezTo>
                <a:cubicBezTo>
                  <a:pt x="67" y="71"/>
                  <a:pt x="66" y="71"/>
                  <a:pt x="65" y="71"/>
                </a:cubicBezTo>
                <a:cubicBezTo>
                  <a:pt x="64" y="67"/>
                  <a:pt x="61" y="64"/>
                  <a:pt x="57" y="64"/>
                </a:cubicBezTo>
                <a:cubicBezTo>
                  <a:pt x="51" y="64"/>
                  <a:pt x="47" y="68"/>
                  <a:pt x="47" y="73"/>
                </a:cubicBezTo>
                <a:cubicBezTo>
                  <a:pt x="47" y="74"/>
                  <a:pt x="47" y="74"/>
                  <a:pt x="47" y="75"/>
                </a:cubicBezTo>
                <a:cubicBezTo>
                  <a:pt x="46" y="74"/>
                  <a:pt x="45" y="74"/>
                  <a:pt x="44" y="74"/>
                </a:cubicBezTo>
                <a:cubicBezTo>
                  <a:pt x="42" y="74"/>
                  <a:pt x="39" y="76"/>
                  <a:pt x="38" y="78"/>
                </a:cubicBezTo>
                <a:cubicBezTo>
                  <a:pt x="38" y="78"/>
                  <a:pt x="37" y="78"/>
                  <a:pt x="37" y="78"/>
                </a:cubicBezTo>
                <a:cubicBezTo>
                  <a:pt x="32" y="78"/>
                  <a:pt x="29" y="81"/>
                  <a:pt x="29"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4" name="Freeform 26"/>
          <p:cNvSpPr>
            <a:spLocks noEditPoints="1"/>
          </p:cNvSpPr>
          <p:nvPr/>
        </p:nvSpPr>
        <p:spPr bwMode="black">
          <a:xfrm>
            <a:off x="393543" y="4699613"/>
            <a:ext cx="427303" cy="427302"/>
          </a:xfrm>
          <a:custGeom>
            <a:avLst/>
            <a:gdLst>
              <a:gd name="T0" fmla="*/ 52 w 154"/>
              <a:gd name="T1" fmla="*/ 58 h 154"/>
              <a:gd name="T2" fmla="*/ 70 w 154"/>
              <a:gd name="T3" fmla="*/ 47 h 154"/>
              <a:gd name="T4" fmla="*/ 57 w 154"/>
              <a:gd name="T5" fmla="*/ 64 h 154"/>
              <a:gd name="T6" fmla="*/ 102 w 154"/>
              <a:gd name="T7" fmla="*/ 92 h 154"/>
              <a:gd name="T8" fmla="*/ 85 w 154"/>
              <a:gd name="T9" fmla="*/ 108 h 154"/>
              <a:gd name="T10" fmla="*/ 92 w 154"/>
              <a:gd name="T11" fmla="*/ 91 h 154"/>
              <a:gd name="T12" fmla="*/ 102 w 154"/>
              <a:gd name="T13" fmla="*/ 92 h 154"/>
              <a:gd name="T14" fmla="*/ 82 w 154"/>
              <a:gd name="T15" fmla="*/ 81 h 154"/>
              <a:gd name="T16" fmla="*/ 89 w 154"/>
              <a:gd name="T17" fmla="*/ 89 h 154"/>
              <a:gd name="T18" fmla="*/ 79 w 154"/>
              <a:gd name="T19" fmla="*/ 105 h 154"/>
              <a:gd name="T20" fmla="*/ 53 w 154"/>
              <a:gd name="T21" fmla="*/ 100 h 154"/>
              <a:gd name="T22" fmla="*/ 72 w 154"/>
              <a:gd name="T23" fmla="*/ 83 h 154"/>
              <a:gd name="T24" fmla="*/ 75 w 154"/>
              <a:gd name="T25" fmla="*/ 108 h 154"/>
              <a:gd name="T26" fmla="*/ 53 w 154"/>
              <a:gd name="T27" fmla="*/ 100 h 154"/>
              <a:gd name="T28" fmla="*/ 70 w 154"/>
              <a:gd name="T29" fmla="*/ 79 h 154"/>
              <a:gd name="T30" fmla="*/ 52 w 154"/>
              <a:gd name="T31" fmla="*/ 90 h 154"/>
              <a:gd name="T32" fmla="*/ 65 w 154"/>
              <a:gd name="T33" fmla="*/ 73 h 154"/>
              <a:gd name="T34" fmla="*/ 75 w 154"/>
              <a:gd name="T35" fmla="*/ 70 h 154"/>
              <a:gd name="T36" fmla="*/ 66 w 154"/>
              <a:gd name="T37" fmla="*/ 69 h 154"/>
              <a:gd name="T38" fmla="*/ 73 w 154"/>
              <a:gd name="T39" fmla="*/ 49 h 154"/>
              <a:gd name="T40" fmla="*/ 75 w 154"/>
              <a:gd name="T41" fmla="*/ 70 h 154"/>
              <a:gd name="T42" fmla="*/ 79 w 154"/>
              <a:gd name="T43" fmla="*/ 70 h 154"/>
              <a:gd name="T44" fmla="*/ 82 w 154"/>
              <a:gd name="T45" fmla="*/ 44 h 154"/>
              <a:gd name="T46" fmla="*/ 101 w 154"/>
              <a:gd name="T47" fmla="*/ 58 h 154"/>
              <a:gd name="T48" fmla="*/ 101 w 154"/>
              <a:gd name="T49" fmla="*/ 62 h 154"/>
              <a:gd name="T50" fmla="*/ 93 w 154"/>
              <a:gd name="T51" fmla="*/ 80 h 154"/>
              <a:gd name="T52" fmla="*/ 83 w 154"/>
              <a:gd name="T53" fmla="*/ 78 h 154"/>
              <a:gd name="T54" fmla="*/ 101 w 154"/>
              <a:gd name="T55" fmla="*/ 62 h 154"/>
              <a:gd name="T56" fmla="*/ 109 w 154"/>
              <a:gd name="T57" fmla="*/ 92 h 154"/>
              <a:gd name="T58" fmla="*/ 97 w 154"/>
              <a:gd name="T59" fmla="*/ 81 h 154"/>
              <a:gd name="T60" fmla="*/ 108 w 154"/>
              <a:gd name="T61" fmla="*/ 53 h 154"/>
              <a:gd name="T62" fmla="*/ 73 w 154"/>
              <a:gd name="T63" fmla="*/ 39 h 154"/>
              <a:gd name="T64" fmla="*/ 45 w 154"/>
              <a:gd name="T65" fmla="*/ 62 h 154"/>
              <a:gd name="T66" fmla="*/ 57 w 154"/>
              <a:gd name="T67" fmla="*/ 72 h 154"/>
              <a:gd name="T68" fmla="*/ 46 w 154"/>
              <a:gd name="T69" fmla="*/ 100 h 154"/>
              <a:gd name="T70" fmla="*/ 81 w 154"/>
              <a:gd name="T71" fmla="*/ 115 h 154"/>
              <a:gd name="T72" fmla="*/ 77 w 154"/>
              <a:gd name="T73" fmla="*/ 0 h 154"/>
              <a:gd name="T74" fmla="*/ 77 w 154"/>
              <a:gd name="T75" fmla="*/ 154 h 154"/>
              <a:gd name="T76" fmla="*/ 77 w 154"/>
              <a:gd name="T77" fmla="*/ 0 h 154"/>
              <a:gd name="T78" fmla="*/ 143 w 154"/>
              <a:gd name="T79" fmla="*/ 77 h 154"/>
              <a:gd name="T80" fmla="*/ 11 w 154"/>
              <a:gd name="T81"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4">
                <a:moveTo>
                  <a:pt x="52" y="62"/>
                </a:moveTo>
                <a:cubicBezTo>
                  <a:pt x="50" y="61"/>
                  <a:pt x="50" y="59"/>
                  <a:pt x="52" y="58"/>
                </a:cubicBezTo>
                <a:cubicBezTo>
                  <a:pt x="69" y="46"/>
                  <a:pt x="69" y="46"/>
                  <a:pt x="69" y="46"/>
                </a:cubicBezTo>
                <a:cubicBezTo>
                  <a:pt x="70" y="45"/>
                  <a:pt x="71" y="46"/>
                  <a:pt x="70" y="47"/>
                </a:cubicBezTo>
                <a:cubicBezTo>
                  <a:pt x="62" y="63"/>
                  <a:pt x="62" y="63"/>
                  <a:pt x="62" y="63"/>
                </a:cubicBezTo>
                <a:cubicBezTo>
                  <a:pt x="61" y="65"/>
                  <a:pt x="59" y="65"/>
                  <a:pt x="57" y="64"/>
                </a:cubicBezTo>
                <a:lnTo>
                  <a:pt x="52" y="62"/>
                </a:lnTo>
                <a:close/>
                <a:moveTo>
                  <a:pt x="102" y="92"/>
                </a:moveTo>
                <a:cubicBezTo>
                  <a:pt x="104" y="93"/>
                  <a:pt x="104" y="94"/>
                  <a:pt x="102" y="95"/>
                </a:cubicBezTo>
                <a:cubicBezTo>
                  <a:pt x="85" y="108"/>
                  <a:pt x="85" y="108"/>
                  <a:pt x="85" y="108"/>
                </a:cubicBezTo>
                <a:cubicBezTo>
                  <a:pt x="83" y="109"/>
                  <a:pt x="83" y="108"/>
                  <a:pt x="83" y="107"/>
                </a:cubicBezTo>
                <a:cubicBezTo>
                  <a:pt x="92" y="91"/>
                  <a:pt x="92" y="91"/>
                  <a:pt x="92" y="91"/>
                </a:cubicBezTo>
                <a:cubicBezTo>
                  <a:pt x="93" y="89"/>
                  <a:pt x="95" y="88"/>
                  <a:pt x="96" y="89"/>
                </a:cubicBezTo>
                <a:lnTo>
                  <a:pt x="102" y="92"/>
                </a:lnTo>
                <a:close/>
                <a:moveTo>
                  <a:pt x="79" y="83"/>
                </a:moveTo>
                <a:cubicBezTo>
                  <a:pt x="79" y="81"/>
                  <a:pt x="80" y="81"/>
                  <a:pt x="82" y="81"/>
                </a:cubicBezTo>
                <a:cubicBezTo>
                  <a:pt x="87" y="84"/>
                  <a:pt x="87" y="84"/>
                  <a:pt x="87" y="84"/>
                </a:cubicBezTo>
                <a:cubicBezTo>
                  <a:pt x="89" y="85"/>
                  <a:pt x="89" y="87"/>
                  <a:pt x="89" y="89"/>
                </a:cubicBezTo>
                <a:cubicBezTo>
                  <a:pt x="80" y="105"/>
                  <a:pt x="80" y="105"/>
                  <a:pt x="80" y="105"/>
                </a:cubicBezTo>
                <a:cubicBezTo>
                  <a:pt x="79" y="107"/>
                  <a:pt x="79" y="107"/>
                  <a:pt x="79" y="105"/>
                </a:cubicBezTo>
                <a:lnTo>
                  <a:pt x="79" y="83"/>
                </a:lnTo>
                <a:close/>
                <a:moveTo>
                  <a:pt x="53" y="100"/>
                </a:moveTo>
                <a:cubicBezTo>
                  <a:pt x="51" y="99"/>
                  <a:pt x="51" y="97"/>
                  <a:pt x="52" y="96"/>
                </a:cubicBezTo>
                <a:cubicBezTo>
                  <a:pt x="72" y="83"/>
                  <a:pt x="72" y="83"/>
                  <a:pt x="72" y="83"/>
                </a:cubicBezTo>
                <a:cubicBezTo>
                  <a:pt x="74" y="82"/>
                  <a:pt x="75" y="82"/>
                  <a:pt x="75" y="84"/>
                </a:cubicBezTo>
                <a:cubicBezTo>
                  <a:pt x="75" y="108"/>
                  <a:pt x="75" y="108"/>
                  <a:pt x="75" y="108"/>
                </a:cubicBezTo>
                <a:cubicBezTo>
                  <a:pt x="75" y="110"/>
                  <a:pt x="73" y="111"/>
                  <a:pt x="72" y="110"/>
                </a:cubicBezTo>
                <a:lnTo>
                  <a:pt x="53" y="100"/>
                </a:lnTo>
                <a:close/>
                <a:moveTo>
                  <a:pt x="70" y="76"/>
                </a:moveTo>
                <a:cubicBezTo>
                  <a:pt x="72" y="76"/>
                  <a:pt x="72" y="78"/>
                  <a:pt x="70" y="79"/>
                </a:cubicBezTo>
                <a:cubicBezTo>
                  <a:pt x="53" y="91"/>
                  <a:pt x="53" y="91"/>
                  <a:pt x="53" y="91"/>
                </a:cubicBezTo>
                <a:cubicBezTo>
                  <a:pt x="51" y="92"/>
                  <a:pt x="51" y="92"/>
                  <a:pt x="52" y="90"/>
                </a:cubicBezTo>
                <a:cubicBezTo>
                  <a:pt x="60" y="74"/>
                  <a:pt x="60" y="74"/>
                  <a:pt x="60" y="74"/>
                </a:cubicBezTo>
                <a:cubicBezTo>
                  <a:pt x="61" y="72"/>
                  <a:pt x="63" y="72"/>
                  <a:pt x="65" y="73"/>
                </a:cubicBezTo>
                <a:lnTo>
                  <a:pt x="70" y="76"/>
                </a:lnTo>
                <a:close/>
                <a:moveTo>
                  <a:pt x="75" y="70"/>
                </a:moveTo>
                <a:cubicBezTo>
                  <a:pt x="75" y="72"/>
                  <a:pt x="74" y="73"/>
                  <a:pt x="72" y="72"/>
                </a:cubicBezTo>
                <a:cubicBezTo>
                  <a:pt x="66" y="69"/>
                  <a:pt x="66" y="69"/>
                  <a:pt x="66" y="69"/>
                </a:cubicBezTo>
                <a:cubicBezTo>
                  <a:pt x="65" y="68"/>
                  <a:pt x="64" y="66"/>
                  <a:pt x="65" y="65"/>
                </a:cubicBezTo>
                <a:cubicBezTo>
                  <a:pt x="73" y="49"/>
                  <a:pt x="73" y="49"/>
                  <a:pt x="73" y="49"/>
                </a:cubicBezTo>
                <a:cubicBezTo>
                  <a:pt x="74" y="47"/>
                  <a:pt x="75" y="47"/>
                  <a:pt x="75" y="49"/>
                </a:cubicBezTo>
                <a:lnTo>
                  <a:pt x="75" y="70"/>
                </a:lnTo>
                <a:close/>
                <a:moveTo>
                  <a:pt x="81" y="71"/>
                </a:moveTo>
                <a:cubicBezTo>
                  <a:pt x="80" y="72"/>
                  <a:pt x="79" y="72"/>
                  <a:pt x="79" y="70"/>
                </a:cubicBezTo>
                <a:cubicBezTo>
                  <a:pt x="79" y="46"/>
                  <a:pt x="79" y="46"/>
                  <a:pt x="79" y="46"/>
                </a:cubicBezTo>
                <a:cubicBezTo>
                  <a:pt x="79" y="44"/>
                  <a:pt x="80" y="43"/>
                  <a:pt x="82" y="44"/>
                </a:cubicBezTo>
                <a:cubicBezTo>
                  <a:pt x="101" y="54"/>
                  <a:pt x="101" y="54"/>
                  <a:pt x="101" y="54"/>
                </a:cubicBezTo>
                <a:cubicBezTo>
                  <a:pt x="102" y="55"/>
                  <a:pt x="102" y="57"/>
                  <a:pt x="101" y="58"/>
                </a:cubicBezTo>
                <a:lnTo>
                  <a:pt x="81" y="71"/>
                </a:lnTo>
                <a:close/>
                <a:moveTo>
                  <a:pt x="101" y="62"/>
                </a:moveTo>
                <a:cubicBezTo>
                  <a:pt x="102" y="61"/>
                  <a:pt x="103" y="62"/>
                  <a:pt x="102" y="63"/>
                </a:cubicBezTo>
                <a:cubicBezTo>
                  <a:pt x="93" y="80"/>
                  <a:pt x="93" y="80"/>
                  <a:pt x="93" y="80"/>
                </a:cubicBezTo>
                <a:cubicBezTo>
                  <a:pt x="93" y="81"/>
                  <a:pt x="91" y="82"/>
                  <a:pt x="89" y="81"/>
                </a:cubicBezTo>
                <a:cubicBezTo>
                  <a:pt x="83" y="78"/>
                  <a:pt x="83" y="78"/>
                  <a:pt x="83" y="78"/>
                </a:cubicBezTo>
                <a:cubicBezTo>
                  <a:pt x="82" y="77"/>
                  <a:pt x="82" y="76"/>
                  <a:pt x="83" y="75"/>
                </a:cubicBezTo>
                <a:lnTo>
                  <a:pt x="101" y="62"/>
                </a:lnTo>
                <a:close/>
                <a:moveTo>
                  <a:pt x="110" y="95"/>
                </a:moveTo>
                <a:cubicBezTo>
                  <a:pt x="111" y="94"/>
                  <a:pt x="111" y="92"/>
                  <a:pt x="109" y="92"/>
                </a:cubicBezTo>
                <a:cubicBezTo>
                  <a:pt x="98" y="86"/>
                  <a:pt x="98" y="86"/>
                  <a:pt x="98" y="86"/>
                </a:cubicBezTo>
                <a:cubicBezTo>
                  <a:pt x="97" y="85"/>
                  <a:pt x="96" y="83"/>
                  <a:pt x="97" y="81"/>
                </a:cubicBezTo>
                <a:cubicBezTo>
                  <a:pt x="109" y="58"/>
                  <a:pt x="109" y="58"/>
                  <a:pt x="109" y="58"/>
                </a:cubicBezTo>
                <a:cubicBezTo>
                  <a:pt x="110" y="56"/>
                  <a:pt x="109" y="54"/>
                  <a:pt x="108" y="53"/>
                </a:cubicBezTo>
                <a:cubicBezTo>
                  <a:pt x="79" y="38"/>
                  <a:pt x="79" y="38"/>
                  <a:pt x="79" y="38"/>
                </a:cubicBezTo>
                <a:cubicBezTo>
                  <a:pt x="77" y="37"/>
                  <a:pt x="75" y="38"/>
                  <a:pt x="73" y="39"/>
                </a:cubicBezTo>
                <a:cubicBezTo>
                  <a:pt x="44" y="59"/>
                  <a:pt x="44" y="59"/>
                  <a:pt x="44" y="59"/>
                </a:cubicBezTo>
                <a:cubicBezTo>
                  <a:pt x="43" y="60"/>
                  <a:pt x="43" y="61"/>
                  <a:pt x="45" y="62"/>
                </a:cubicBezTo>
                <a:cubicBezTo>
                  <a:pt x="55" y="68"/>
                  <a:pt x="55" y="68"/>
                  <a:pt x="55" y="68"/>
                </a:cubicBezTo>
                <a:cubicBezTo>
                  <a:pt x="57" y="69"/>
                  <a:pt x="58" y="71"/>
                  <a:pt x="57" y="72"/>
                </a:cubicBezTo>
                <a:cubicBezTo>
                  <a:pt x="44" y="96"/>
                  <a:pt x="44" y="96"/>
                  <a:pt x="44" y="96"/>
                </a:cubicBezTo>
                <a:cubicBezTo>
                  <a:pt x="44" y="98"/>
                  <a:pt x="44" y="100"/>
                  <a:pt x="46" y="100"/>
                </a:cubicBezTo>
                <a:cubicBezTo>
                  <a:pt x="75" y="116"/>
                  <a:pt x="75" y="116"/>
                  <a:pt x="75" y="116"/>
                </a:cubicBezTo>
                <a:cubicBezTo>
                  <a:pt x="77" y="117"/>
                  <a:pt x="79" y="116"/>
                  <a:pt x="81" y="115"/>
                </a:cubicBezTo>
                <a:lnTo>
                  <a:pt x="110" y="95"/>
                </a:lnTo>
                <a:close/>
                <a:moveTo>
                  <a:pt x="77" y="0"/>
                </a:moveTo>
                <a:cubicBezTo>
                  <a:pt x="35" y="0"/>
                  <a:pt x="0" y="35"/>
                  <a:pt x="0" y="77"/>
                </a:cubicBezTo>
                <a:cubicBezTo>
                  <a:pt x="0" y="119"/>
                  <a:pt x="35" y="154"/>
                  <a:pt x="77" y="154"/>
                </a:cubicBezTo>
                <a:cubicBezTo>
                  <a:pt x="119" y="154"/>
                  <a:pt x="154" y="119"/>
                  <a:pt x="154" y="77"/>
                </a:cubicBezTo>
                <a:cubicBezTo>
                  <a:pt x="154" y="35"/>
                  <a:pt x="119" y="0"/>
                  <a:pt x="77" y="0"/>
                </a:cubicBezTo>
                <a:moveTo>
                  <a:pt x="77" y="11"/>
                </a:moveTo>
                <a:cubicBezTo>
                  <a:pt x="114" y="11"/>
                  <a:pt x="143" y="40"/>
                  <a:pt x="143" y="77"/>
                </a:cubicBezTo>
                <a:cubicBezTo>
                  <a:pt x="143" y="114"/>
                  <a:pt x="114" y="143"/>
                  <a:pt x="77" y="143"/>
                </a:cubicBezTo>
                <a:cubicBezTo>
                  <a:pt x="40" y="143"/>
                  <a:pt x="11" y="114"/>
                  <a:pt x="11" y="77"/>
                </a:cubicBezTo>
                <a:cubicBezTo>
                  <a:pt x="11" y="40"/>
                  <a:pt x="40" y="11"/>
                  <a:pt x="77"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5" name="Freeform 45"/>
          <p:cNvSpPr>
            <a:spLocks noEditPoints="1"/>
          </p:cNvSpPr>
          <p:nvPr/>
        </p:nvSpPr>
        <p:spPr bwMode="black">
          <a:xfrm>
            <a:off x="410607" y="5360301"/>
            <a:ext cx="449793" cy="427302"/>
          </a:xfrm>
          <a:custGeom>
            <a:avLst/>
            <a:gdLst>
              <a:gd name="T0" fmla="*/ 0 w 154"/>
              <a:gd name="T1" fmla="*/ 77 h 154"/>
              <a:gd name="T2" fmla="*/ 154 w 154"/>
              <a:gd name="T3" fmla="*/ 77 h 154"/>
              <a:gd name="T4" fmla="*/ 77 w 154"/>
              <a:gd name="T5" fmla="*/ 10 h 154"/>
              <a:gd name="T6" fmla="*/ 77 w 154"/>
              <a:gd name="T7" fmla="*/ 144 h 154"/>
              <a:gd name="T8" fmla="*/ 77 w 154"/>
              <a:gd name="T9" fmla="*/ 10 h 154"/>
              <a:gd name="T10" fmla="*/ 92 w 154"/>
              <a:gd name="T11" fmla="*/ 64 h 154"/>
              <a:gd name="T12" fmla="*/ 75 w 154"/>
              <a:gd name="T13" fmla="*/ 47 h 154"/>
              <a:gd name="T14" fmla="*/ 71 w 154"/>
              <a:gd name="T15" fmla="*/ 45 h 154"/>
              <a:gd name="T16" fmla="*/ 49 w 154"/>
              <a:gd name="T17" fmla="*/ 45 h 154"/>
              <a:gd name="T18" fmla="*/ 43 w 154"/>
              <a:gd name="T19" fmla="*/ 101 h 154"/>
              <a:gd name="T20" fmla="*/ 87 w 154"/>
              <a:gd name="T21" fmla="*/ 107 h 154"/>
              <a:gd name="T22" fmla="*/ 93 w 154"/>
              <a:gd name="T23" fmla="*/ 66 h 154"/>
              <a:gd name="T24" fmla="*/ 92 w 154"/>
              <a:gd name="T25" fmla="*/ 64 h 154"/>
              <a:gd name="T26" fmla="*/ 87 w 154"/>
              <a:gd name="T27" fmla="*/ 66 h 154"/>
              <a:gd name="T28" fmla="*/ 71 w 154"/>
              <a:gd name="T29" fmla="*/ 50 h 154"/>
              <a:gd name="T30" fmla="*/ 49 w 154"/>
              <a:gd name="T31" fmla="*/ 101 h 154"/>
              <a:gd name="T32" fmla="*/ 66 w 154"/>
              <a:gd name="T33" fmla="*/ 50 h 154"/>
              <a:gd name="T34" fmla="*/ 71 w 154"/>
              <a:gd name="T35" fmla="*/ 72 h 154"/>
              <a:gd name="T36" fmla="*/ 87 w 154"/>
              <a:gd name="T37" fmla="*/ 101 h 154"/>
              <a:gd name="T38" fmla="*/ 103 w 154"/>
              <a:gd name="T39" fmla="*/ 64 h 154"/>
              <a:gd name="T40" fmla="*/ 98 w 154"/>
              <a:gd name="T41" fmla="*/ 107 h 154"/>
              <a:gd name="T42" fmla="*/ 98 w 154"/>
              <a:gd name="T43" fmla="*/ 102 h 154"/>
              <a:gd name="T44" fmla="*/ 96 w 154"/>
              <a:gd name="T45" fmla="*/ 60 h 154"/>
              <a:gd name="T46" fmla="*/ 80 w 154"/>
              <a:gd name="T47" fmla="*/ 45 h 154"/>
              <a:gd name="T48" fmla="*/ 83 w 154"/>
              <a:gd name="T49" fmla="*/ 45 h 154"/>
              <a:gd name="T50" fmla="*/ 101 w 154"/>
              <a:gd name="T51" fmla="*/ 59 h 154"/>
              <a:gd name="T52" fmla="*/ 114 w 154"/>
              <a:gd name="T53" fmla="*/ 101 h 154"/>
              <a:gd name="T54" fmla="*/ 107 w 154"/>
              <a:gd name="T55" fmla="*/ 107 h 154"/>
              <a:gd name="T56" fmla="*/ 108 w 154"/>
              <a:gd name="T57" fmla="*/ 63 h 154"/>
              <a:gd name="T58" fmla="*/ 93 w 154"/>
              <a:gd name="T59" fmla="*/ 45 h 154"/>
              <a:gd name="T60" fmla="*/ 94 w 154"/>
              <a:gd name="T61" fmla="*/ 45 h 154"/>
              <a:gd name="T62" fmla="*/ 102 w 154"/>
              <a:gd name="T63" fmla="*/ 48 h 154"/>
              <a:gd name="T64" fmla="*/ 114 w 154"/>
              <a:gd name="T65" fmla="*/ 6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54">
                <a:moveTo>
                  <a:pt x="77" y="0"/>
                </a:moveTo>
                <a:cubicBezTo>
                  <a:pt x="35" y="0"/>
                  <a:pt x="0" y="35"/>
                  <a:pt x="0" y="77"/>
                </a:cubicBezTo>
                <a:cubicBezTo>
                  <a:pt x="0" y="119"/>
                  <a:pt x="35" y="154"/>
                  <a:pt x="77" y="154"/>
                </a:cubicBezTo>
                <a:cubicBezTo>
                  <a:pt x="119" y="154"/>
                  <a:pt x="154" y="119"/>
                  <a:pt x="154" y="77"/>
                </a:cubicBezTo>
                <a:cubicBezTo>
                  <a:pt x="154" y="35"/>
                  <a:pt x="119" y="0"/>
                  <a:pt x="77" y="0"/>
                </a:cubicBezTo>
                <a:close/>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close/>
                <a:moveTo>
                  <a:pt x="92" y="64"/>
                </a:moveTo>
                <a:cubicBezTo>
                  <a:pt x="92" y="64"/>
                  <a:pt x="92" y="64"/>
                  <a:pt x="92" y="64"/>
                </a:cubicBezTo>
                <a:cubicBezTo>
                  <a:pt x="92" y="63"/>
                  <a:pt x="91" y="63"/>
                  <a:pt x="91" y="62"/>
                </a:cubicBezTo>
                <a:cubicBezTo>
                  <a:pt x="75" y="47"/>
                  <a:pt x="75" y="47"/>
                  <a:pt x="75" y="47"/>
                </a:cubicBezTo>
                <a:cubicBezTo>
                  <a:pt x="74" y="45"/>
                  <a:pt x="73" y="45"/>
                  <a:pt x="71" y="45"/>
                </a:cubicBezTo>
                <a:cubicBezTo>
                  <a:pt x="71" y="45"/>
                  <a:pt x="71" y="45"/>
                  <a:pt x="71" y="45"/>
                </a:cubicBezTo>
                <a:cubicBezTo>
                  <a:pt x="71" y="45"/>
                  <a:pt x="71" y="45"/>
                  <a:pt x="71" y="45"/>
                </a:cubicBezTo>
                <a:cubicBezTo>
                  <a:pt x="49" y="45"/>
                  <a:pt x="49" y="45"/>
                  <a:pt x="49" y="45"/>
                </a:cubicBezTo>
                <a:cubicBezTo>
                  <a:pt x="46" y="45"/>
                  <a:pt x="43" y="47"/>
                  <a:pt x="43" y="50"/>
                </a:cubicBezTo>
                <a:cubicBezTo>
                  <a:pt x="43" y="101"/>
                  <a:pt x="43" y="101"/>
                  <a:pt x="43" y="101"/>
                </a:cubicBezTo>
                <a:cubicBezTo>
                  <a:pt x="43" y="104"/>
                  <a:pt x="46" y="107"/>
                  <a:pt x="49" y="107"/>
                </a:cubicBezTo>
                <a:cubicBezTo>
                  <a:pt x="87" y="107"/>
                  <a:pt x="87" y="107"/>
                  <a:pt x="87" y="107"/>
                </a:cubicBezTo>
                <a:cubicBezTo>
                  <a:pt x="90" y="107"/>
                  <a:pt x="93" y="104"/>
                  <a:pt x="93" y="101"/>
                </a:cubicBezTo>
                <a:cubicBezTo>
                  <a:pt x="93" y="66"/>
                  <a:pt x="93" y="66"/>
                  <a:pt x="93" y="66"/>
                </a:cubicBezTo>
                <a:cubicBezTo>
                  <a:pt x="93" y="66"/>
                  <a:pt x="92" y="66"/>
                  <a:pt x="92" y="66"/>
                </a:cubicBezTo>
                <a:cubicBezTo>
                  <a:pt x="92" y="65"/>
                  <a:pt x="92" y="65"/>
                  <a:pt x="92" y="64"/>
                </a:cubicBezTo>
                <a:close/>
                <a:moveTo>
                  <a:pt x="71" y="50"/>
                </a:moveTo>
                <a:cubicBezTo>
                  <a:pt x="87" y="66"/>
                  <a:pt x="87" y="66"/>
                  <a:pt x="87" y="66"/>
                </a:cubicBezTo>
                <a:cubicBezTo>
                  <a:pt x="71" y="66"/>
                  <a:pt x="71" y="66"/>
                  <a:pt x="71" y="66"/>
                </a:cubicBezTo>
                <a:lnTo>
                  <a:pt x="71" y="50"/>
                </a:lnTo>
                <a:close/>
                <a:moveTo>
                  <a:pt x="87" y="101"/>
                </a:moveTo>
                <a:cubicBezTo>
                  <a:pt x="49" y="101"/>
                  <a:pt x="49" y="101"/>
                  <a:pt x="49" y="101"/>
                </a:cubicBezTo>
                <a:cubicBezTo>
                  <a:pt x="49" y="50"/>
                  <a:pt x="49" y="50"/>
                  <a:pt x="49" y="50"/>
                </a:cubicBezTo>
                <a:cubicBezTo>
                  <a:pt x="66" y="50"/>
                  <a:pt x="66" y="50"/>
                  <a:pt x="66" y="50"/>
                </a:cubicBezTo>
                <a:cubicBezTo>
                  <a:pt x="66" y="66"/>
                  <a:pt x="66" y="66"/>
                  <a:pt x="66" y="66"/>
                </a:cubicBezTo>
                <a:cubicBezTo>
                  <a:pt x="66" y="69"/>
                  <a:pt x="68" y="72"/>
                  <a:pt x="71" y="72"/>
                </a:cubicBezTo>
                <a:cubicBezTo>
                  <a:pt x="87" y="72"/>
                  <a:pt x="87" y="72"/>
                  <a:pt x="87" y="72"/>
                </a:cubicBezTo>
                <a:lnTo>
                  <a:pt x="87" y="101"/>
                </a:lnTo>
                <a:close/>
                <a:moveTo>
                  <a:pt x="101" y="59"/>
                </a:moveTo>
                <a:cubicBezTo>
                  <a:pt x="102" y="60"/>
                  <a:pt x="103" y="62"/>
                  <a:pt x="103" y="64"/>
                </a:cubicBezTo>
                <a:cubicBezTo>
                  <a:pt x="103" y="101"/>
                  <a:pt x="103" y="101"/>
                  <a:pt x="103" y="101"/>
                </a:cubicBezTo>
                <a:cubicBezTo>
                  <a:pt x="103" y="104"/>
                  <a:pt x="101" y="107"/>
                  <a:pt x="98" y="107"/>
                </a:cubicBezTo>
                <a:cubicBezTo>
                  <a:pt x="96" y="107"/>
                  <a:pt x="96" y="107"/>
                  <a:pt x="96" y="107"/>
                </a:cubicBezTo>
                <a:cubicBezTo>
                  <a:pt x="97" y="105"/>
                  <a:pt x="98" y="104"/>
                  <a:pt x="98" y="102"/>
                </a:cubicBezTo>
                <a:cubicBezTo>
                  <a:pt x="98" y="66"/>
                  <a:pt x="98" y="66"/>
                  <a:pt x="98" y="66"/>
                </a:cubicBezTo>
                <a:cubicBezTo>
                  <a:pt x="98" y="64"/>
                  <a:pt x="97" y="62"/>
                  <a:pt x="96" y="60"/>
                </a:cubicBezTo>
                <a:cubicBezTo>
                  <a:pt x="80" y="45"/>
                  <a:pt x="80" y="45"/>
                  <a:pt x="80" y="45"/>
                </a:cubicBezTo>
                <a:cubicBezTo>
                  <a:pt x="80" y="45"/>
                  <a:pt x="80" y="45"/>
                  <a:pt x="80" y="45"/>
                </a:cubicBezTo>
                <a:cubicBezTo>
                  <a:pt x="82" y="45"/>
                  <a:pt x="82" y="45"/>
                  <a:pt x="82" y="45"/>
                </a:cubicBezTo>
                <a:cubicBezTo>
                  <a:pt x="83" y="45"/>
                  <a:pt x="83" y="45"/>
                  <a:pt x="83" y="45"/>
                </a:cubicBezTo>
                <a:cubicBezTo>
                  <a:pt x="84" y="45"/>
                  <a:pt x="87" y="45"/>
                  <a:pt x="90" y="48"/>
                </a:cubicBezTo>
                <a:lnTo>
                  <a:pt x="101" y="59"/>
                </a:lnTo>
                <a:close/>
                <a:moveTo>
                  <a:pt x="114" y="62"/>
                </a:moveTo>
                <a:cubicBezTo>
                  <a:pt x="114" y="101"/>
                  <a:pt x="114" y="101"/>
                  <a:pt x="114" y="101"/>
                </a:cubicBezTo>
                <a:cubicBezTo>
                  <a:pt x="114" y="104"/>
                  <a:pt x="111" y="107"/>
                  <a:pt x="108" y="107"/>
                </a:cubicBezTo>
                <a:cubicBezTo>
                  <a:pt x="107" y="107"/>
                  <a:pt x="107" y="107"/>
                  <a:pt x="107" y="107"/>
                </a:cubicBezTo>
                <a:cubicBezTo>
                  <a:pt x="108" y="105"/>
                  <a:pt x="108" y="104"/>
                  <a:pt x="108" y="102"/>
                </a:cubicBezTo>
                <a:cubicBezTo>
                  <a:pt x="108" y="63"/>
                  <a:pt x="108" y="63"/>
                  <a:pt x="108" y="63"/>
                </a:cubicBezTo>
                <a:cubicBezTo>
                  <a:pt x="108" y="62"/>
                  <a:pt x="108" y="60"/>
                  <a:pt x="107" y="59"/>
                </a:cubicBezTo>
                <a:cubicBezTo>
                  <a:pt x="93" y="45"/>
                  <a:pt x="93" y="45"/>
                  <a:pt x="93" y="45"/>
                </a:cubicBezTo>
                <a:cubicBezTo>
                  <a:pt x="93" y="45"/>
                  <a:pt x="93" y="45"/>
                  <a:pt x="93" y="45"/>
                </a:cubicBezTo>
                <a:cubicBezTo>
                  <a:pt x="94" y="45"/>
                  <a:pt x="94" y="45"/>
                  <a:pt x="94" y="45"/>
                </a:cubicBezTo>
                <a:cubicBezTo>
                  <a:pt x="95" y="45"/>
                  <a:pt x="95" y="45"/>
                  <a:pt x="95" y="45"/>
                </a:cubicBezTo>
                <a:cubicBezTo>
                  <a:pt x="97" y="45"/>
                  <a:pt x="99" y="45"/>
                  <a:pt x="102" y="48"/>
                </a:cubicBezTo>
                <a:cubicBezTo>
                  <a:pt x="112" y="58"/>
                  <a:pt x="112" y="58"/>
                  <a:pt x="112" y="58"/>
                </a:cubicBezTo>
                <a:cubicBezTo>
                  <a:pt x="113" y="59"/>
                  <a:pt x="114" y="61"/>
                  <a:pt x="11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97356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a:t>
            </a:r>
            <a:endParaRPr lang="en-US" dirty="0"/>
          </a:p>
        </p:txBody>
      </p:sp>
      <p:sp>
        <p:nvSpPr>
          <p:cNvPr id="6" name="Text Placeholder 5"/>
          <p:cNvSpPr>
            <a:spLocks noGrp="1"/>
          </p:cNvSpPr>
          <p:nvPr>
            <p:ph type="body" sz="quarter" idx="11"/>
          </p:nvPr>
        </p:nvSpPr>
        <p:spPr>
          <a:xfrm>
            <a:off x="3840823" y="5234603"/>
            <a:ext cx="3931876" cy="517042"/>
          </a:xfrm>
        </p:spPr>
        <p:txBody>
          <a:bodyPr/>
          <a:lstStyle/>
          <a:p>
            <a:pPr algn="ctr"/>
            <a:r>
              <a:rPr lang="en-US" sz="2400" dirty="0" smtClean="0"/>
              <a:t>@</a:t>
            </a:r>
            <a:r>
              <a:rPr lang="en-US" sz="2400" dirty="0" err="1" smtClean="0"/>
              <a:t>bradygaster</a:t>
            </a:r>
            <a:endParaRPr lang="en-US" sz="2400" dirty="0"/>
          </a:p>
        </p:txBody>
      </p:sp>
      <p:sp>
        <p:nvSpPr>
          <p:cNvPr id="7" name="Text Placeholder 6"/>
          <p:cNvSpPr>
            <a:spLocks noGrp="1"/>
          </p:cNvSpPr>
          <p:nvPr>
            <p:ph type="body" sz="quarter" idx="12"/>
          </p:nvPr>
        </p:nvSpPr>
        <p:spPr>
          <a:xfrm>
            <a:off x="7864138" y="5234603"/>
            <a:ext cx="3931877" cy="517042"/>
          </a:xfrm>
        </p:spPr>
        <p:txBody>
          <a:bodyPr/>
          <a:lstStyle/>
          <a:p>
            <a:pPr algn="ctr"/>
            <a:r>
              <a:rPr lang="en-US" sz="2400" dirty="0"/>
              <a:t>b</a:t>
            </a:r>
            <a:r>
              <a:rPr lang="en-US" sz="2400" dirty="0" smtClean="0"/>
              <a:t>radygaster.com</a:t>
            </a:r>
            <a:endParaRPr lang="en-US" sz="2400" dirty="0"/>
          </a:p>
        </p:txBody>
      </p:sp>
      <p:sp>
        <p:nvSpPr>
          <p:cNvPr id="9" name="Text Placeholder 8"/>
          <p:cNvSpPr>
            <a:spLocks noGrp="1"/>
          </p:cNvSpPr>
          <p:nvPr>
            <p:ph type="body" sz="quarter" idx="10"/>
          </p:nvPr>
        </p:nvSpPr>
        <p:spPr>
          <a:xfrm>
            <a:off x="274638" y="5234603"/>
            <a:ext cx="3474746" cy="517042"/>
          </a:xfrm>
        </p:spPr>
        <p:txBody>
          <a:bodyPr/>
          <a:lstStyle/>
          <a:p>
            <a:r>
              <a:rPr lang="en-US" sz="2400" dirty="0" smtClean="0"/>
              <a:t>bradyg@microsoft.com</a:t>
            </a:r>
            <a:endParaRPr lang="en-US" sz="2400" dirty="0"/>
          </a:p>
        </p:txBody>
      </p:sp>
      <p:sp>
        <p:nvSpPr>
          <p:cNvPr id="10" name="TextBox 9"/>
          <p:cNvSpPr txBox="1"/>
          <p:nvPr/>
        </p:nvSpPr>
        <p:spPr>
          <a:xfrm>
            <a:off x="4229084" y="1557425"/>
            <a:ext cx="3063980" cy="3342453"/>
          </a:xfrm>
          <a:prstGeom prst="rect">
            <a:avLst/>
          </a:prstGeom>
          <a:noFill/>
        </p:spPr>
        <p:txBody>
          <a:bodyPr wrap="none" lIns="182880" tIns="146304" rIns="182880" bIns="146304" rtlCol="0">
            <a:spAutoFit/>
          </a:bodyPr>
          <a:lstStyle/>
          <a:p>
            <a:pPr>
              <a:lnSpc>
                <a:spcPct val="90000"/>
              </a:lnSpc>
            </a:pPr>
            <a:r>
              <a:rPr lang="en-US" sz="22000" dirty="0" smtClean="0">
                <a:solidFill>
                  <a:schemeClr val="bg1"/>
                </a:solidFill>
              </a:rPr>
              <a:t>@</a:t>
            </a:r>
          </a:p>
        </p:txBody>
      </p:sp>
      <p:pic>
        <p:nvPicPr>
          <p:cNvPr id="13" name="Picture 12"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87090" y="2125677"/>
            <a:ext cx="2194536" cy="2194536"/>
          </a:xfrm>
          <a:prstGeom prst="rect">
            <a:avLst/>
          </a:prstGeom>
        </p:spPr>
      </p:pic>
      <p:sp>
        <p:nvSpPr>
          <p:cNvPr id="14" name="Freeform 23"/>
          <p:cNvSpPr>
            <a:spLocks noEditPoints="1"/>
          </p:cNvSpPr>
          <p:nvPr/>
        </p:nvSpPr>
        <p:spPr bwMode="black">
          <a:xfrm>
            <a:off x="731897" y="2125677"/>
            <a:ext cx="2248299" cy="2257361"/>
          </a:xfrm>
          <a:custGeom>
            <a:avLst/>
            <a:gdLst>
              <a:gd name="T0" fmla="*/ 108 w 150"/>
              <a:gd name="T1" fmla="*/ 104 h 150"/>
              <a:gd name="T2" fmla="*/ 42 w 150"/>
              <a:gd name="T3" fmla="*/ 104 h 150"/>
              <a:gd name="T4" fmla="*/ 38 w 150"/>
              <a:gd name="T5" fmla="*/ 100 h 150"/>
              <a:gd name="T6" fmla="*/ 38 w 150"/>
              <a:gd name="T7" fmla="*/ 50 h 150"/>
              <a:gd name="T8" fmla="*/ 42 w 150"/>
              <a:gd name="T9" fmla="*/ 46 h 150"/>
              <a:gd name="T10" fmla="*/ 108 w 150"/>
              <a:gd name="T11" fmla="*/ 46 h 150"/>
              <a:gd name="T12" fmla="*/ 112 w 150"/>
              <a:gd name="T13" fmla="*/ 50 h 150"/>
              <a:gd name="T14" fmla="*/ 112 w 150"/>
              <a:gd name="T15" fmla="*/ 100 h 150"/>
              <a:gd name="T16" fmla="*/ 108 w 150"/>
              <a:gd name="T17" fmla="*/ 104 h 150"/>
              <a:gd name="T18" fmla="*/ 45 w 150"/>
              <a:gd name="T19" fmla="*/ 96 h 150"/>
              <a:gd name="T20" fmla="*/ 105 w 150"/>
              <a:gd name="T21" fmla="*/ 96 h 150"/>
              <a:gd name="T22" fmla="*/ 105 w 150"/>
              <a:gd name="T23" fmla="*/ 62 h 150"/>
              <a:gd name="T24" fmla="*/ 77 w 150"/>
              <a:gd name="T25" fmla="*/ 84 h 150"/>
              <a:gd name="T26" fmla="*/ 72 w 150"/>
              <a:gd name="T27" fmla="*/ 84 h 150"/>
              <a:gd name="T28" fmla="*/ 45 w 150"/>
              <a:gd name="T29" fmla="*/ 63 h 150"/>
              <a:gd name="T30" fmla="*/ 45 w 150"/>
              <a:gd name="T31" fmla="*/ 96 h 150"/>
              <a:gd name="T32" fmla="*/ 46 w 150"/>
              <a:gd name="T33" fmla="*/ 54 h 150"/>
              <a:gd name="T34" fmla="*/ 74 w 150"/>
              <a:gd name="T35" fmla="*/ 76 h 150"/>
              <a:gd name="T36" fmla="*/ 103 w 150"/>
              <a:gd name="T37" fmla="*/ 54 h 150"/>
              <a:gd name="T38" fmla="*/ 46 w 150"/>
              <a:gd name="T39" fmla="*/ 54 h 150"/>
              <a:gd name="T40" fmla="*/ 75 w 150"/>
              <a:gd name="T41" fmla="*/ 10 h 150"/>
              <a:gd name="T42" fmla="*/ 10 w 150"/>
              <a:gd name="T43" fmla="*/ 75 h 150"/>
              <a:gd name="T44" fmla="*/ 75 w 150"/>
              <a:gd name="T45" fmla="*/ 140 h 150"/>
              <a:gd name="T46" fmla="*/ 140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108" y="104"/>
                </a:moveTo>
                <a:cubicBezTo>
                  <a:pt x="42" y="104"/>
                  <a:pt x="42" y="104"/>
                  <a:pt x="42" y="104"/>
                </a:cubicBezTo>
                <a:cubicBezTo>
                  <a:pt x="39" y="104"/>
                  <a:pt x="38" y="102"/>
                  <a:pt x="38" y="100"/>
                </a:cubicBezTo>
                <a:cubicBezTo>
                  <a:pt x="38" y="50"/>
                  <a:pt x="38" y="50"/>
                  <a:pt x="38" y="50"/>
                </a:cubicBezTo>
                <a:cubicBezTo>
                  <a:pt x="38" y="48"/>
                  <a:pt x="39" y="46"/>
                  <a:pt x="42" y="46"/>
                </a:cubicBezTo>
                <a:cubicBezTo>
                  <a:pt x="108" y="46"/>
                  <a:pt x="108" y="46"/>
                  <a:pt x="108" y="46"/>
                </a:cubicBezTo>
                <a:cubicBezTo>
                  <a:pt x="111" y="46"/>
                  <a:pt x="112" y="48"/>
                  <a:pt x="112" y="50"/>
                </a:cubicBezTo>
                <a:cubicBezTo>
                  <a:pt x="112" y="100"/>
                  <a:pt x="112" y="100"/>
                  <a:pt x="112" y="100"/>
                </a:cubicBezTo>
                <a:cubicBezTo>
                  <a:pt x="112" y="102"/>
                  <a:pt x="111" y="104"/>
                  <a:pt x="108" y="104"/>
                </a:cubicBezTo>
                <a:close/>
                <a:moveTo>
                  <a:pt x="45" y="96"/>
                </a:moveTo>
                <a:cubicBezTo>
                  <a:pt x="105" y="96"/>
                  <a:pt x="105" y="96"/>
                  <a:pt x="105" y="96"/>
                </a:cubicBezTo>
                <a:cubicBezTo>
                  <a:pt x="105" y="62"/>
                  <a:pt x="105" y="62"/>
                  <a:pt x="105" y="62"/>
                </a:cubicBezTo>
                <a:cubicBezTo>
                  <a:pt x="77" y="84"/>
                  <a:pt x="77" y="84"/>
                  <a:pt x="77" y="84"/>
                </a:cubicBezTo>
                <a:cubicBezTo>
                  <a:pt x="75" y="85"/>
                  <a:pt x="73" y="85"/>
                  <a:pt x="72" y="84"/>
                </a:cubicBezTo>
                <a:cubicBezTo>
                  <a:pt x="45" y="63"/>
                  <a:pt x="45" y="63"/>
                  <a:pt x="45" y="63"/>
                </a:cubicBezTo>
                <a:lnTo>
                  <a:pt x="45" y="96"/>
                </a:lnTo>
                <a:close/>
                <a:moveTo>
                  <a:pt x="46" y="54"/>
                </a:moveTo>
                <a:cubicBezTo>
                  <a:pt x="74" y="76"/>
                  <a:pt x="74" y="76"/>
                  <a:pt x="74" y="76"/>
                </a:cubicBezTo>
                <a:cubicBezTo>
                  <a:pt x="103" y="54"/>
                  <a:pt x="103" y="54"/>
                  <a:pt x="103" y="54"/>
                </a:cubicBezTo>
                <a:lnTo>
                  <a:pt x="46" y="54"/>
                </a:lnTo>
                <a:close/>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33890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Arthur C. Clarke</a:t>
            </a:r>
            <a:endParaRPr lang="en-US" dirty="0">
              <a:solidFill>
                <a:schemeClr val="accent2"/>
              </a:solidFill>
            </a:endParaRPr>
          </a:p>
        </p:txBody>
      </p:sp>
      <p:sp>
        <p:nvSpPr>
          <p:cNvPr id="3" name="Text Placeholder 2"/>
          <p:cNvSpPr>
            <a:spLocks noGrp="1"/>
          </p:cNvSpPr>
          <p:nvPr>
            <p:ph type="body" idx="1"/>
          </p:nvPr>
        </p:nvSpPr>
        <p:spPr/>
        <p:txBody>
          <a:bodyPr/>
          <a:lstStyle/>
          <a:p>
            <a:r>
              <a:rPr lang="en-US" dirty="0" smtClean="0">
                <a:solidFill>
                  <a:schemeClr val="bg1"/>
                </a:solidFill>
              </a:rPr>
              <a:t>Any sufficiently advanced </a:t>
            </a:r>
            <a:r>
              <a:rPr lang="en-US" dirty="0" smtClean="0">
                <a:solidFill>
                  <a:schemeClr val="accent2"/>
                </a:solidFill>
              </a:rPr>
              <a:t>technology</a:t>
            </a:r>
            <a:r>
              <a:rPr lang="en-US" dirty="0" smtClean="0">
                <a:solidFill>
                  <a:schemeClr val="bg1"/>
                </a:solidFill>
              </a:rPr>
              <a:t> is indistinguishable from </a:t>
            </a:r>
            <a:r>
              <a:rPr lang="en-US" dirty="0" smtClean="0">
                <a:solidFill>
                  <a:schemeClr val="accent2"/>
                </a:solidFill>
              </a:rPr>
              <a:t>magic</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37495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Zen</a:t>
            </a:r>
            <a:endParaRPr lang="en-US" dirty="0">
              <a:solidFill>
                <a:schemeClr val="bg1"/>
              </a:solidFill>
            </a:endParaRPr>
          </a:p>
        </p:txBody>
      </p:sp>
      <p:sp>
        <p:nvSpPr>
          <p:cNvPr id="5" name="Text Placeholder 4"/>
          <p:cNvSpPr>
            <a:spLocks noGrp="1"/>
          </p:cNvSpPr>
          <p:nvPr>
            <p:ph type="body" idx="1"/>
          </p:nvPr>
        </p:nvSpPr>
        <p:spPr>
          <a:xfrm>
            <a:off x="848529" y="4680828"/>
            <a:ext cx="11038925" cy="523711"/>
          </a:xfrm>
        </p:spPr>
        <p:txBody>
          <a:bodyPr/>
          <a:lstStyle/>
          <a:p>
            <a:r>
              <a:rPr lang="en-US" dirty="0" smtClean="0">
                <a:solidFill>
                  <a:schemeClr val="accent6"/>
                </a:solidFill>
              </a:rPr>
              <a:t>SignalR is an abstraction around a few </a:t>
            </a:r>
            <a:r>
              <a:rPr lang="en-US" dirty="0" smtClean="0">
                <a:solidFill>
                  <a:schemeClr val="bg1"/>
                </a:solidFill>
              </a:rPr>
              <a:t>persistent HTTP</a:t>
            </a:r>
            <a:r>
              <a:rPr lang="en-US" dirty="0" smtClean="0">
                <a:solidFill>
                  <a:schemeClr val="accent6"/>
                </a:solidFill>
              </a:rPr>
              <a:t> implementations</a:t>
            </a:r>
            <a:endParaRPr lang="en-US" dirty="0">
              <a:solidFill>
                <a:schemeClr val="accent6"/>
              </a:solidFill>
            </a:endParaRPr>
          </a:p>
        </p:txBody>
      </p:sp>
    </p:spTree>
    <p:extLst>
      <p:ext uri="{BB962C8B-B14F-4D97-AF65-F5344CB8AC3E}">
        <p14:creationId xmlns:p14="http://schemas.microsoft.com/office/powerpoint/2010/main" val="7638825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SignalR on Old Servers and Clients</a:t>
            </a:r>
            <a:endParaRPr lang="en-US" sz="4400" dirty="0">
              <a:solidFill>
                <a:schemeClr val="tx2"/>
              </a:solidFill>
            </a:endParaRPr>
          </a:p>
        </p:txBody>
      </p:sp>
      <p:sp>
        <p:nvSpPr>
          <p:cNvPr id="26" name="Right Arrow 25"/>
          <p:cNvSpPr/>
          <p:nvPr/>
        </p:nvSpPr>
        <p:spPr bwMode="auto">
          <a:xfrm>
            <a:off x="3328424" y="1525192"/>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a:off x="3328424" y="1942252"/>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8" name="Right Arrow 27"/>
          <p:cNvSpPr/>
          <p:nvPr/>
        </p:nvSpPr>
        <p:spPr bwMode="auto">
          <a:xfrm>
            <a:off x="3328424" y="2366904"/>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2776372"/>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2"/>
                </a:solidFill>
              </a:rPr>
              <a:t>Here’s some data!</a:t>
            </a:r>
          </a:p>
        </p:txBody>
      </p:sp>
      <p:sp>
        <p:nvSpPr>
          <p:cNvPr id="31" name="Right Arrow 30"/>
          <p:cNvSpPr/>
          <p:nvPr/>
        </p:nvSpPr>
        <p:spPr bwMode="auto">
          <a:xfrm>
            <a:off x="3328424" y="3646135"/>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2" name="Right Arrow 31"/>
          <p:cNvSpPr/>
          <p:nvPr/>
        </p:nvSpPr>
        <p:spPr bwMode="auto">
          <a:xfrm>
            <a:off x="3328424" y="4065512"/>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3" name="Right Arrow 32"/>
          <p:cNvSpPr/>
          <p:nvPr/>
        </p:nvSpPr>
        <p:spPr bwMode="auto">
          <a:xfrm>
            <a:off x="3328424" y="4484889"/>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4" name="Right Arrow 33"/>
          <p:cNvSpPr/>
          <p:nvPr/>
        </p:nvSpPr>
        <p:spPr bwMode="auto">
          <a:xfrm>
            <a:off x="3328424" y="4914816"/>
            <a:ext cx="5905144" cy="670282"/>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grpSp>
        <p:nvGrpSpPr>
          <p:cNvPr id="35" name="Group 34"/>
          <p:cNvGrpSpPr/>
          <p:nvPr/>
        </p:nvGrpSpPr>
        <p:grpSpPr>
          <a:xfrm>
            <a:off x="10309036" y="2852212"/>
            <a:ext cx="1614322" cy="2231849"/>
            <a:chOff x="5319334" y="1208138"/>
            <a:chExt cx="1264205" cy="1747802"/>
          </a:xfrm>
        </p:grpSpPr>
        <p:sp>
          <p:nvSpPr>
            <p:cNvPr id="36" name="Rectangle 3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38"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3" name="Group 2"/>
          <p:cNvGrpSpPr/>
          <p:nvPr/>
        </p:nvGrpSpPr>
        <p:grpSpPr>
          <a:xfrm>
            <a:off x="549019" y="2852212"/>
            <a:ext cx="1614322" cy="2088656"/>
            <a:chOff x="549019" y="2852212"/>
            <a:chExt cx="1614322" cy="2088656"/>
          </a:xfrm>
        </p:grpSpPr>
        <p:grpSp>
          <p:nvGrpSpPr>
            <p:cNvPr id="40" name="Group 39"/>
            <p:cNvGrpSpPr/>
            <p:nvPr/>
          </p:nvGrpSpPr>
          <p:grpSpPr>
            <a:xfrm>
              <a:off x="549019" y="2852212"/>
              <a:ext cx="1614322" cy="2088656"/>
              <a:chOff x="5319334" y="1208138"/>
              <a:chExt cx="1264205" cy="1635665"/>
            </a:xfrm>
          </p:grpSpPr>
          <p:sp>
            <p:nvSpPr>
              <p:cNvPr id="41" name="Rectangle 40"/>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44"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717061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400" fill="hold"/>
                                        <p:tgtEl>
                                          <p:spTgt spid="26"/>
                                        </p:tgtEl>
                                        <p:attrNameLst>
                                          <p:attrName>ppt_x</p:attrName>
                                        </p:attrNameLst>
                                      </p:cBhvr>
                                      <p:tavLst>
                                        <p:tav tm="0">
                                          <p:val>
                                            <p:strVal val="0-#ppt_w/2"/>
                                          </p:val>
                                        </p:tav>
                                        <p:tav tm="100000">
                                          <p:val>
                                            <p:strVal val="#ppt_x"/>
                                          </p:val>
                                        </p:tav>
                                      </p:tavLst>
                                    </p:anim>
                                    <p:anim calcmode="lin" valueType="num">
                                      <p:cBhvr additive="base">
                                        <p:cTn id="8" dur="4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400" fill="hold"/>
                                        <p:tgtEl>
                                          <p:spTgt spid="27"/>
                                        </p:tgtEl>
                                        <p:attrNameLst>
                                          <p:attrName>ppt_x</p:attrName>
                                        </p:attrNameLst>
                                      </p:cBhvr>
                                      <p:tavLst>
                                        <p:tav tm="0">
                                          <p:val>
                                            <p:strVal val="0-#ppt_w/2"/>
                                          </p:val>
                                        </p:tav>
                                        <p:tav tm="100000">
                                          <p:val>
                                            <p:strVal val="#ppt_x"/>
                                          </p:val>
                                        </p:tav>
                                      </p:tavLst>
                                    </p:anim>
                                    <p:anim calcmode="lin" valueType="num">
                                      <p:cBhvr additive="base">
                                        <p:cTn id="13" dur="4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400" fill="hold"/>
                                        <p:tgtEl>
                                          <p:spTgt spid="28"/>
                                        </p:tgtEl>
                                        <p:attrNameLst>
                                          <p:attrName>ppt_x</p:attrName>
                                        </p:attrNameLst>
                                      </p:cBhvr>
                                      <p:tavLst>
                                        <p:tav tm="0">
                                          <p:val>
                                            <p:strVal val="0-#ppt_w/2"/>
                                          </p:val>
                                        </p:tav>
                                        <p:tav tm="100000">
                                          <p:val>
                                            <p:strVal val="#ppt_x"/>
                                          </p:val>
                                        </p:tav>
                                      </p:tavLst>
                                    </p:anim>
                                    <p:anim calcmode="lin" valueType="num">
                                      <p:cBhvr additive="base">
                                        <p:cTn id="18" dur="400" fill="hold"/>
                                        <p:tgtEl>
                                          <p:spTgt spid="28"/>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400" fill="hold"/>
                                        <p:tgtEl>
                                          <p:spTgt spid="29"/>
                                        </p:tgtEl>
                                        <p:attrNameLst>
                                          <p:attrName>ppt_x</p:attrName>
                                        </p:attrNameLst>
                                      </p:cBhvr>
                                      <p:tavLst>
                                        <p:tav tm="0">
                                          <p:val>
                                            <p:strVal val="0-#ppt_w/2"/>
                                          </p:val>
                                        </p:tav>
                                        <p:tav tm="100000">
                                          <p:val>
                                            <p:strVal val="#ppt_x"/>
                                          </p:val>
                                        </p:tav>
                                      </p:tavLst>
                                    </p:anim>
                                    <p:anim calcmode="lin" valueType="num">
                                      <p:cBhvr additive="base">
                                        <p:cTn id="23" dur="4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400" fill="hold"/>
                                        <p:tgtEl>
                                          <p:spTgt spid="30"/>
                                        </p:tgtEl>
                                        <p:attrNameLst>
                                          <p:attrName>ppt_x</p:attrName>
                                        </p:attrNameLst>
                                      </p:cBhvr>
                                      <p:tavLst>
                                        <p:tav tm="0">
                                          <p:val>
                                            <p:strVal val="1+#ppt_w/2"/>
                                          </p:val>
                                        </p:tav>
                                        <p:tav tm="100000">
                                          <p:val>
                                            <p:strVal val="#ppt_x"/>
                                          </p:val>
                                        </p:tav>
                                      </p:tavLst>
                                    </p:anim>
                                    <p:anim calcmode="lin" valueType="num">
                                      <p:cBhvr additive="base">
                                        <p:cTn id="29" dur="4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400" fill="hold"/>
                                        <p:tgtEl>
                                          <p:spTgt spid="31"/>
                                        </p:tgtEl>
                                        <p:attrNameLst>
                                          <p:attrName>ppt_x</p:attrName>
                                        </p:attrNameLst>
                                      </p:cBhvr>
                                      <p:tavLst>
                                        <p:tav tm="0">
                                          <p:val>
                                            <p:strVal val="0-#ppt_w/2"/>
                                          </p:val>
                                        </p:tav>
                                        <p:tav tm="100000">
                                          <p:val>
                                            <p:strVal val="#ppt_x"/>
                                          </p:val>
                                        </p:tav>
                                      </p:tavLst>
                                    </p:anim>
                                    <p:anim calcmode="lin" valueType="num">
                                      <p:cBhvr additive="base">
                                        <p:cTn id="35" dur="400" fill="hold"/>
                                        <p:tgtEl>
                                          <p:spTgt spid="31"/>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400" fill="hold"/>
                                        <p:tgtEl>
                                          <p:spTgt spid="32"/>
                                        </p:tgtEl>
                                        <p:attrNameLst>
                                          <p:attrName>ppt_x</p:attrName>
                                        </p:attrNameLst>
                                      </p:cBhvr>
                                      <p:tavLst>
                                        <p:tav tm="0">
                                          <p:val>
                                            <p:strVal val="0-#ppt_w/2"/>
                                          </p:val>
                                        </p:tav>
                                        <p:tav tm="100000">
                                          <p:val>
                                            <p:strVal val="#ppt_x"/>
                                          </p:val>
                                        </p:tav>
                                      </p:tavLst>
                                    </p:anim>
                                    <p:anim calcmode="lin" valueType="num">
                                      <p:cBhvr additive="base">
                                        <p:cTn id="40" dur="400" fill="hold"/>
                                        <p:tgtEl>
                                          <p:spTgt spid="32"/>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400" fill="hold"/>
                                        <p:tgtEl>
                                          <p:spTgt spid="33"/>
                                        </p:tgtEl>
                                        <p:attrNameLst>
                                          <p:attrName>ppt_x</p:attrName>
                                        </p:attrNameLst>
                                      </p:cBhvr>
                                      <p:tavLst>
                                        <p:tav tm="0">
                                          <p:val>
                                            <p:strVal val="0-#ppt_w/2"/>
                                          </p:val>
                                        </p:tav>
                                        <p:tav tm="100000">
                                          <p:val>
                                            <p:strVal val="#ppt_x"/>
                                          </p:val>
                                        </p:tav>
                                      </p:tavLst>
                                    </p:anim>
                                    <p:anim calcmode="lin" valueType="num">
                                      <p:cBhvr additive="base">
                                        <p:cTn id="45" dur="4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400" fill="hold"/>
                                        <p:tgtEl>
                                          <p:spTgt spid="34"/>
                                        </p:tgtEl>
                                        <p:attrNameLst>
                                          <p:attrName>ppt_x</p:attrName>
                                        </p:attrNameLst>
                                      </p:cBhvr>
                                      <p:tavLst>
                                        <p:tav tm="0">
                                          <p:val>
                                            <p:strVal val="0-#ppt_w/2"/>
                                          </p:val>
                                        </p:tav>
                                        <p:tav tm="100000">
                                          <p:val>
                                            <p:strVal val="#ppt_x"/>
                                          </p:val>
                                        </p:tav>
                                      </p:tavLst>
                                    </p:anim>
                                    <p:anim calcmode="lin" valueType="num">
                                      <p:cBhvr additive="base">
                                        <p:cTn id="50" dur="4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SignalR on New Servers and Clients</a:t>
            </a:r>
            <a:endParaRPr lang="en-US" sz="4400" dirty="0">
              <a:solidFill>
                <a:schemeClr val="tx2"/>
              </a:solidFill>
            </a:endParaRPr>
          </a:p>
        </p:txBody>
      </p:sp>
      <p:grpSp>
        <p:nvGrpSpPr>
          <p:cNvPr id="35" name="Group 34"/>
          <p:cNvGrpSpPr/>
          <p:nvPr/>
        </p:nvGrpSpPr>
        <p:grpSpPr>
          <a:xfrm>
            <a:off x="10309036" y="2852212"/>
            <a:ext cx="1614322" cy="2231849"/>
            <a:chOff x="5319334" y="1208138"/>
            <a:chExt cx="1264205" cy="1747802"/>
          </a:xfrm>
        </p:grpSpPr>
        <p:sp>
          <p:nvSpPr>
            <p:cNvPr id="36" name="Rectangle 3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38"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3" name="Group 2"/>
          <p:cNvGrpSpPr/>
          <p:nvPr/>
        </p:nvGrpSpPr>
        <p:grpSpPr>
          <a:xfrm>
            <a:off x="549019" y="2852212"/>
            <a:ext cx="1614322" cy="2088656"/>
            <a:chOff x="549019" y="2852212"/>
            <a:chExt cx="1614322" cy="2088656"/>
          </a:xfrm>
        </p:grpSpPr>
        <p:grpSp>
          <p:nvGrpSpPr>
            <p:cNvPr id="40" name="Group 39"/>
            <p:cNvGrpSpPr/>
            <p:nvPr/>
          </p:nvGrpSpPr>
          <p:grpSpPr>
            <a:xfrm>
              <a:off x="549019" y="2852212"/>
              <a:ext cx="1614322" cy="2088656"/>
              <a:chOff x="5319334" y="1208138"/>
              <a:chExt cx="1264205" cy="1635665"/>
            </a:xfrm>
          </p:grpSpPr>
          <p:sp>
            <p:nvSpPr>
              <p:cNvPr id="41" name="Rectangle 40"/>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44"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
        <p:nvSpPr>
          <p:cNvPr id="21" name="Right Arrow 20"/>
          <p:cNvSpPr/>
          <p:nvPr/>
        </p:nvSpPr>
        <p:spPr bwMode="auto">
          <a:xfrm>
            <a:off x="3350195" y="2194199"/>
            <a:ext cx="5905144" cy="871147"/>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2" name="Right Arrow 21"/>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2"/>
                </a:solidFill>
              </a:rPr>
              <a:t>Yeah, dude!</a:t>
            </a:r>
          </a:p>
        </p:txBody>
      </p:sp>
      <p:sp>
        <p:nvSpPr>
          <p:cNvPr id="23" name="Left-Right Arrow 22"/>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1497184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400" fill="hold"/>
                                        <p:tgtEl>
                                          <p:spTgt spid="21"/>
                                        </p:tgtEl>
                                        <p:attrNameLst>
                                          <p:attrName>ppt_x</p:attrName>
                                        </p:attrNameLst>
                                      </p:cBhvr>
                                      <p:tavLst>
                                        <p:tav tm="0">
                                          <p:val>
                                            <p:strVal val="0-#ppt_w/2"/>
                                          </p:val>
                                        </p:tav>
                                        <p:tav tm="100000">
                                          <p:val>
                                            <p:strVal val="#ppt_x"/>
                                          </p:val>
                                        </p:tav>
                                      </p:tavLst>
                                    </p:anim>
                                    <p:anim calcmode="lin" valueType="num">
                                      <p:cBhvr additive="base">
                                        <p:cTn id="8" dur="4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400" fill="hold"/>
                                        <p:tgtEl>
                                          <p:spTgt spid="22"/>
                                        </p:tgtEl>
                                        <p:attrNameLst>
                                          <p:attrName>ppt_x</p:attrName>
                                        </p:attrNameLst>
                                      </p:cBhvr>
                                      <p:tavLst>
                                        <p:tav tm="0">
                                          <p:val>
                                            <p:strVal val="1+#ppt_w/2"/>
                                          </p:val>
                                        </p:tav>
                                        <p:tav tm="100000">
                                          <p:val>
                                            <p:strVal val="#ppt_x"/>
                                          </p:val>
                                        </p:tav>
                                      </p:tavLst>
                                    </p:anim>
                                    <p:anim calcmode="lin" valueType="num">
                                      <p:cBhvr additive="base">
                                        <p:cTn id="14"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3">
                                            <p:bg/>
                                          </p:spTgt>
                                        </p:tgtEl>
                                        <p:attrNameLst>
                                          <p:attrName>style.visibility</p:attrName>
                                        </p:attrNameLst>
                                      </p:cBhvr>
                                      <p:to>
                                        <p:strVal val="visible"/>
                                      </p:to>
                                    </p:set>
                                    <p:animEffect transition="in" filter="plus(out)">
                                      <p:cBhvr>
                                        <p:cTn id="19" dur="500"/>
                                        <p:tgtEl>
                                          <p:spTgt spid="23">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plus(out)">
                                      <p:cBhvr>
                                        <p:cTn id="2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Hubs</a:t>
            </a:r>
            <a:endParaRPr lang="en-US" sz="4400" dirty="0">
              <a:solidFill>
                <a:schemeClr val="tx2"/>
              </a:solidFill>
            </a:endParaRPr>
          </a:p>
        </p:txBody>
      </p:sp>
      <p:grpSp>
        <p:nvGrpSpPr>
          <p:cNvPr id="52" name="Group 51"/>
          <p:cNvGrpSpPr/>
          <p:nvPr/>
        </p:nvGrpSpPr>
        <p:grpSpPr>
          <a:xfrm>
            <a:off x="731897" y="1394854"/>
            <a:ext cx="1264205" cy="1747802"/>
            <a:chOff x="5319334" y="1208138"/>
            <a:chExt cx="1264205" cy="1747802"/>
          </a:xfrm>
        </p:grpSpPr>
        <p:sp>
          <p:nvSpPr>
            <p:cNvPr id="53" name="Rectangle 5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grpSp>
        <p:nvGrpSpPr>
          <p:cNvPr id="2" name="Group 1"/>
          <p:cNvGrpSpPr/>
          <p:nvPr/>
        </p:nvGrpSpPr>
        <p:grpSpPr>
          <a:xfrm>
            <a:off x="5549208" y="3115848"/>
            <a:ext cx="1264205" cy="1747802"/>
            <a:chOff x="3292189" y="2927221"/>
            <a:chExt cx="1264205" cy="1747802"/>
          </a:xfrm>
        </p:grpSpPr>
        <p:grpSp>
          <p:nvGrpSpPr>
            <p:cNvPr id="59" name="Group 58"/>
            <p:cNvGrpSpPr/>
            <p:nvPr/>
          </p:nvGrpSpPr>
          <p:grpSpPr>
            <a:xfrm>
              <a:off x="3292189" y="2927221"/>
              <a:ext cx="1264205" cy="1747802"/>
              <a:chOff x="5319334" y="1208138"/>
              <a:chExt cx="1264205" cy="1747802"/>
            </a:xfrm>
          </p:grpSpPr>
          <p:sp>
            <p:nvSpPr>
              <p:cNvPr id="61" name="Rectangle 60"/>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Hub</a:t>
                </a:r>
              </a:p>
            </p:txBody>
          </p:sp>
        </p:grpSp>
        <p:sp>
          <p:nvSpPr>
            <p:cNvPr id="64" name="Freeform 104"/>
            <p:cNvSpPr>
              <a:spLocks noEditPoints="1"/>
            </p:cNvSpPr>
            <p:nvPr/>
          </p:nvSpPr>
          <p:spPr bwMode="black">
            <a:xfrm>
              <a:off x="3459125" y="3116399"/>
              <a:ext cx="930332" cy="93033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grpSp>
        <p:nvGrpSpPr>
          <p:cNvPr id="65" name="Group 64"/>
          <p:cNvGrpSpPr/>
          <p:nvPr/>
        </p:nvGrpSpPr>
        <p:grpSpPr>
          <a:xfrm>
            <a:off x="731896" y="5051725"/>
            <a:ext cx="1264205" cy="1747802"/>
            <a:chOff x="5319334" y="1208138"/>
            <a:chExt cx="1264205" cy="1747802"/>
          </a:xfrm>
        </p:grpSpPr>
        <p:sp>
          <p:nvSpPr>
            <p:cNvPr id="66" name="Rectangle 6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grpSp>
        <p:nvGrpSpPr>
          <p:cNvPr id="72" name="Group 71"/>
          <p:cNvGrpSpPr/>
          <p:nvPr/>
        </p:nvGrpSpPr>
        <p:grpSpPr>
          <a:xfrm>
            <a:off x="10534176" y="1394854"/>
            <a:ext cx="1264205" cy="1747802"/>
            <a:chOff x="5319334" y="1208138"/>
            <a:chExt cx="1264205" cy="1747802"/>
          </a:xfrm>
        </p:grpSpPr>
        <p:sp>
          <p:nvSpPr>
            <p:cNvPr id="73" name="Rectangle 7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grpSp>
        <p:nvGrpSpPr>
          <p:cNvPr id="77" name="Group 76"/>
          <p:cNvGrpSpPr/>
          <p:nvPr/>
        </p:nvGrpSpPr>
        <p:grpSpPr>
          <a:xfrm>
            <a:off x="10534176" y="5268021"/>
            <a:ext cx="1264205" cy="1747802"/>
            <a:chOff x="5319334" y="1208138"/>
            <a:chExt cx="1264205" cy="1747802"/>
          </a:xfrm>
        </p:grpSpPr>
        <p:sp>
          <p:nvSpPr>
            <p:cNvPr id="79" name="Rectangle 78"/>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cxnSp>
        <p:nvCxnSpPr>
          <p:cNvPr id="19" name="Straight Arrow Connector 18"/>
          <p:cNvCxnSpPr/>
          <p:nvPr/>
        </p:nvCxnSpPr>
        <p:spPr>
          <a:xfrm>
            <a:off x="1996101" y="2034238"/>
            <a:ext cx="3553107" cy="108161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6" idx="3"/>
          </p:cNvCxnSpPr>
          <p:nvPr/>
        </p:nvCxnSpPr>
        <p:spPr>
          <a:xfrm flipH="1">
            <a:off x="1996101" y="4346608"/>
            <a:ext cx="3553107" cy="133722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3" idx="1"/>
          </p:cNvCxnSpPr>
          <p:nvPr/>
        </p:nvCxnSpPr>
        <p:spPr>
          <a:xfrm flipV="1">
            <a:off x="6813413" y="2026957"/>
            <a:ext cx="3720763" cy="1088891"/>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79" idx="1"/>
          </p:cNvCxnSpPr>
          <p:nvPr/>
        </p:nvCxnSpPr>
        <p:spPr>
          <a:xfrm>
            <a:off x="6813413" y="4346608"/>
            <a:ext cx="3720763" cy="1553516"/>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5002" y="6066188"/>
            <a:ext cx="3759684" cy="904863"/>
          </a:xfrm>
          <a:prstGeom prst="rect">
            <a:avLst/>
          </a:prstGeom>
          <a:noFill/>
        </p:spPr>
        <p:txBody>
          <a:bodyPr wrap="none" lIns="182880" tIns="146304" rIns="182880" bIns="146304" rtlCol="0">
            <a:spAutoFit/>
          </a:bodyPr>
          <a:lstStyle/>
          <a:p>
            <a:pPr>
              <a:lnSpc>
                <a:spcPct val="90000"/>
              </a:lnSpc>
            </a:pPr>
            <a:r>
              <a:rPr lang="en-US" sz="4400" dirty="0" err="1" smtClean="0">
                <a:gradFill>
                  <a:gsLst>
                    <a:gs pos="2917">
                      <a:schemeClr val="tx1"/>
                    </a:gs>
                    <a:gs pos="30000">
                      <a:schemeClr val="tx1"/>
                    </a:gs>
                  </a:gsLst>
                  <a:lin ang="5400000" scaled="0"/>
                </a:gradFill>
                <a:latin typeface="+mj-lt"/>
              </a:rPr>
              <a:t>Hub.Clients.</a:t>
            </a:r>
            <a:r>
              <a:rPr lang="en-US" sz="4400" dirty="0" err="1" smtClean="0">
                <a:solidFill>
                  <a:srgbClr val="2348FF"/>
                </a:solidFill>
                <a:latin typeface="+mj-lt"/>
              </a:rPr>
              <a:t>All</a:t>
            </a:r>
            <a:endParaRPr lang="en-US" sz="4400" dirty="0" smtClean="0">
              <a:solidFill>
                <a:srgbClr val="2348FF"/>
              </a:solidFill>
              <a:latin typeface="+mj-lt"/>
            </a:endParaRPr>
          </a:p>
        </p:txBody>
      </p:sp>
      <p:sp>
        <p:nvSpPr>
          <p:cNvPr id="95" name="Freeform 144"/>
          <p:cNvSpPr>
            <a:spLocks noEditPoints="1"/>
          </p:cNvSpPr>
          <p:nvPr/>
        </p:nvSpPr>
        <p:spPr bwMode="black">
          <a:xfrm>
            <a:off x="1073890" y="1547070"/>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96" name="Freeform 144"/>
          <p:cNvSpPr>
            <a:spLocks noEditPoints="1"/>
          </p:cNvSpPr>
          <p:nvPr/>
        </p:nvSpPr>
        <p:spPr bwMode="black">
          <a:xfrm>
            <a:off x="1073890" y="5171661"/>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98" name="Freeform 144"/>
          <p:cNvSpPr>
            <a:spLocks noEditPoints="1"/>
          </p:cNvSpPr>
          <p:nvPr/>
        </p:nvSpPr>
        <p:spPr bwMode="black">
          <a:xfrm>
            <a:off x="10899401" y="1547070"/>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99" name="Freeform 144"/>
          <p:cNvSpPr>
            <a:spLocks noEditPoints="1"/>
          </p:cNvSpPr>
          <p:nvPr/>
        </p:nvSpPr>
        <p:spPr bwMode="black">
          <a:xfrm>
            <a:off x="10876170" y="5438200"/>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46430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8"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2"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295e2e7-0eeb-498e-8716-217bb2ee6ee3"/>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8b529f77-48ab-4581-b468-93f09345b8a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Azure_PPT_template 1.potx</Template>
  <TotalTime>18171</TotalTime>
  <Words>1570</Words>
  <Application>Microsoft Office PowerPoint</Application>
  <PresentationFormat>Custom</PresentationFormat>
  <Paragraphs>124</Paragraphs>
  <Slides>17</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Segoe UI</vt:lpstr>
      <vt:lpstr>Segoe UI Light</vt:lpstr>
      <vt:lpstr>Wingdings</vt:lpstr>
      <vt:lpstr>Azure_PPT_template 1</vt:lpstr>
      <vt:lpstr>MSVID_Product_Brand_template_16-9_WHITE_Cyan-accent</vt:lpstr>
      <vt:lpstr>Real-time Everywhere with SignalR</vt:lpstr>
      <vt:lpstr>PowerPoint Presentation</vt:lpstr>
      <vt:lpstr>Today’s Agenda</vt:lpstr>
      <vt:lpstr>Introduce</vt:lpstr>
      <vt:lpstr>Arthur C. Clarke</vt:lpstr>
      <vt:lpstr>Zen</vt:lpstr>
      <vt:lpstr>SignalR on Old Servers and Clients</vt:lpstr>
      <vt:lpstr>SignalR on New Servers and Clients</vt:lpstr>
      <vt:lpstr>Hubs</vt:lpstr>
      <vt:lpstr>Demo Hub Basics</vt:lpstr>
      <vt:lpstr>Demo From AJAX to Real-time</vt:lpstr>
      <vt:lpstr>SignalR Components</vt:lpstr>
      <vt:lpstr>Demo Native Clients</vt:lpstr>
      <vt:lpstr>Demo Hosting a Hub Using OWIN</vt:lpstr>
      <vt:lpstr>Load Balancing with Backplanes</vt:lpstr>
      <vt:lpstr>Demo Scaling Out Using Backplanes</vt:lpstr>
      <vt:lpstr>Thanks!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Brady Gaster</cp:lastModifiedBy>
  <cp:revision>1030</cp:revision>
  <dcterms:created xsi:type="dcterms:W3CDTF">2012-05-22T07:38:31Z</dcterms:created>
  <dcterms:modified xsi:type="dcterms:W3CDTF">2013-02-08T14:27:27Z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