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usiness\Break%20Ev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Break Even Analysis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Sales Revenue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Sheet1!$C$2:$C$12</c:f>
              <c:numCache>
                <c:formatCode>"£"#,##0.00</c:formatCode>
                <c:ptCount val="11"/>
                <c:pt idx="0">
                  <c:v>0</c:v>
                </c:pt>
                <c:pt idx="1">
                  <c:v>73500</c:v>
                </c:pt>
                <c:pt idx="2">
                  <c:v>147000</c:v>
                </c:pt>
                <c:pt idx="3">
                  <c:v>220500</c:v>
                </c:pt>
                <c:pt idx="4">
                  <c:v>294000</c:v>
                </c:pt>
                <c:pt idx="5">
                  <c:v>367500</c:v>
                </c:pt>
                <c:pt idx="6">
                  <c:v>441000</c:v>
                </c:pt>
                <c:pt idx="7">
                  <c:v>514500</c:v>
                </c:pt>
                <c:pt idx="8">
                  <c:v>588000</c:v>
                </c:pt>
                <c:pt idx="9">
                  <c:v>661500</c:v>
                </c:pt>
                <c:pt idx="10">
                  <c:v>735000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Fixed Cost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74900</c:v>
                </c:pt>
                <c:pt idx="1">
                  <c:v>74900</c:v>
                </c:pt>
                <c:pt idx="2">
                  <c:v>74900</c:v>
                </c:pt>
                <c:pt idx="3">
                  <c:v>74900</c:v>
                </c:pt>
                <c:pt idx="4">
                  <c:v>74900</c:v>
                </c:pt>
                <c:pt idx="5">
                  <c:v>74900</c:v>
                </c:pt>
                <c:pt idx="6">
                  <c:v>74900</c:v>
                </c:pt>
                <c:pt idx="7">
                  <c:v>74900</c:v>
                </c:pt>
                <c:pt idx="8">
                  <c:v>74900</c:v>
                </c:pt>
                <c:pt idx="9">
                  <c:v>74900</c:v>
                </c:pt>
                <c:pt idx="10">
                  <c:v>74900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Variable Costs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74900</c:v>
                </c:pt>
                <c:pt idx="1">
                  <c:v>96950</c:v>
                </c:pt>
                <c:pt idx="2">
                  <c:v>119000</c:v>
                </c:pt>
                <c:pt idx="3">
                  <c:v>141050</c:v>
                </c:pt>
                <c:pt idx="4">
                  <c:v>163100</c:v>
                </c:pt>
                <c:pt idx="5">
                  <c:v>185150</c:v>
                </c:pt>
                <c:pt idx="6">
                  <c:v>207200</c:v>
                </c:pt>
                <c:pt idx="7">
                  <c:v>229250</c:v>
                </c:pt>
                <c:pt idx="8">
                  <c:v>251300</c:v>
                </c:pt>
                <c:pt idx="9">
                  <c:v>273350</c:v>
                </c:pt>
                <c:pt idx="10">
                  <c:v>295400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63104"/>
        <c:axId val="90865024"/>
      </c:scatterChart>
      <c:valAx>
        <c:axId val="9086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Activity (Units)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865024"/>
        <c:crosses val="autoZero"/>
        <c:crossBetween val="midCat"/>
      </c:valAx>
      <c:valAx>
        <c:axId val="90865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Sales and Costs (£)</a:t>
                </a:r>
              </a:p>
            </c:rich>
          </c:tx>
          <c:layout/>
          <c:overlay val="0"/>
        </c:title>
        <c:numFmt formatCode="&quot;£&quot;#,##0.00" sourceLinked="1"/>
        <c:majorTickMark val="out"/>
        <c:minorTickMark val="none"/>
        <c:tickLblPos val="nextTo"/>
        <c:crossAx val="908631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2A3FA1-E525-4C32-A565-DE4DFCDFB11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03D27DF-E55D-48FD-AF29-6629E97D9CFF}" type="datetimeFigureOut">
              <a:rPr lang="en-GB" smtClean="0"/>
              <a:t>07/03/2012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7543800" cy="2593975"/>
          </a:xfrm>
        </p:spPr>
        <p:txBody>
          <a:bodyPr/>
          <a:lstStyle/>
          <a:p>
            <a:r>
              <a:rPr lang="en-GB" dirty="0" smtClean="0"/>
              <a:t>Financial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087" y="5157192"/>
            <a:ext cx="6461760" cy="1066800"/>
          </a:xfrm>
        </p:spPr>
        <p:txBody>
          <a:bodyPr/>
          <a:lstStyle/>
          <a:p>
            <a:r>
              <a:rPr lang="en-GB" dirty="0" smtClean="0"/>
              <a:t>EG32002</a:t>
            </a:r>
          </a:p>
          <a:p>
            <a:r>
              <a:rPr lang="en-GB" dirty="0" smtClean="0"/>
              <a:t>Group 7</a:t>
            </a:r>
            <a:endParaRPr lang="en-GB" dirty="0"/>
          </a:p>
        </p:txBody>
      </p:sp>
      <p:pic>
        <p:nvPicPr>
          <p:cNvPr id="1028" name="Picture 4" descr="http://smallbusiness.chron.com/DM-Resize/photos.demandstudios.com/getty/article/117/187/78493145.jpg?w=600&amp;h=600&amp;keep_ratio=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632"/>
            <a:ext cx="5715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91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 fitting					</a:t>
            </a:r>
          </a:p>
          <a:p>
            <a:r>
              <a:rPr lang="en-GB" dirty="0" smtClean="0"/>
              <a:t>Administrative Costs</a:t>
            </a:r>
          </a:p>
          <a:p>
            <a:r>
              <a:rPr lang="en-GB" dirty="0" smtClean="0"/>
              <a:t>Initial Training</a:t>
            </a:r>
          </a:p>
          <a:p>
            <a:r>
              <a:rPr lang="en-GB" dirty="0" smtClean="0"/>
              <a:t>Hiring Process</a:t>
            </a:r>
          </a:p>
          <a:p>
            <a:r>
              <a:rPr lang="en-GB" dirty="0" smtClean="0"/>
              <a:t>Initial Stock</a:t>
            </a:r>
          </a:p>
          <a:p>
            <a:endParaRPr lang="en-GB" dirty="0"/>
          </a:p>
        </p:txBody>
      </p:sp>
      <p:pic>
        <p:nvPicPr>
          <p:cNvPr id="2050" name="Picture 2" descr="http://t3.gstatic.com/images?q=tbn:ANd9GcStx7czFSFAlIylP86Y8cxpA3dFonWpcG0fqMW-dIPuWg84U6J-SRYW4T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4868337" cy="33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Sales Forecast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982074"/>
              </p:ext>
            </p:extLst>
          </p:nvPr>
        </p:nvGraphicFramePr>
        <p:xfrm>
          <a:off x="1607840" y="3813076"/>
          <a:ext cx="5318719" cy="2533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307"/>
                <a:gridCol w="1043972"/>
                <a:gridCol w="1174468"/>
                <a:gridCol w="1043972"/>
              </a:tblGrid>
              <a:tr h="316451">
                <a:tc>
                  <a:txBody>
                    <a:bodyPr/>
                    <a:lstStyle/>
                    <a:p>
                      <a:pPr algn="just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just" fontAlgn="b"/>
                      <a:r>
                        <a:rPr lang="en-GB" sz="1100" b="1" u="none" strike="noStrike" dirty="0">
                          <a:effectLst/>
                        </a:rPr>
                        <a:t>Sales Forecast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6451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 dirty="0">
                          <a:effectLst/>
                        </a:rPr>
                        <a:t>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51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 dirty="0" smtClean="0">
                          <a:effectLst/>
                        </a:rPr>
                        <a:t>Total Sales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£350,000.00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£385,000.00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£423,500.00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51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Start Up Costs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£90,000.00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-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-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8372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 dirty="0">
                          <a:effectLst/>
                        </a:rPr>
                        <a:t>Operating Cost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37,450.00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    37,450.00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37,450.00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51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Variable Cost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142,450.00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 152,950.00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 dirty="0">
                          <a:effectLst/>
                        </a:rPr>
                        <a:t> £  164,500.00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51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Advertising and Marketing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  5,000.00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      5,000.00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 dirty="0">
                          <a:effectLst/>
                        </a:rPr>
                        <a:t> £      5,000.00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51"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Net Profit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75,100.00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>
                          <a:effectLst/>
                        </a:rPr>
                        <a:t> £     189,600.00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GB" sz="1100" u="none" strike="noStrike" dirty="0">
                          <a:effectLst/>
                        </a:rPr>
                        <a:t> £  216,550.00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2776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Business will consistently grow net profits based on:</a:t>
            </a:r>
          </a:p>
          <a:p>
            <a:pPr lvl="1"/>
            <a:r>
              <a:rPr lang="en-GB" dirty="0" smtClean="0"/>
              <a:t>Average </a:t>
            </a:r>
            <a:r>
              <a:rPr lang="en-GB" dirty="0"/>
              <a:t>Cost of Individual Sushi Dish			£ 5.00</a:t>
            </a:r>
          </a:p>
          <a:p>
            <a:pPr lvl="1"/>
            <a:r>
              <a:rPr lang="en-GB" dirty="0"/>
              <a:t>Average Cost of Bill Per Person			£13.50</a:t>
            </a:r>
          </a:p>
          <a:p>
            <a:pPr lvl="1"/>
            <a:r>
              <a:rPr lang="en-GB" dirty="0"/>
              <a:t>Number of Customers Per Week (Year 3)		</a:t>
            </a:r>
            <a:r>
              <a:rPr lang="en-GB" dirty="0" smtClean="0"/>
              <a:t>1400</a:t>
            </a:r>
          </a:p>
          <a:p>
            <a:r>
              <a:rPr lang="en-GB" dirty="0" smtClean="0"/>
              <a:t>Variable costs will increase with demand and have been factored in calculations</a:t>
            </a:r>
          </a:p>
        </p:txBody>
      </p:sp>
    </p:spTree>
    <p:extLst>
      <p:ext uri="{BB962C8B-B14F-4D97-AF65-F5344CB8AC3E}">
        <p14:creationId xmlns:p14="http://schemas.microsoft.com/office/powerpoint/2010/main" val="3037480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Profit Margin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profitability of the company was taken into account</a:t>
            </a:r>
          </a:p>
          <a:p>
            <a:r>
              <a:rPr lang="en-GB" dirty="0" smtClean="0"/>
              <a:t>The profit margins for the first three years of trading are projected as:</a:t>
            </a:r>
          </a:p>
          <a:p>
            <a:pPr lvl="1"/>
            <a:r>
              <a:rPr lang="en-GB" dirty="0" smtClean="0"/>
              <a:t>Year 1 	0.59</a:t>
            </a:r>
          </a:p>
          <a:p>
            <a:pPr lvl="1"/>
            <a:r>
              <a:rPr lang="en-GB" dirty="0" smtClean="0"/>
              <a:t>Year 2	0.60</a:t>
            </a:r>
          </a:p>
          <a:p>
            <a:pPr lvl="1"/>
            <a:r>
              <a:rPr lang="en-GB" dirty="0" smtClean="0"/>
              <a:t>Year 3	0.61</a:t>
            </a:r>
          </a:p>
          <a:p>
            <a:r>
              <a:rPr lang="en-GB" dirty="0" smtClean="0"/>
              <a:t>The capital invested in the company will therefore </a:t>
            </a:r>
          </a:p>
          <a:p>
            <a:pPr marL="114300" indent="0">
              <a:buNone/>
            </a:pPr>
            <a:r>
              <a:rPr lang="en-GB" dirty="0" smtClean="0"/>
              <a:t>     result in strong profits and improve as time</a:t>
            </a:r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 goes on.</a:t>
            </a:r>
          </a:p>
        </p:txBody>
      </p:sp>
      <p:pic>
        <p:nvPicPr>
          <p:cNvPr id="3074" name="Picture 2" descr="http://www.travelagentmusings.com/wp-content/uploads/2011/04/business-increase-profit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33" y="3645024"/>
            <a:ext cx="4439816" cy="33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2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2" y="260648"/>
            <a:ext cx="7620000" cy="1143000"/>
          </a:xfrm>
        </p:spPr>
        <p:txBody>
          <a:bodyPr/>
          <a:lstStyle/>
          <a:p>
            <a:r>
              <a:rPr lang="en-GB" dirty="0" smtClean="0"/>
              <a:t>Break Even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business will break even when the sales reach approximately £100k</a:t>
            </a:r>
          </a:p>
          <a:p>
            <a:r>
              <a:rPr lang="en-GB" dirty="0" smtClean="0"/>
              <a:t>This will occur within the last quarter of year 1</a:t>
            </a:r>
          </a:p>
          <a:p>
            <a:r>
              <a:rPr lang="en-GB" dirty="0" smtClean="0"/>
              <a:t>This will be a positive result for  a restaurant.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90892"/>
              </p:ext>
            </p:extLst>
          </p:nvPr>
        </p:nvGraphicFramePr>
        <p:xfrm>
          <a:off x="1475656" y="3193073"/>
          <a:ext cx="5220072" cy="365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15816" y="5905498"/>
            <a:ext cx="0" cy="32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5776" y="590549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347</TotalTime>
  <Words>165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Financial Analysis</vt:lpstr>
      <vt:lpstr>Initial Costs</vt:lpstr>
      <vt:lpstr>Sales Forecast</vt:lpstr>
      <vt:lpstr>Profit Margin</vt:lpstr>
      <vt:lpstr>Break Even Analysis</vt:lpstr>
    </vt:vector>
  </TitlesOfParts>
  <Company>University of Dundee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Chris</cp:lastModifiedBy>
  <cp:revision>29</cp:revision>
  <dcterms:created xsi:type="dcterms:W3CDTF">2012-02-08T11:07:35Z</dcterms:created>
  <dcterms:modified xsi:type="dcterms:W3CDTF">2012-03-07T20:20:43Z</dcterms:modified>
</cp:coreProperties>
</file>