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5" r:id="rId6"/>
    <p:sldId id="269" r:id="rId7"/>
    <p:sldId id="271" r:id="rId8"/>
    <p:sldId id="264" r:id="rId9"/>
    <p:sldId id="263" r:id="rId10"/>
    <p:sldId id="267" r:id="rId11"/>
    <p:sldId id="268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95F1-B86A-0573-53FE-C0FD1131BE03}" v="2" dt="2023-12-05T22:15:08.447"/>
    <p1510:client id="{05471D50-FF85-9A5F-9694-9EEE0A12AF49}" v="271" dt="2023-12-05T22:31:04.429"/>
    <p1510:client id="{3273A23C-532A-C57D-E871-33E22B091593}" v="16" dt="2023-12-06T01:34:58.483"/>
    <p1510:client id="{57ABD293-DA4B-A1FC-51A8-C4B097B5016C}" v="19" dt="2023-12-06T15:48:38.767"/>
    <p1510:client id="{625C601D-64DC-8CEB-C5CC-923809D0AFC4}" v="14" dt="2023-12-05T22:45:33.303"/>
    <p1510:client id="{639A7A74-6315-DD79-A12A-8138FA2FAF44}" v="2" dt="2023-12-06T03:15:52.770"/>
    <p1510:client id="{8A450F13-4730-1C0A-C934-12B160407E1A}" v="1529" dt="2023-12-05T21:23:33.116"/>
    <p1510:client id="{A0EBAE1E-8EAF-FAA4-05BC-07995BF53A0A}" v="76" dt="2023-12-06T02:08:16.629"/>
    <p1510:client id="{AA1EAEA2-5158-714B-6F08-E3BFD118BF51}" v="13" dt="2023-12-06T15:00:29.959"/>
    <p1510:client id="{AF8C32AE-2EA6-8C89-94D3-C8E5ED8C138F}" v="59" dt="2023-12-06T15:12:23.383"/>
    <p1510:client id="{B549565B-2582-4F91-96A5-3B2B4CE39CF5}" v="70" dt="2023-12-05T14:24:37.019"/>
    <p1510:client id="{B6227D93-EF14-E041-380D-4046BB63CAAA}" v="32" dt="2023-12-05T22:40:30.879"/>
    <p1510:client id="{C2CBADC3-94F4-DCCE-4EDE-B319782A689D}" v="1" dt="2023-12-06T15:50:37.112"/>
    <p1510:client id="{C949CDEF-B644-468B-90FF-69A19A9A43CC}" v="464" dt="2023-12-06T02:20:17.775"/>
    <p1510:client id="{F571BEA4-1353-4FF4-B66D-83E6327357F0}" v="131" dt="2023-12-05T20:16:2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EA62-88C6-4BA7-8392-E4A29839BEBF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C2DB-5985-4191-999B-71F834EFA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2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Whitson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Shreya</a:t>
            </a:r>
          </a:p>
          <a:p>
            <a:r>
              <a:rPr lang="en-US">
                <a:ea typeface="Calibri"/>
                <a:cs typeface="Calibri"/>
              </a:rPr>
              <a:t>the </a:t>
            </a:r>
            <a:r>
              <a:rPr lang="en-US"/>
              <a:t>inflation </a:t>
            </a:r>
            <a:r>
              <a:rPr lang="en-US">
                <a:ea typeface="Calibri"/>
                <a:cs typeface="Calibri"/>
              </a:rPr>
              <a:t>adjustment is for salary value by 8% of inflation for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Shreya (overview of the models)</a:t>
            </a:r>
          </a:p>
          <a:p>
            <a:r>
              <a:rPr lang="en-US">
                <a:ea typeface="Calibri"/>
                <a:cs typeface="Calibri"/>
              </a:rPr>
              <a:t>Model selection is based on the RMSE comparison – We found out that Decision tree gives the lowest RMSE and </a:t>
            </a:r>
            <a:r>
              <a:rPr lang="en-US" err="1">
                <a:ea typeface="Calibri"/>
                <a:cs typeface="Calibri"/>
              </a:rPr>
              <a:t>XGBoost</a:t>
            </a:r>
            <a:r>
              <a:rPr lang="en-US">
                <a:ea typeface="Calibri"/>
                <a:cs typeface="Calibri"/>
              </a:rPr>
              <a:t> is right behind. </a:t>
            </a:r>
          </a:p>
          <a:p>
            <a:r>
              <a:rPr lang="en-US">
                <a:ea typeface="Calibri"/>
                <a:cs typeface="Calibri"/>
              </a:rPr>
              <a:t>The Kaggle data used </a:t>
            </a:r>
            <a:r>
              <a:rPr lang="en-US" err="1">
                <a:ea typeface="Calibri"/>
                <a:cs typeface="Calibri"/>
              </a:rPr>
              <a:t>CatBoost</a:t>
            </a:r>
            <a:r>
              <a:rPr lang="en-US">
                <a:ea typeface="Calibri"/>
                <a:cs typeface="Calibri"/>
              </a:rPr>
              <a:t> model which had 49600 RMSE.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Tomas: Here we can see the distribution of salary of all job titles. We can see that the mean salary for all jobs is a total of 150k approximately. The median is lower </a:t>
            </a:r>
            <a:r>
              <a:rPr lang="en-US"/>
              <a:t>which indicates that the salary distribution is slightly right-skewed, with some higher-income positions pulling the mean higher. You can see the max value being 750,000, which can contribute to this.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Tomas: For the distribution of the qualitative variables, we can see that Data analyst, data scientist, and data engineer are the most </a:t>
            </a:r>
            <a:r>
              <a:rPr lang="en-US" err="1">
                <a:cs typeface="Calibri"/>
              </a:rPr>
              <a:t>occuring</a:t>
            </a:r>
            <a:r>
              <a:rPr lang="en-US">
                <a:cs typeface="Calibri"/>
              </a:rPr>
              <a:t> jobs in our data set. Companies that are medium sized are the ones that appeared the most as well as senior level experience</a:t>
            </a:r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Tomas. For relevance of  variables, according to </a:t>
            </a:r>
            <a:r>
              <a:rPr lang="en-US" dirty="0" err="1">
                <a:cs typeface="Calibri"/>
              </a:rPr>
              <a:t>XGboost</a:t>
            </a:r>
            <a:r>
              <a:rPr lang="en-US" dirty="0">
                <a:cs typeface="Calibri"/>
              </a:rPr>
              <a:t>, we concluded that the 4 of the top 7 levels include experience, which makes it a relevant factor to predict salary. </a:t>
            </a:r>
            <a:r>
              <a:rPr lang="en-US" dirty="0" err="1">
                <a:cs typeface="Calibri"/>
              </a:rPr>
              <a:t>VAriables</a:t>
            </a:r>
            <a:r>
              <a:rPr lang="en-US" dirty="0">
                <a:cs typeface="Calibri"/>
              </a:rPr>
              <a:t> such as remote ratio and company size seems hardly </a:t>
            </a:r>
            <a:r>
              <a:rPr lang="en-US" dirty="0" err="1">
                <a:cs typeface="Calibri"/>
              </a:rPr>
              <a:t>revelant</a:t>
            </a:r>
            <a:r>
              <a:rPr lang="en-US" dirty="0">
                <a:cs typeface="Calibri"/>
              </a:rPr>
              <a:t> in this situation.  Now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going to pass it down to Wes, where he is going to talk about the </a:t>
            </a:r>
            <a:r>
              <a:rPr lang="en-US" dirty="0" err="1">
                <a:cs typeface="Calibri"/>
              </a:rPr>
              <a:t>XGBoost</a:t>
            </a:r>
            <a:r>
              <a:rPr lang="en-US" dirty="0">
                <a:cs typeface="Calibri"/>
              </a:rPr>
              <a:t> model.</a:t>
            </a:r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C2DB-5985-4191-999B-71F834EFACB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7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87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CC3EC-F6C0-4988-F861-A8175831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Predicting Data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F6458-8789-1E74-88FA-3A2884A8B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5364218" cy="1005657"/>
          </a:xfrm>
        </p:spPr>
        <p:txBody>
          <a:bodyPr>
            <a:normAutofit fontScale="92500"/>
          </a:bodyPr>
          <a:lstStyle/>
          <a:p>
            <a:r>
              <a:rPr lang="en-US">
                <a:latin typeface="Univers"/>
              </a:rPr>
              <a:t>Group 4:</a:t>
            </a:r>
            <a:endParaRPr lang="en-US"/>
          </a:p>
          <a:p>
            <a:r>
              <a:rPr lang="en-US">
                <a:latin typeface="Univers"/>
              </a:rPr>
              <a:t>Karan, Whitson, Wes, Shreya, Tomas, Jacob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alculator, pen, compass, money and a paper with graphs printed on it">
            <a:extLst>
              <a:ext uri="{FF2B5EF4-FFF2-40B4-BE49-F238E27FC236}">
                <a16:creationId xmlns:a16="http://schemas.microsoft.com/office/drawing/2014/main" id="{2C1BF520-4BB3-611B-10EF-95E4EB7D9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2" r="24375" b="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3E48-F0DA-A65E-9B71-76A4321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92" y="178202"/>
            <a:ext cx="3071045" cy="4319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>
                <a:latin typeface="Univers Condensed"/>
              </a:rPr>
              <a:t>Clustering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F120-B573-1610-E01F-B709FDE1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97" y="787975"/>
            <a:ext cx="5193891" cy="56709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latin typeface="Univers"/>
              </a:rPr>
              <a:t>Relevant to us "Analysts"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5435-26AD-7B94-832E-50C2443F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92F0-4205-71D2-8E0A-7E17B5B9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507F5-0E8B-E72A-8156-360B563C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D86D011-6380-84E5-3AA3-6E4F0594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87" y="1404169"/>
            <a:ext cx="8980974" cy="45730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B1C129-C44C-910F-FB73-E84A12B98193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6FA-8E76-0AAD-D45D-21B4B04F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09" y="187639"/>
            <a:ext cx="2835071" cy="4614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>
                <a:latin typeface="Univers Condensed"/>
              </a:rPr>
              <a:t>Clustering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978E-497E-79DB-6973-E7252BA6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367" y="828293"/>
            <a:ext cx="5641259" cy="56709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latin typeface="Univers"/>
              </a:rPr>
              <a:t>Maybe you'll be an engineer?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06CA-84D5-7CEF-0F9D-E9904FB1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35DE3-622A-3536-7F2E-B6660209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5387D-85A1-B76A-04AF-4AABBD9F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725B63A-ECB7-8FC8-7AF1-C362533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7" y="1398100"/>
            <a:ext cx="8910796" cy="458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A4B9E0-FAAF-0E8D-6C5C-921E4EB55303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EE75-05E3-AF8E-3FD9-EA8D943A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86117" cy="799531"/>
          </a:xfrm>
        </p:spPr>
        <p:txBody>
          <a:bodyPr/>
          <a:lstStyle/>
          <a:p>
            <a:r>
              <a:rPr lang="en-US">
                <a:latin typeface="Univers Condensed"/>
              </a:rPr>
              <a:t>Challenges &amp; Improvements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D6E1-650E-4004-315E-A7797A48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51" y="1796597"/>
            <a:ext cx="10676517" cy="4132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>
                <a:latin typeface="Univers"/>
              </a:rPr>
              <a:t>Limited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Univers"/>
              </a:rPr>
              <a:t>Only salary info – nothing about school, location, number of past jobs, field of work,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Univers"/>
              </a:rPr>
              <a:t>2022-2023 only years with enough data</a:t>
            </a:r>
          </a:p>
          <a:p>
            <a:pPr marL="457200" lvl="1" indent="0">
              <a:buNone/>
            </a:pPr>
            <a:endParaRPr lang="en-US">
              <a:latin typeface="Univer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5BB2-41AD-BC71-18B0-543B401E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D6F1-61AE-91A3-0D5B-BE83ACF3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7E34-C432-9B15-21B3-1D3B869D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96A08-7C0F-2F79-6797-BE01ECCFCCAB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EE75-05E3-AF8E-3FD9-EA8D943A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 Condensed"/>
              </a:rPr>
              <a:t>Questions?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5BB2-41AD-BC71-18B0-543B401E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D6F1-61AE-91A3-0D5B-BE83ACF3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7E34-C432-9B15-21B3-1D3B869D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5CA3D-9183-5D93-CA33-98FCC5C21F77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725C-518D-7B5D-3C6E-F18D181B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Univers Condensed"/>
              </a:rPr>
              <a:t>Data</a:t>
            </a:r>
          </a:p>
        </p:txBody>
      </p:sp>
      <p:pic>
        <p:nvPicPr>
          <p:cNvPr id="8" name="Content Placeholder 7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C74AE011-0A03-CBA7-B79E-61160BE6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4142" y="998127"/>
            <a:ext cx="4670849" cy="4857135"/>
          </a:xfr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2408-9DAC-2FBC-183A-74CDE14DE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Kaggle</a:t>
            </a:r>
            <a:endParaRPr lang="en-US" sz="2000"/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11 Features in Original Data</a:t>
            </a:r>
            <a:endParaRPr lang="en-US" sz="2000"/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>
                <a:latin typeface="Univers"/>
              </a:rPr>
              <a:t>Predicting Salary in USD</a:t>
            </a:r>
          </a:p>
          <a:p>
            <a:pPr marL="2857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>
                <a:latin typeface="Univers"/>
              </a:rPr>
              <a:t>~10,000 rows</a:t>
            </a:r>
          </a:p>
          <a:p>
            <a:pPr marL="2857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>
                <a:latin typeface="Univers"/>
              </a:rPr>
              <a:t>Levels of categorical variables are coded</a:t>
            </a:r>
          </a:p>
          <a:p>
            <a:pPr marL="0" lvl="1">
              <a:lnSpc>
                <a:spcPct val="150000"/>
              </a:lnSpc>
            </a:pPr>
            <a:endParaRPr lang="en-US" sz="1800">
              <a:latin typeface="Univer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08DF-BB06-EC22-0D98-C2633743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4B6CB-49D2-8F81-9A74-9C7ACB75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B6702-9259-0AA4-0B5A-21806444C310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FC64-77B4-4442-0BDE-C9283C34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74" y="781665"/>
            <a:ext cx="4093599" cy="946362"/>
          </a:xfrm>
        </p:spPr>
        <p:txBody>
          <a:bodyPr/>
          <a:lstStyle/>
          <a:p>
            <a:r>
              <a:rPr lang="en-US">
                <a:latin typeface="Univers Condensed"/>
              </a:rPr>
              <a:t>Data Cleaning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762B4-002E-8391-8379-4EEA81AC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D6AC-72FC-A75E-85B2-B24A773E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128613D-BCE2-A0BE-6C7A-B5349E83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Years 2022-2023</a:t>
            </a:r>
            <a:endParaRPr lang="en-US" sz="2000"/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2022 inflation adjusted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Only US based Companies</a:t>
            </a:r>
            <a:endParaRPr lang="en-US" sz="2000"/>
          </a:p>
          <a:p>
            <a:pPr marL="2857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Remove Outliers</a:t>
            </a:r>
          </a:p>
          <a:p>
            <a:pPr marL="742950" lvl="2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Helps improve overall model accuracy</a:t>
            </a:r>
          </a:p>
          <a:p>
            <a:pPr marL="2857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endParaRPr lang="en-US" sz="2000">
              <a:latin typeface="Univers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CBC50DC-FA68-1294-3094-61D99803F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27735"/>
              </p:ext>
            </p:extLst>
          </p:nvPr>
        </p:nvGraphicFramePr>
        <p:xfrm>
          <a:off x="5253372" y="1949951"/>
          <a:ext cx="61722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19818601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18002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Variables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Categorical (4 levels)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7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Employment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Categorical (4 levels)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9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Categorical (93 levels)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8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Employee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Categorical (25 levels)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Remote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Categorical (3 levels)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3079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C8DAAD-A6E8-F9F2-A9F0-6425DF5EE0E2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941-DD38-475C-237B-9AC07367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48044"/>
          </a:xfrm>
        </p:spPr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8B97-F7C7-9000-4CB4-D0824735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55EC-80DB-42D0-2921-B8A7562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45" y="6347883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dirty="0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4BDDE-A293-087E-33A0-9391C8EA2D25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65EFB5-5BD2-DF41-0856-B0368FB2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02373"/>
              </p:ext>
            </p:extLst>
          </p:nvPr>
        </p:nvGraphicFramePr>
        <p:xfrm>
          <a:off x="1575486" y="2126391"/>
          <a:ext cx="9045156" cy="27404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2578">
                  <a:extLst>
                    <a:ext uri="{9D8B030D-6E8A-4147-A177-3AD203B41FA5}">
                      <a16:colId xmlns:a16="http://schemas.microsoft.com/office/drawing/2014/main" val="3420236904"/>
                    </a:ext>
                  </a:extLst>
                </a:gridCol>
                <a:gridCol w="4522578">
                  <a:extLst>
                    <a:ext uri="{9D8B030D-6E8A-4147-A177-3AD203B41FA5}">
                      <a16:colId xmlns:a16="http://schemas.microsoft.com/office/drawing/2014/main" val="932900560"/>
                    </a:ext>
                  </a:extLst>
                </a:gridCol>
              </a:tblGrid>
              <a:tr h="548092">
                <a:tc>
                  <a:txBody>
                    <a:bodyPr/>
                    <a:lstStyle/>
                    <a:p>
                      <a:r>
                        <a:rPr lang="en-US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70473"/>
                  </a:ext>
                </a:extLst>
              </a:tr>
              <a:tr h="548092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~51000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15392"/>
                  </a:ext>
                </a:extLst>
              </a:tr>
              <a:tr h="548092">
                <a:tc>
                  <a:txBody>
                    <a:bodyPr/>
                    <a:lstStyle/>
                    <a:p>
                      <a:r>
                        <a:rPr lang="en-US"/>
                        <a:t>Decision Tree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Univers"/>
                        </a:rPr>
                        <a:t>(Lowest RMSE)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45,737 (</a:t>
                      </a:r>
                      <a:r>
                        <a:rPr lang="en-US" sz="1800" b="0" i="0" u="none" strike="noStrike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nivers"/>
                        </a:rPr>
                        <a:t>3,863</a:t>
                      </a:r>
                      <a:r>
                        <a:rPr lang="en-US" sz="1800" b="0" i="0" u="none" strike="noStrike" noProof="0">
                          <a:latin typeface="Univers"/>
                        </a:rPr>
                        <a:t> &lt; Kaggle's best)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43760"/>
                  </a:ext>
                </a:extLst>
              </a:tr>
              <a:tr h="548092">
                <a:tc>
                  <a:txBody>
                    <a:bodyPr/>
                    <a:lstStyle/>
                    <a:p>
                      <a:r>
                        <a:rPr lang="en-US" err="1"/>
                        <a:t>XGBoost</a:t>
                      </a:r>
                      <a:r>
                        <a:rPr lang="en-US"/>
                        <a:t> 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45,738 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Univers"/>
                        </a:rPr>
                        <a:t>(</a:t>
                      </a:r>
                      <a:r>
                        <a:rPr lang="en-US" sz="1800" b="0" i="0" u="none" strike="noStrike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nivers"/>
                        </a:rPr>
                        <a:t>3,864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Univers"/>
                        </a:rPr>
                        <a:t> &lt; Kaggle's best)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01133"/>
                  </a:ext>
                </a:extLst>
              </a:tr>
              <a:tr h="5480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CatBoost</a:t>
                      </a:r>
                      <a:r>
                        <a:rPr lang="en-US"/>
                        <a:t> (</a:t>
                      </a:r>
                      <a:r>
                        <a:rPr lang="en-US" u="sng"/>
                        <a:t>Best model on Kaggle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49,600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5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9806-815F-D0A8-6669-76BAB85F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 Condensed"/>
              </a:rPr>
              <a:t>Distribution of Salary</a:t>
            </a:r>
            <a:endParaRPr lang="en-US"/>
          </a:p>
        </p:txBody>
      </p:sp>
      <p:pic>
        <p:nvPicPr>
          <p:cNvPr id="10" name="Content Placeholder 9" descr="A graph of a salary distribution&#10;&#10;Description automatically generated">
            <a:extLst>
              <a:ext uri="{FF2B5EF4-FFF2-40B4-BE49-F238E27FC236}">
                <a16:creationId xmlns:a16="http://schemas.microsoft.com/office/drawing/2014/main" id="{E1E6CB6D-1C3E-5136-3FBD-E56ED83F7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02" y="1712299"/>
            <a:ext cx="5554303" cy="3616426"/>
          </a:xfrm>
        </p:spPr>
      </p:pic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73CC8A2-7909-936D-8192-1E2B59A58F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91455007"/>
              </p:ext>
            </p:extLst>
          </p:nvPr>
        </p:nvGraphicFramePr>
        <p:xfrm>
          <a:off x="6474269" y="2503675"/>
          <a:ext cx="518318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3347814035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797774438"/>
                    </a:ext>
                  </a:extLst>
                </a:gridCol>
              </a:tblGrid>
              <a:tr h="364066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3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149,639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4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142,200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6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5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282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78F9-1B38-9B6C-5A8A-B476294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EA4E-974A-C7F3-1168-14A7D463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4D96-5336-380A-1E7B-B2329F3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D9249-23AD-DDBB-8DBD-9DD4F67C44DD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9F3-64C1-4F4E-AE6E-66B8C70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 Condensed"/>
              </a:rPr>
              <a:t>Distribution of Qualitative Variables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FB060-9627-2BE9-28A0-DBA4BF0F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46947-AFD2-C0B2-F18D-A320FCFB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BDBA2-B74B-E631-6C04-1E3C2F26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dirty="0" smtClean="0"/>
              <a:t>6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39555-B276-A099-1FA5-2FB52514C3E1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aph of a company size&#10;&#10;Description automatically generated">
            <a:extLst>
              <a:ext uri="{FF2B5EF4-FFF2-40B4-BE49-F238E27FC236}">
                <a16:creationId xmlns:a16="http://schemas.microsoft.com/office/drawing/2014/main" id="{6EFEF721-1BF7-C7D8-068B-47B85C60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12" y="2502958"/>
            <a:ext cx="3372909" cy="2207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D6282E-D84D-DA49-BF7E-FC9A9FE0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79" y="2502958"/>
            <a:ext cx="3372909" cy="2207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A9E487-4BE5-B732-4FA7-CD071406D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78" y="2502958"/>
            <a:ext cx="3372909" cy="22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9F3-64C1-4F4E-AE6E-66B8C70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 Condensed"/>
              </a:rPr>
              <a:t>Variable Importance (according to XGBoost)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FB060-9627-2BE9-28A0-DBA4BF0F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46947-AFD2-C0B2-F18D-A320FCFB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BDBA2-B74B-E631-6C04-1E3C2F26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dirty="0" smtClean="0"/>
              <a:t>7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39555-B276-A099-1FA5-2FB52514C3E1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text and numbers&#10;&#10;Description automatically generated">
            <a:extLst>
              <a:ext uri="{FF2B5EF4-FFF2-40B4-BE49-F238E27FC236}">
                <a16:creationId xmlns:a16="http://schemas.microsoft.com/office/drawing/2014/main" id="{4F74CB7D-938E-F099-230E-FE4AF07D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818379"/>
            <a:ext cx="5454650" cy="4040392"/>
          </a:xfrm>
          <a:prstGeom prst="rect">
            <a:avLst/>
          </a:prstGeom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F562BC70-E976-8C7E-E8E4-B2AFB402F134}"/>
              </a:ext>
            </a:extLst>
          </p:cNvPr>
          <p:cNvSpPr/>
          <p:nvPr/>
        </p:nvSpPr>
        <p:spPr>
          <a:xfrm>
            <a:off x="8743950" y="2940050"/>
            <a:ext cx="1879600" cy="1797050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 of the top 7 levels include experience.</a:t>
            </a:r>
            <a:endParaRPr lang="en-US"/>
          </a:p>
          <a:p>
            <a:pPr algn="ctr"/>
            <a:endParaRPr lang="en-US" sz="1000"/>
          </a:p>
          <a:p>
            <a:pPr algn="ctr"/>
            <a:r>
              <a:rPr lang="en-US" sz="1000"/>
              <a:t> Remote ratio was not hugely important, and company size seems hardly relevant.</a:t>
            </a:r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153A8FF2-92F9-6B6E-F020-92C016FDAB7B}"/>
              </a:ext>
            </a:extLst>
          </p:cNvPr>
          <p:cNvSpPr/>
          <p:nvPr/>
        </p:nvSpPr>
        <p:spPr>
          <a:xfrm>
            <a:off x="3822700" y="5118100"/>
            <a:ext cx="101600" cy="1079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1A09175-85A9-0B96-861A-B13AB3E1E67D}"/>
              </a:ext>
            </a:extLst>
          </p:cNvPr>
          <p:cNvSpPr/>
          <p:nvPr/>
        </p:nvSpPr>
        <p:spPr>
          <a:xfrm>
            <a:off x="3822700" y="4762499"/>
            <a:ext cx="101600" cy="1079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5C6BA0A-72E6-3EFE-36B1-5685BD2ACF4B}"/>
              </a:ext>
            </a:extLst>
          </p:cNvPr>
          <p:cNvSpPr/>
          <p:nvPr/>
        </p:nvSpPr>
        <p:spPr>
          <a:xfrm>
            <a:off x="3822700" y="4584699"/>
            <a:ext cx="101600" cy="1079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57630CF-1FE3-AAA2-C07C-92742E8430D0}"/>
              </a:ext>
            </a:extLst>
          </p:cNvPr>
          <p:cNvSpPr/>
          <p:nvPr/>
        </p:nvSpPr>
        <p:spPr>
          <a:xfrm>
            <a:off x="3975100" y="3708399"/>
            <a:ext cx="101600" cy="1079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B1267E3C-5119-F8B6-75C2-6ECE6388A323}"/>
              </a:ext>
            </a:extLst>
          </p:cNvPr>
          <p:cNvSpPr/>
          <p:nvPr/>
        </p:nvSpPr>
        <p:spPr>
          <a:xfrm>
            <a:off x="3721100" y="2984499"/>
            <a:ext cx="101600" cy="10795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highlight>
                <a:srgbClr val="0080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F6F40D9-36D7-AC99-CEC9-92C548FB2065}"/>
              </a:ext>
            </a:extLst>
          </p:cNvPr>
          <p:cNvSpPr/>
          <p:nvPr/>
        </p:nvSpPr>
        <p:spPr>
          <a:xfrm>
            <a:off x="3721100" y="2832099"/>
            <a:ext cx="101600" cy="10795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36D5EF8-A4B0-E2C4-C93E-E4468D6F486A}"/>
              </a:ext>
            </a:extLst>
          </p:cNvPr>
          <p:cNvSpPr/>
          <p:nvPr/>
        </p:nvSpPr>
        <p:spPr>
          <a:xfrm>
            <a:off x="3771900" y="2463799"/>
            <a:ext cx="101600" cy="10795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69648E7-0330-60A7-6839-EEC5339C0B6A}"/>
              </a:ext>
            </a:extLst>
          </p:cNvPr>
          <p:cNvSpPr/>
          <p:nvPr/>
        </p:nvSpPr>
        <p:spPr>
          <a:xfrm>
            <a:off x="3740150" y="2108199"/>
            <a:ext cx="101600" cy="10795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E439-E1E6-AE34-08D6-1C59A2D3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36" y="791962"/>
            <a:ext cx="3646232" cy="736756"/>
          </a:xfrm>
        </p:spPr>
        <p:txBody>
          <a:bodyPr>
            <a:normAutofit/>
          </a:bodyPr>
          <a:lstStyle/>
          <a:p>
            <a:r>
              <a:rPr lang="en-US" err="1">
                <a:latin typeface="Univers Condensed"/>
              </a:rPr>
              <a:t>XGBoost</a:t>
            </a:r>
            <a:endParaRPr lang="en-US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CB2E0-7FEE-5521-57CA-61158741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92" y="1572763"/>
            <a:ext cx="6973183" cy="4286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Encoded to deal with categorical variables</a:t>
            </a:r>
          </a:p>
          <a:p>
            <a:pPr marL="342900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Caret Package</a:t>
            </a:r>
            <a:endParaRPr lang="en-US" sz="2000"/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Cross Validation using grid search of parameters</a:t>
            </a:r>
          </a:p>
          <a:p>
            <a:pPr marL="342900" lvl="1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RMSE: ~45,738</a:t>
            </a:r>
            <a:endParaRPr lang="en-US" sz="2000"/>
          </a:p>
          <a:p>
            <a:pPr marL="800100" lvl="2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latin typeface="Univers"/>
              </a:rPr>
              <a:t>Beat typical Kaggle model</a:t>
            </a:r>
            <a:endParaRPr lang="en-US" sz="2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4310-B4BE-EA70-3CE5-A3C8FAFC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8556-6508-D965-7DE9-1FCD41A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65EF-0F5D-2929-F9AA-38CAEB02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EDAD-1C23-32A4-9F04-AA6F259CB4A5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8A0-1D39-C4E7-6257-63380F5C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2" y="203772"/>
            <a:ext cx="4093599" cy="1223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Univers Condensed"/>
              </a:rPr>
              <a:t>Clustering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D6F1-EDB6-FFB9-34A1-DDA49456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18" y="867622"/>
            <a:ext cx="2165555" cy="5572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Univers"/>
              </a:rPr>
              <a:t>All Data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1EAF-66E2-99C4-A061-A01B391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DCF8-EA50-1CF1-DC5B-79CF5593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5F9B0-4FB5-E3B0-B9E2-38693075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ADE8A-4050-B833-6A3B-2861193683D1}"/>
              </a:ext>
            </a:extLst>
          </p:cNvPr>
          <p:cNvSpPr/>
          <p:nvPr/>
        </p:nvSpPr>
        <p:spPr>
          <a:xfrm>
            <a:off x="220133" y="6197600"/>
            <a:ext cx="11150600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D562375-09D2-F3C4-5C78-F345A9DF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04" y="1425943"/>
            <a:ext cx="9103977" cy="45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ChronicleVTI</vt:lpstr>
      <vt:lpstr>Predicting Data Salaries</vt:lpstr>
      <vt:lpstr>Data</vt:lpstr>
      <vt:lpstr>Data Cleaning</vt:lpstr>
      <vt:lpstr>Models</vt:lpstr>
      <vt:lpstr>Distribution of Salary</vt:lpstr>
      <vt:lpstr>Distribution of Qualitative Variables</vt:lpstr>
      <vt:lpstr>Variable Importance (according to XGBoost)</vt:lpstr>
      <vt:lpstr>XGBoost</vt:lpstr>
      <vt:lpstr>Clustering App</vt:lpstr>
      <vt:lpstr>Clustering App</vt:lpstr>
      <vt:lpstr>Clustering App</vt:lpstr>
      <vt:lpstr>Challenges &amp;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2023-12-05T14:17:19Z</dcterms:created>
  <dcterms:modified xsi:type="dcterms:W3CDTF">2023-12-12T21:20:45Z</dcterms:modified>
</cp:coreProperties>
</file>