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5143500" type="screen16x9"/>
  <p:notesSz cx="6858000" cy="9144000"/>
  <p:embeddedFontLst>
    <p:embeddedFont>
      <p:font typeface="Maven Pro" panose="020B0604020202020204" charset="0"/>
      <p:regular r:id="rId21"/>
      <p:bold r:id="rId22"/>
    </p:embeddedFont>
    <p:embeddedFont>
      <p:font typeface="Nunito"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f82e0e3c25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f82e0e3c25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f82e0e3c25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f82e0e3c25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f82e0e3c25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f82e0e3c25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f82e0e3c25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f82e0e3c25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f82e0e3c25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f82e0e3c25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f82e0e3c25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f82e0e3c25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f82e0e3c25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f82e0e3c25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f82e0e3c25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f82e0e3c25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f82e0e3c25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f82e0e3c2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f82e0e3c25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f82e0e3c25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f82e0e3c25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f82e0e3c25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f82e0e3c25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f82e0e3c25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f82e0e3c25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f82e0e3c25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82e0e3c25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82e0e3c25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Impact Zone: Steps in Identifying Most Vulnerable Populations for COVID-19 Infection</a:t>
            </a:r>
            <a:endParaRPr/>
          </a:p>
        </p:txBody>
      </p:sp>
      <p:sp>
        <p:nvSpPr>
          <p:cNvPr id="278" name="Google Shape;278;p13"/>
          <p:cNvSpPr txBox="1">
            <a:spLocks noGrp="1"/>
          </p:cNvSpPr>
          <p:nvPr>
            <p:ph type="subTitle" idx="1"/>
          </p:nvPr>
        </p:nvSpPr>
        <p:spPr>
          <a:xfrm>
            <a:off x="824000" y="3809675"/>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Jake JJ Rickord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Modeling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1: Simple Linear Regression</a:t>
            </a:r>
            <a:endParaRPr/>
          </a:p>
        </p:txBody>
      </p:sp>
      <p:sp>
        <p:nvSpPr>
          <p:cNvPr id="339" name="Google Shape;339;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First up: we tried out running a linear regression model on each independent variable to see which had the best chance of predicting the infection rate for states. To do so, we trained our model using only some of the data, and used the leftover data to compare to our predicted values.</a:t>
            </a:r>
            <a:endParaRPr/>
          </a:p>
          <a:p>
            <a:pPr marL="457200" lvl="0" indent="-311150" algn="l" rtl="0">
              <a:spcBef>
                <a:spcPts val="0"/>
              </a:spcBef>
              <a:spcAft>
                <a:spcPts val="0"/>
              </a:spcAft>
              <a:buSzPts val="1300"/>
              <a:buChar char="●"/>
            </a:pPr>
            <a:r>
              <a:rPr lang="en"/>
              <a:t>There are several measures to identify how “correct’ a model is, so we focused on RSquared and Mean Absolute Error, the results of which can be found on the next slide, however the highest accuracy predictors were number of hospitals, flu deaths, temperature, percent population age 0-25, and income.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24"/>
          <p:cNvPicPr preferRelativeResize="0"/>
          <p:nvPr/>
        </p:nvPicPr>
        <p:blipFill>
          <a:blip r:embed="rId3">
            <a:alphaModFix/>
          </a:blip>
          <a:stretch>
            <a:fillRect/>
          </a:stretch>
        </p:blipFill>
        <p:spPr>
          <a:xfrm>
            <a:off x="152400" y="152400"/>
            <a:ext cx="4419599" cy="4838699"/>
          </a:xfrm>
          <a:prstGeom prst="rect">
            <a:avLst/>
          </a:prstGeom>
          <a:noFill/>
          <a:ln>
            <a:noFill/>
          </a:ln>
        </p:spPr>
      </p:pic>
      <p:pic>
        <p:nvPicPr>
          <p:cNvPr id="345" name="Google Shape;345;p24"/>
          <p:cNvPicPr preferRelativeResize="0"/>
          <p:nvPr/>
        </p:nvPicPr>
        <p:blipFill>
          <a:blip r:embed="rId4">
            <a:alphaModFix/>
          </a:blip>
          <a:stretch>
            <a:fillRect/>
          </a:stretch>
        </p:blipFill>
        <p:spPr>
          <a:xfrm>
            <a:off x="4572000" y="152400"/>
            <a:ext cx="4515575"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1259650" y="5912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Models 2&amp;3: Lasso &amp; Ridge Modeling</a:t>
            </a:r>
            <a:endParaRPr/>
          </a:p>
        </p:txBody>
      </p:sp>
      <p:sp>
        <p:nvSpPr>
          <p:cNvPr id="351" name="Google Shape;351;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Up next, we examined the dataset using lasso modeling to determine the most important predictors. Lasso modeling works best for situations where variables are highly correlated and possible multicollinearity is a problem</a:t>
            </a:r>
            <a:endParaRPr/>
          </a:p>
          <a:p>
            <a:pPr marL="457200" lvl="0" indent="-311150" algn="l" rtl="0">
              <a:spcBef>
                <a:spcPts val="0"/>
              </a:spcBef>
              <a:spcAft>
                <a:spcPts val="0"/>
              </a:spcAft>
              <a:buSzPts val="1300"/>
              <a:buChar char="●"/>
            </a:pPr>
            <a:r>
              <a:rPr lang="en"/>
              <a:t>Without knowing exactly how many predictor variables are relevant, we also tested out ridge regression, which generally works better in the case that many are good predictors. </a:t>
            </a:r>
            <a:endParaRPr/>
          </a:p>
          <a:p>
            <a:pPr marL="457200" lvl="0" indent="-311150" algn="l" rtl="0">
              <a:spcBef>
                <a:spcPts val="0"/>
              </a:spcBef>
              <a:spcAft>
                <a:spcPts val="0"/>
              </a:spcAft>
              <a:buSzPts val="1300"/>
              <a:buChar char="●"/>
            </a:pPr>
            <a:r>
              <a:rPr lang="en"/>
              <a:t>Once again, the coefficient results of each are found on the next page, with lasso regression predicting much better than ridge regression (R squared values being negative here). The most relevant features found via lasso regression were: Gini (wealth disparity), health spending, temperature, and Age (0-25) by a country mile.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p:nvPr/>
        </p:nvSpPr>
        <p:spPr>
          <a:xfrm>
            <a:off x="397350" y="986025"/>
            <a:ext cx="3000000" cy="374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highlight>
                  <a:srgbClr val="FFFFFF"/>
                </a:highlight>
              </a:rPr>
              <a:t>Num Vaccinated          0.000000</a:t>
            </a:r>
            <a:endParaRPr sz="1050">
              <a:highlight>
                <a:srgbClr val="FFFFFF"/>
              </a:highlight>
            </a:endParaRPr>
          </a:p>
          <a:p>
            <a:pPr marL="0" lvl="0" indent="0" algn="l" rtl="0">
              <a:spcBef>
                <a:spcPts val="0"/>
              </a:spcBef>
              <a:spcAft>
                <a:spcPts val="0"/>
              </a:spcAft>
              <a:buNone/>
            </a:pPr>
            <a:r>
              <a:rPr lang="en" sz="1050">
                <a:highlight>
                  <a:srgbClr val="FFFFFF"/>
                </a:highlight>
              </a:rPr>
              <a:t>Pop Density             0.000000</a:t>
            </a:r>
            <a:endParaRPr sz="1050">
              <a:highlight>
                <a:srgbClr val="FFFFFF"/>
              </a:highlight>
            </a:endParaRPr>
          </a:p>
          <a:p>
            <a:pPr marL="0" lvl="0" indent="0" algn="l" rtl="0">
              <a:spcBef>
                <a:spcPts val="0"/>
              </a:spcBef>
              <a:spcAft>
                <a:spcPts val="0"/>
              </a:spcAft>
              <a:buNone/>
            </a:pPr>
            <a:r>
              <a:rPr lang="en" sz="1050">
                <a:highlight>
                  <a:srgbClr val="FFFFFF"/>
                </a:highlight>
              </a:rPr>
              <a:t>Gini                   13.021063</a:t>
            </a:r>
            <a:endParaRPr sz="1050">
              <a:highlight>
                <a:srgbClr val="FFFFFF"/>
              </a:highlight>
            </a:endParaRPr>
          </a:p>
          <a:p>
            <a:pPr marL="0" lvl="0" indent="0" algn="l" rtl="0">
              <a:spcBef>
                <a:spcPts val="0"/>
              </a:spcBef>
              <a:spcAft>
                <a:spcPts val="0"/>
              </a:spcAft>
              <a:buNone/>
            </a:pPr>
            <a:r>
              <a:rPr lang="en" sz="1050">
                <a:highlight>
                  <a:srgbClr val="FFFFFF"/>
                </a:highlight>
              </a:rPr>
              <a:t>ICU Beds                0.000000</a:t>
            </a:r>
            <a:endParaRPr sz="1050">
              <a:highlight>
                <a:srgbClr val="FFFFFF"/>
              </a:highlight>
            </a:endParaRPr>
          </a:p>
          <a:p>
            <a:pPr marL="0" lvl="0" indent="0" algn="l" rtl="0">
              <a:spcBef>
                <a:spcPts val="0"/>
              </a:spcBef>
              <a:spcAft>
                <a:spcPts val="0"/>
              </a:spcAft>
              <a:buNone/>
            </a:pPr>
            <a:r>
              <a:rPr lang="en" sz="1050">
                <a:highlight>
                  <a:srgbClr val="FFFFFF"/>
                </a:highlight>
              </a:rPr>
              <a:t>Income                 -0.000000</a:t>
            </a:r>
            <a:endParaRPr sz="1050">
              <a:highlight>
                <a:srgbClr val="FFFFFF"/>
              </a:highlight>
            </a:endParaRPr>
          </a:p>
          <a:p>
            <a:pPr marL="0" lvl="0" indent="0" algn="l" rtl="0">
              <a:spcBef>
                <a:spcPts val="0"/>
              </a:spcBef>
              <a:spcAft>
                <a:spcPts val="0"/>
              </a:spcAft>
              <a:buNone/>
            </a:pPr>
            <a:r>
              <a:rPr lang="en" sz="1050">
                <a:highlight>
                  <a:srgbClr val="FFFFFF"/>
                </a:highlight>
              </a:rPr>
              <a:t>GDP                    -0.000000</a:t>
            </a:r>
            <a:endParaRPr sz="1050">
              <a:highlight>
                <a:srgbClr val="FFFFFF"/>
              </a:highlight>
            </a:endParaRPr>
          </a:p>
          <a:p>
            <a:pPr marL="0" lvl="0" indent="0" algn="l" rtl="0">
              <a:spcBef>
                <a:spcPts val="0"/>
              </a:spcBef>
              <a:spcAft>
                <a:spcPts val="0"/>
              </a:spcAft>
              <a:buNone/>
            </a:pPr>
            <a:r>
              <a:rPr lang="en" sz="1050">
                <a:highlight>
                  <a:srgbClr val="FFFFFF"/>
                </a:highlight>
              </a:rPr>
              <a:t>Unemployment            0.000000</a:t>
            </a:r>
            <a:endParaRPr sz="1050">
              <a:highlight>
                <a:srgbClr val="FFFFFF"/>
              </a:highlight>
            </a:endParaRPr>
          </a:p>
          <a:p>
            <a:pPr marL="0" lvl="0" indent="0" algn="l" rtl="0">
              <a:spcBef>
                <a:spcPts val="0"/>
              </a:spcBef>
              <a:spcAft>
                <a:spcPts val="0"/>
              </a:spcAft>
              <a:buNone/>
            </a:pPr>
            <a:r>
              <a:rPr lang="en" sz="1050">
                <a:highlight>
                  <a:srgbClr val="FFFFFF"/>
                </a:highlight>
              </a:rPr>
              <a:t>Sex Ratio              -0.000000</a:t>
            </a:r>
            <a:endParaRPr sz="1050">
              <a:highlight>
                <a:srgbClr val="FFFFFF"/>
              </a:highlight>
            </a:endParaRPr>
          </a:p>
          <a:p>
            <a:pPr marL="0" lvl="0" indent="0" algn="l" rtl="0">
              <a:spcBef>
                <a:spcPts val="0"/>
              </a:spcBef>
              <a:spcAft>
                <a:spcPts val="0"/>
              </a:spcAft>
              <a:buNone/>
            </a:pPr>
            <a:r>
              <a:rPr lang="en" sz="1050">
                <a:highlight>
                  <a:srgbClr val="FFFFFF"/>
                </a:highlight>
              </a:rPr>
              <a:t>Smoking Rate            0.000000</a:t>
            </a:r>
            <a:endParaRPr sz="1050">
              <a:highlight>
                <a:srgbClr val="FFFFFF"/>
              </a:highlight>
            </a:endParaRPr>
          </a:p>
          <a:p>
            <a:pPr marL="0" lvl="0" indent="0" algn="l" rtl="0">
              <a:spcBef>
                <a:spcPts val="0"/>
              </a:spcBef>
              <a:spcAft>
                <a:spcPts val="0"/>
              </a:spcAft>
              <a:buNone/>
            </a:pPr>
            <a:r>
              <a:rPr lang="en" sz="1050">
                <a:highlight>
                  <a:srgbClr val="FFFFFF"/>
                </a:highlight>
              </a:rPr>
              <a:t>Flu Deaths              0.000000</a:t>
            </a:r>
            <a:endParaRPr sz="1050">
              <a:highlight>
                <a:srgbClr val="FFFFFF"/>
              </a:highlight>
            </a:endParaRPr>
          </a:p>
          <a:p>
            <a:pPr marL="0" lvl="0" indent="0" algn="l" rtl="0">
              <a:spcBef>
                <a:spcPts val="0"/>
              </a:spcBef>
              <a:spcAft>
                <a:spcPts val="0"/>
              </a:spcAft>
              <a:buNone/>
            </a:pPr>
            <a:r>
              <a:rPr lang="en" sz="1050">
                <a:highlight>
                  <a:srgbClr val="FFFFFF"/>
                </a:highlight>
              </a:rPr>
              <a:t>Respiratory Deaths      0.000000</a:t>
            </a:r>
            <a:endParaRPr sz="1050">
              <a:highlight>
                <a:srgbClr val="FFFFFF"/>
              </a:highlight>
            </a:endParaRPr>
          </a:p>
          <a:p>
            <a:pPr marL="0" lvl="0" indent="0" algn="l" rtl="0">
              <a:spcBef>
                <a:spcPts val="0"/>
              </a:spcBef>
              <a:spcAft>
                <a:spcPts val="0"/>
              </a:spcAft>
              <a:buNone/>
            </a:pPr>
            <a:r>
              <a:rPr lang="en" sz="1050">
                <a:highlight>
                  <a:srgbClr val="FFFFFF"/>
                </a:highlight>
              </a:rPr>
              <a:t>Physicians              0.000000</a:t>
            </a:r>
            <a:endParaRPr sz="1050">
              <a:highlight>
                <a:srgbClr val="FFFFFF"/>
              </a:highlight>
            </a:endParaRPr>
          </a:p>
          <a:p>
            <a:pPr marL="0" lvl="0" indent="0" algn="l" rtl="0">
              <a:spcBef>
                <a:spcPts val="0"/>
              </a:spcBef>
              <a:spcAft>
                <a:spcPts val="0"/>
              </a:spcAft>
              <a:buNone/>
            </a:pPr>
            <a:r>
              <a:rPr lang="en" sz="1050">
                <a:highlight>
                  <a:srgbClr val="FFFFFF"/>
                </a:highlight>
              </a:rPr>
              <a:t>Hospitals               0.000000</a:t>
            </a:r>
            <a:endParaRPr sz="1050">
              <a:highlight>
                <a:srgbClr val="FFFFFF"/>
              </a:highlight>
            </a:endParaRPr>
          </a:p>
          <a:p>
            <a:pPr marL="0" lvl="0" indent="0" algn="l" rtl="0">
              <a:spcBef>
                <a:spcPts val="0"/>
              </a:spcBef>
              <a:spcAft>
                <a:spcPts val="0"/>
              </a:spcAft>
              <a:buNone/>
            </a:pPr>
            <a:r>
              <a:rPr lang="en" sz="1050">
                <a:highlight>
                  <a:srgbClr val="FFFFFF"/>
                </a:highlight>
              </a:rPr>
              <a:t>Health Spending        -0.000077</a:t>
            </a:r>
            <a:endParaRPr sz="1050">
              <a:highlight>
                <a:srgbClr val="FFFFFF"/>
              </a:highlight>
            </a:endParaRPr>
          </a:p>
          <a:p>
            <a:pPr marL="0" lvl="0" indent="0" algn="l" rtl="0">
              <a:spcBef>
                <a:spcPts val="0"/>
              </a:spcBef>
              <a:spcAft>
                <a:spcPts val="0"/>
              </a:spcAft>
              <a:buNone/>
            </a:pPr>
            <a:r>
              <a:rPr lang="en" sz="1050">
                <a:highlight>
                  <a:srgbClr val="FFFFFF"/>
                </a:highlight>
              </a:rPr>
              <a:t>Pollution               0.000000</a:t>
            </a:r>
            <a:endParaRPr sz="1050">
              <a:highlight>
                <a:srgbClr val="FFFFFF"/>
              </a:highlight>
            </a:endParaRPr>
          </a:p>
          <a:p>
            <a:pPr marL="0" lvl="0" indent="0" algn="l" rtl="0">
              <a:spcBef>
                <a:spcPts val="0"/>
              </a:spcBef>
              <a:spcAft>
                <a:spcPts val="0"/>
              </a:spcAft>
              <a:buNone/>
            </a:pPr>
            <a:r>
              <a:rPr lang="en" sz="1050">
                <a:highlight>
                  <a:srgbClr val="FFFFFF"/>
                </a:highlight>
              </a:rPr>
              <a:t>Med-Large Airports      0.000000</a:t>
            </a:r>
            <a:endParaRPr sz="1050">
              <a:highlight>
                <a:srgbClr val="FFFFFF"/>
              </a:highlight>
            </a:endParaRPr>
          </a:p>
          <a:p>
            <a:pPr marL="0" lvl="0" indent="0" algn="l" rtl="0">
              <a:spcBef>
                <a:spcPts val="0"/>
              </a:spcBef>
              <a:spcAft>
                <a:spcPts val="0"/>
              </a:spcAft>
              <a:buNone/>
            </a:pPr>
            <a:r>
              <a:rPr lang="en" sz="1050">
                <a:highlight>
                  <a:srgbClr val="FFFFFF"/>
                </a:highlight>
              </a:rPr>
              <a:t>Temperature             0.013521</a:t>
            </a:r>
            <a:endParaRPr sz="1050">
              <a:highlight>
                <a:srgbClr val="FFFFFF"/>
              </a:highlight>
            </a:endParaRPr>
          </a:p>
          <a:p>
            <a:pPr marL="0" lvl="0" indent="0" algn="l" rtl="0">
              <a:spcBef>
                <a:spcPts val="0"/>
              </a:spcBef>
              <a:spcAft>
                <a:spcPts val="0"/>
              </a:spcAft>
              <a:buNone/>
            </a:pPr>
            <a:r>
              <a:rPr lang="en" sz="1050">
                <a:highlight>
                  <a:srgbClr val="FFFFFF"/>
                </a:highlight>
              </a:rPr>
              <a:t>Urban                   0.000000</a:t>
            </a:r>
            <a:endParaRPr sz="1050">
              <a:highlight>
                <a:srgbClr val="FFFFFF"/>
              </a:highlight>
            </a:endParaRPr>
          </a:p>
          <a:p>
            <a:pPr marL="0" lvl="0" indent="0" algn="l" rtl="0">
              <a:spcBef>
                <a:spcPts val="0"/>
              </a:spcBef>
              <a:spcAft>
                <a:spcPts val="0"/>
              </a:spcAft>
              <a:buNone/>
            </a:pPr>
            <a:r>
              <a:rPr lang="en" sz="1050">
                <a:highlight>
                  <a:srgbClr val="FFFFFF"/>
                </a:highlight>
              </a:rPr>
              <a:t>Age 0-25                8.355857</a:t>
            </a:r>
            <a:endParaRPr sz="1050">
              <a:highlight>
                <a:srgbClr val="FFFFFF"/>
              </a:highlight>
            </a:endParaRPr>
          </a:p>
          <a:p>
            <a:pPr marL="0" lvl="0" indent="0" algn="l" rtl="0">
              <a:spcBef>
                <a:spcPts val="0"/>
              </a:spcBef>
              <a:spcAft>
                <a:spcPts val="0"/>
              </a:spcAft>
              <a:buNone/>
            </a:pPr>
            <a:r>
              <a:rPr lang="en" sz="1050">
                <a:highlight>
                  <a:srgbClr val="FFFFFF"/>
                </a:highlight>
              </a:rPr>
              <a:t>Age 26-54              -0.000000</a:t>
            </a:r>
            <a:endParaRPr sz="1050">
              <a:highlight>
                <a:srgbClr val="FFFFFF"/>
              </a:highlight>
            </a:endParaRPr>
          </a:p>
          <a:p>
            <a:pPr marL="0" lvl="0" indent="0" algn="l" rtl="0">
              <a:spcBef>
                <a:spcPts val="0"/>
              </a:spcBef>
              <a:spcAft>
                <a:spcPts val="0"/>
              </a:spcAft>
              <a:buNone/>
            </a:pPr>
            <a:r>
              <a:rPr lang="en" sz="1050">
                <a:highlight>
                  <a:srgbClr val="FFFFFF"/>
                </a:highlight>
              </a:rPr>
              <a:t>Age 55+                -0.000000</a:t>
            </a:r>
            <a:endParaRPr sz="1050">
              <a:highlight>
                <a:srgbClr val="FFFFFF"/>
              </a:highlight>
            </a:endParaRPr>
          </a:p>
          <a:p>
            <a:pPr marL="0" lvl="0" indent="0" algn="l" rtl="0">
              <a:lnSpc>
                <a:spcPct val="115000"/>
              </a:lnSpc>
              <a:spcBef>
                <a:spcPts val="0"/>
              </a:spcBef>
              <a:spcAft>
                <a:spcPts val="0"/>
              </a:spcAft>
              <a:buNone/>
            </a:pPr>
            <a:r>
              <a:rPr lang="en" sz="1050">
                <a:highlight>
                  <a:srgbClr val="FFFFFF"/>
                </a:highlight>
              </a:rPr>
              <a:t>School Closure Date     0.000000</a:t>
            </a:r>
            <a:endParaRPr sz="1050">
              <a:highlight>
                <a:srgbClr val="FFFFFF"/>
              </a:highlight>
            </a:endParaRPr>
          </a:p>
        </p:txBody>
      </p:sp>
      <p:sp>
        <p:nvSpPr>
          <p:cNvPr id="357" name="Google Shape;357;p26"/>
          <p:cNvSpPr txBox="1"/>
          <p:nvPr/>
        </p:nvSpPr>
        <p:spPr>
          <a:xfrm>
            <a:off x="5253875" y="986025"/>
            <a:ext cx="3000000" cy="374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highlight>
                  <a:srgbClr val="FFFFFF"/>
                </a:highlight>
              </a:rPr>
              <a:t>Num Vaccinated        -4.411658e-09</a:t>
            </a:r>
            <a:endParaRPr sz="1050">
              <a:highlight>
                <a:srgbClr val="FFFFFF"/>
              </a:highlight>
            </a:endParaRPr>
          </a:p>
          <a:p>
            <a:pPr marL="0" lvl="0" indent="0" algn="l" rtl="0">
              <a:spcBef>
                <a:spcPts val="0"/>
              </a:spcBef>
              <a:spcAft>
                <a:spcPts val="0"/>
              </a:spcAft>
              <a:buNone/>
            </a:pPr>
            <a:r>
              <a:rPr lang="en" sz="1050">
                <a:highlight>
                  <a:srgbClr val="FFFFFF"/>
                </a:highlight>
              </a:rPr>
              <a:t>Pop Density            8.425502e-06</a:t>
            </a:r>
            <a:endParaRPr sz="1050">
              <a:highlight>
                <a:srgbClr val="FFFFFF"/>
              </a:highlight>
            </a:endParaRPr>
          </a:p>
          <a:p>
            <a:pPr marL="0" lvl="0" indent="0" algn="l" rtl="0">
              <a:spcBef>
                <a:spcPts val="0"/>
              </a:spcBef>
              <a:spcAft>
                <a:spcPts val="0"/>
              </a:spcAft>
              <a:buNone/>
            </a:pPr>
            <a:r>
              <a:rPr lang="en" sz="1050">
                <a:highlight>
                  <a:srgbClr val="FFFFFF"/>
                </a:highlight>
              </a:rPr>
              <a:t>Gini                   7.342516e+00</a:t>
            </a:r>
            <a:endParaRPr sz="1050">
              <a:highlight>
                <a:srgbClr val="FFFFFF"/>
              </a:highlight>
            </a:endParaRPr>
          </a:p>
          <a:p>
            <a:pPr marL="0" lvl="0" indent="0" algn="l" rtl="0">
              <a:spcBef>
                <a:spcPts val="0"/>
              </a:spcBef>
              <a:spcAft>
                <a:spcPts val="0"/>
              </a:spcAft>
              <a:buNone/>
            </a:pPr>
            <a:r>
              <a:rPr lang="en" sz="1050">
                <a:highlight>
                  <a:srgbClr val="FFFFFF"/>
                </a:highlight>
              </a:rPr>
              <a:t>ICU Beds               1.662262e-05</a:t>
            </a:r>
            <a:endParaRPr sz="1050">
              <a:highlight>
                <a:srgbClr val="FFFFFF"/>
              </a:highlight>
            </a:endParaRPr>
          </a:p>
          <a:p>
            <a:pPr marL="0" lvl="0" indent="0" algn="l" rtl="0">
              <a:spcBef>
                <a:spcPts val="0"/>
              </a:spcBef>
              <a:spcAft>
                <a:spcPts val="0"/>
              </a:spcAft>
              <a:buNone/>
            </a:pPr>
            <a:r>
              <a:rPr lang="en" sz="1050">
                <a:highlight>
                  <a:srgbClr val="FFFFFF"/>
                </a:highlight>
              </a:rPr>
              <a:t>Income                -9.778047e-06</a:t>
            </a:r>
            <a:endParaRPr sz="1050">
              <a:highlight>
                <a:srgbClr val="FFFFFF"/>
              </a:highlight>
            </a:endParaRPr>
          </a:p>
          <a:p>
            <a:pPr marL="0" lvl="0" indent="0" algn="l" rtl="0">
              <a:spcBef>
                <a:spcPts val="0"/>
              </a:spcBef>
              <a:spcAft>
                <a:spcPts val="0"/>
              </a:spcAft>
              <a:buNone/>
            </a:pPr>
            <a:r>
              <a:rPr lang="en" sz="1050">
                <a:highlight>
                  <a:srgbClr val="FFFFFF"/>
                </a:highlight>
              </a:rPr>
              <a:t>GDP                    5.299924e-08</a:t>
            </a:r>
            <a:endParaRPr sz="1050">
              <a:highlight>
                <a:srgbClr val="FFFFFF"/>
              </a:highlight>
            </a:endParaRPr>
          </a:p>
          <a:p>
            <a:pPr marL="0" lvl="0" indent="0" algn="l" rtl="0">
              <a:spcBef>
                <a:spcPts val="0"/>
              </a:spcBef>
              <a:spcAft>
                <a:spcPts val="0"/>
              </a:spcAft>
              <a:buNone/>
            </a:pPr>
            <a:r>
              <a:rPr lang="en" sz="1050">
                <a:highlight>
                  <a:srgbClr val="FFFFFF"/>
                </a:highlight>
              </a:rPr>
              <a:t>Unemployment          -1.415165e-01</a:t>
            </a:r>
            <a:endParaRPr sz="1050">
              <a:highlight>
                <a:srgbClr val="FFFFFF"/>
              </a:highlight>
            </a:endParaRPr>
          </a:p>
          <a:p>
            <a:pPr marL="0" lvl="0" indent="0" algn="l" rtl="0">
              <a:spcBef>
                <a:spcPts val="0"/>
              </a:spcBef>
              <a:spcAft>
                <a:spcPts val="0"/>
              </a:spcAft>
              <a:buNone/>
            </a:pPr>
            <a:r>
              <a:rPr lang="en" sz="1050">
                <a:highlight>
                  <a:srgbClr val="FFFFFF"/>
                </a:highlight>
              </a:rPr>
              <a:t>Sex Ratio              2.927704e+00</a:t>
            </a:r>
            <a:endParaRPr sz="1050">
              <a:highlight>
                <a:srgbClr val="FFFFFF"/>
              </a:highlight>
            </a:endParaRPr>
          </a:p>
          <a:p>
            <a:pPr marL="0" lvl="0" indent="0" algn="l" rtl="0">
              <a:spcBef>
                <a:spcPts val="0"/>
              </a:spcBef>
              <a:spcAft>
                <a:spcPts val="0"/>
              </a:spcAft>
              <a:buNone/>
            </a:pPr>
            <a:r>
              <a:rPr lang="en" sz="1050">
                <a:highlight>
                  <a:srgbClr val="FFFFFF"/>
                </a:highlight>
              </a:rPr>
              <a:t>Smoking Rate           2.078238e-02</a:t>
            </a:r>
            <a:endParaRPr sz="1050">
              <a:highlight>
                <a:srgbClr val="FFFFFF"/>
              </a:highlight>
            </a:endParaRPr>
          </a:p>
          <a:p>
            <a:pPr marL="0" lvl="0" indent="0" algn="l" rtl="0">
              <a:spcBef>
                <a:spcPts val="0"/>
              </a:spcBef>
              <a:spcAft>
                <a:spcPts val="0"/>
              </a:spcAft>
              <a:buNone/>
            </a:pPr>
            <a:r>
              <a:rPr lang="en" sz="1050">
                <a:highlight>
                  <a:srgbClr val="FFFFFF"/>
                </a:highlight>
              </a:rPr>
              <a:t>Flu Deaths             2.695985e-02</a:t>
            </a:r>
            <a:endParaRPr sz="1050">
              <a:highlight>
                <a:srgbClr val="FFFFFF"/>
              </a:highlight>
            </a:endParaRPr>
          </a:p>
          <a:p>
            <a:pPr marL="0" lvl="0" indent="0" algn="l" rtl="0">
              <a:spcBef>
                <a:spcPts val="0"/>
              </a:spcBef>
              <a:spcAft>
                <a:spcPts val="0"/>
              </a:spcAft>
              <a:buNone/>
            </a:pPr>
            <a:r>
              <a:rPr lang="en" sz="1050">
                <a:highlight>
                  <a:srgbClr val="FFFFFF"/>
                </a:highlight>
              </a:rPr>
              <a:t>Respiratory Deaths    -4.069489e-04</a:t>
            </a:r>
            <a:endParaRPr sz="1050">
              <a:highlight>
                <a:srgbClr val="FFFFFF"/>
              </a:highlight>
            </a:endParaRPr>
          </a:p>
          <a:p>
            <a:pPr marL="0" lvl="0" indent="0" algn="l" rtl="0">
              <a:spcBef>
                <a:spcPts val="0"/>
              </a:spcBef>
              <a:spcAft>
                <a:spcPts val="0"/>
              </a:spcAft>
              <a:buNone/>
            </a:pPr>
            <a:r>
              <a:rPr lang="en" sz="1050">
                <a:highlight>
                  <a:srgbClr val="FFFFFF"/>
                </a:highlight>
              </a:rPr>
              <a:t>Physicians            -1.955883e-06</a:t>
            </a:r>
            <a:endParaRPr sz="1050">
              <a:highlight>
                <a:srgbClr val="FFFFFF"/>
              </a:highlight>
            </a:endParaRPr>
          </a:p>
          <a:p>
            <a:pPr marL="0" lvl="0" indent="0" algn="l" rtl="0">
              <a:spcBef>
                <a:spcPts val="0"/>
              </a:spcBef>
              <a:spcAft>
                <a:spcPts val="0"/>
              </a:spcAft>
              <a:buNone/>
            </a:pPr>
            <a:r>
              <a:rPr lang="en" sz="1050">
                <a:highlight>
                  <a:srgbClr val="FFFFFF"/>
                </a:highlight>
              </a:rPr>
              <a:t>Hospitals              4.879276e-04</a:t>
            </a:r>
            <a:endParaRPr sz="1050">
              <a:highlight>
                <a:srgbClr val="FFFFFF"/>
              </a:highlight>
            </a:endParaRPr>
          </a:p>
          <a:p>
            <a:pPr marL="0" lvl="0" indent="0" algn="l" rtl="0">
              <a:spcBef>
                <a:spcPts val="0"/>
              </a:spcBef>
              <a:spcAft>
                <a:spcPts val="0"/>
              </a:spcAft>
              <a:buNone/>
            </a:pPr>
            <a:r>
              <a:rPr lang="en" sz="1050">
                <a:highlight>
                  <a:srgbClr val="FFFFFF"/>
                </a:highlight>
              </a:rPr>
              <a:t>Health Spending        2.255721e-05</a:t>
            </a:r>
            <a:endParaRPr sz="1050">
              <a:highlight>
                <a:srgbClr val="FFFFFF"/>
              </a:highlight>
            </a:endParaRPr>
          </a:p>
          <a:p>
            <a:pPr marL="0" lvl="0" indent="0" algn="l" rtl="0">
              <a:spcBef>
                <a:spcPts val="0"/>
              </a:spcBef>
              <a:spcAft>
                <a:spcPts val="0"/>
              </a:spcAft>
              <a:buNone/>
            </a:pPr>
            <a:r>
              <a:rPr lang="en" sz="1050">
                <a:highlight>
                  <a:srgbClr val="FFFFFF"/>
                </a:highlight>
              </a:rPr>
              <a:t>Pollution             -3.310515e-02</a:t>
            </a:r>
            <a:endParaRPr sz="1050">
              <a:highlight>
                <a:srgbClr val="FFFFFF"/>
              </a:highlight>
            </a:endParaRPr>
          </a:p>
          <a:p>
            <a:pPr marL="0" lvl="0" indent="0" algn="l" rtl="0">
              <a:spcBef>
                <a:spcPts val="0"/>
              </a:spcBef>
              <a:spcAft>
                <a:spcPts val="0"/>
              </a:spcAft>
              <a:buNone/>
            </a:pPr>
            <a:r>
              <a:rPr lang="en" sz="1050">
                <a:highlight>
                  <a:srgbClr val="FFFFFF"/>
                </a:highlight>
              </a:rPr>
              <a:t>Med-Large Airports    -1.771243e-02</a:t>
            </a:r>
            <a:endParaRPr sz="1050">
              <a:highlight>
                <a:srgbClr val="FFFFFF"/>
              </a:highlight>
            </a:endParaRPr>
          </a:p>
          <a:p>
            <a:pPr marL="0" lvl="0" indent="0" algn="l" rtl="0">
              <a:spcBef>
                <a:spcPts val="0"/>
              </a:spcBef>
              <a:spcAft>
                <a:spcPts val="0"/>
              </a:spcAft>
              <a:buNone/>
            </a:pPr>
            <a:r>
              <a:rPr lang="en" sz="1050">
                <a:highlight>
                  <a:srgbClr val="FFFFFF"/>
                </a:highlight>
              </a:rPr>
              <a:t>Temperature            7.680682e-03</a:t>
            </a:r>
            <a:endParaRPr sz="1050">
              <a:highlight>
                <a:srgbClr val="FFFFFF"/>
              </a:highlight>
            </a:endParaRPr>
          </a:p>
          <a:p>
            <a:pPr marL="0" lvl="0" indent="0" algn="l" rtl="0">
              <a:spcBef>
                <a:spcPts val="0"/>
              </a:spcBef>
              <a:spcAft>
                <a:spcPts val="0"/>
              </a:spcAft>
              <a:buNone/>
            </a:pPr>
            <a:r>
              <a:rPr lang="en" sz="1050">
                <a:highlight>
                  <a:srgbClr val="FFFFFF"/>
                </a:highlight>
              </a:rPr>
              <a:t>Urban                  3.468296e-03</a:t>
            </a:r>
            <a:endParaRPr sz="1050">
              <a:highlight>
                <a:srgbClr val="FFFFFF"/>
              </a:highlight>
            </a:endParaRPr>
          </a:p>
          <a:p>
            <a:pPr marL="0" lvl="0" indent="0" algn="l" rtl="0">
              <a:spcBef>
                <a:spcPts val="0"/>
              </a:spcBef>
              <a:spcAft>
                <a:spcPts val="0"/>
              </a:spcAft>
              <a:buNone/>
            </a:pPr>
            <a:r>
              <a:rPr lang="en" sz="1050">
                <a:highlight>
                  <a:srgbClr val="FFFFFF"/>
                </a:highlight>
              </a:rPr>
              <a:t>Age 0-25               1.292158e+01</a:t>
            </a:r>
            <a:endParaRPr sz="1050">
              <a:highlight>
                <a:srgbClr val="FFFFFF"/>
              </a:highlight>
            </a:endParaRPr>
          </a:p>
          <a:p>
            <a:pPr marL="0" lvl="0" indent="0" algn="l" rtl="0">
              <a:spcBef>
                <a:spcPts val="0"/>
              </a:spcBef>
              <a:spcAft>
                <a:spcPts val="0"/>
              </a:spcAft>
              <a:buNone/>
            </a:pPr>
            <a:r>
              <a:rPr lang="en" sz="1050">
                <a:highlight>
                  <a:srgbClr val="FFFFFF"/>
                </a:highlight>
              </a:rPr>
              <a:t>Age 26-54             -7.002878e+00</a:t>
            </a:r>
            <a:endParaRPr sz="1050">
              <a:highlight>
                <a:srgbClr val="FFFFFF"/>
              </a:highlight>
            </a:endParaRPr>
          </a:p>
          <a:p>
            <a:pPr marL="0" lvl="0" indent="0" algn="l" rtl="0">
              <a:spcBef>
                <a:spcPts val="0"/>
              </a:spcBef>
              <a:spcAft>
                <a:spcPts val="0"/>
              </a:spcAft>
              <a:buNone/>
            </a:pPr>
            <a:r>
              <a:rPr lang="en" sz="1050">
                <a:highlight>
                  <a:srgbClr val="FFFFFF"/>
                </a:highlight>
              </a:rPr>
              <a:t>Age 55+               -5.198805e+00</a:t>
            </a:r>
            <a:endParaRPr sz="1050">
              <a:highlight>
                <a:srgbClr val="FFFFFF"/>
              </a:highlight>
            </a:endParaRPr>
          </a:p>
          <a:p>
            <a:pPr marL="0" lvl="0" indent="0" algn="l" rtl="0">
              <a:lnSpc>
                <a:spcPct val="115000"/>
              </a:lnSpc>
              <a:spcBef>
                <a:spcPts val="0"/>
              </a:spcBef>
              <a:spcAft>
                <a:spcPts val="0"/>
              </a:spcAft>
              <a:buNone/>
            </a:pPr>
            <a:r>
              <a:rPr lang="en" sz="1050">
                <a:highlight>
                  <a:srgbClr val="FFFFFF"/>
                </a:highlight>
              </a:rPr>
              <a:t>School Closure Date   -6.279785e-02</a:t>
            </a:r>
            <a:endParaRPr sz="1050">
              <a:highlight>
                <a:srgbClr val="FFFFFF"/>
              </a:highlight>
            </a:endParaRPr>
          </a:p>
        </p:txBody>
      </p:sp>
      <p:sp>
        <p:nvSpPr>
          <p:cNvPr id="358" name="Google Shape;358;p26"/>
          <p:cNvSpPr txBox="1"/>
          <p:nvPr/>
        </p:nvSpPr>
        <p:spPr>
          <a:xfrm>
            <a:off x="478300" y="432025"/>
            <a:ext cx="2119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Nunito"/>
                <a:ea typeface="Nunito"/>
                <a:cs typeface="Nunito"/>
                <a:sym typeface="Nunito"/>
              </a:rPr>
              <a:t>Lasso Regression Coefficients</a:t>
            </a:r>
            <a:endParaRPr>
              <a:solidFill>
                <a:schemeClr val="lt1"/>
              </a:solidFill>
              <a:latin typeface="Nunito"/>
              <a:ea typeface="Nunito"/>
              <a:cs typeface="Nunito"/>
              <a:sym typeface="Nunito"/>
            </a:endParaRPr>
          </a:p>
        </p:txBody>
      </p:sp>
      <p:sp>
        <p:nvSpPr>
          <p:cNvPr id="359" name="Google Shape;359;p26"/>
          <p:cNvSpPr txBox="1"/>
          <p:nvPr/>
        </p:nvSpPr>
        <p:spPr>
          <a:xfrm>
            <a:off x="5253875" y="432025"/>
            <a:ext cx="2119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Nunito"/>
                <a:ea typeface="Nunito"/>
                <a:cs typeface="Nunito"/>
                <a:sym typeface="Nunito"/>
              </a:rPr>
              <a:t>Ridge Regression Coefficients</a:t>
            </a:r>
            <a:endParaRPr>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Next Steps</a:t>
            </a:r>
            <a:endParaRPr/>
          </a:p>
        </p:txBody>
      </p:sp>
      <p:sp>
        <p:nvSpPr>
          <p:cNvPr id="365" name="Google Shape;365;p2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Coming up next, we will attempt to formalize our findings here. Modeling steps seem to indicate that the highest predictors seems to be young populations, temperature, and also elements tied to economics (health spending and income for simple linear, gini for lasso).</a:t>
            </a:r>
            <a:endParaRPr/>
          </a:p>
          <a:p>
            <a:pPr marL="457200" lvl="0" indent="-311150" algn="l" rtl="0">
              <a:spcBef>
                <a:spcPts val="0"/>
              </a:spcBef>
              <a:spcAft>
                <a:spcPts val="0"/>
              </a:spcAft>
              <a:buSzPts val="1300"/>
              <a:buChar char="●"/>
            </a:pPr>
            <a:r>
              <a:rPr lang="en"/>
              <a:t>Combine results into formal write-up</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Let me know if any other work needs to be done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Understanding our Dataset</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leveraged the database found in Kaggle to access collected information for all 50 states regarding 25 unique metrics such as number of vaccinated individuals, number of hospitals, average health spending per year, pollution, airports, temperature, etc</a:t>
            </a:r>
            <a:endParaRPr/>
          </a:p>
          <a:p>
            <a:pPr marL="457200" lvl="0" indent="-311150" algn="l" rtl="0">
              <a:spcBef>
                <a:spcPts val="0"/>
              </a:spcBef>
              <a:spcAft>
                <a:spcPts val="0"/>
              </a:spcAft>
              <a:buSzPts val="1300"/>
              <a:buChar char="●"/>
            </a:pPr>
            <a:r>
              <a:rPr lang="en"/>
              <a:t>With this dataset, we identified that our dependent variable (to be measured) was the percentage of population that was infected. From this, we aimed to identify which risk factors (independent variables/features) were the most influential in determining and predicting states that had high infected percentages.</a:t>
            </a:r>
            <a:endParaRPr/>
          </a:p>
          <a:p>
            <a:pPr marL="457200" lvl="0" indent="-311150" algn="l" rtl="0">
              <a:spcBef>
                <a:spcPts val="0"/>
              </a:spcBef>
              <a:spcAft>
                <a:spcPts val="0"/>
              </a:spcAft>
              <a:buSzPts val="1300"/>
              <a:buChar char="●"/>
            </a:pPr>
            <a:r>
              <a:rPr lang="en"/>
              <a:t>Leveraging this answer, we’d hope to be able to apply this knowledge to identify zones where resources may be needed more heavily due to increased chance of infection.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3/19/2020</a:t>
            </a:r>
            <a:endParaRPr/>
          </a:p>
        </p:txBody>
      </p:sp>
      <p:sp>
        <p:nvSpPr>
          <p:cNvPr id="290" name="Google Shape;290;p15"/>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1200"/>
              </a:spcAft>
              <a:buNone/>
            </a:pPr>
            <a:r>
              <a:rPr lang="en"/>
              <a:t>This is the format of our “School Closure Date variable”, clearly listed as a date, however to compare with our other variables, which were all numeric, we needed to translate this to a numeric measurement. To do so, we converted all these dates to days since pandemic announced (3/11/2020) to closure. For example, 3/19/2020 would be 8 days. Additionally we filled in some missing values  for this column via open-source intelligence gathering.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 Reduction</a:t>
            </a:r>
            <a:endParaRPr/>
          </a:p>
        </p:txBody>
      </p:sp>
      <p:sp>
        <p:nvSpPr>
          <p:cNvPr id="296" name="Google Shape;296;p16"/>
          <p:cNvSpPr txBox="1"/>
          <p:nvPr/>
        </p:nvSpPr>
        <p:spPr>
          <a:xfrm>
            <a:off x="824000" y="3222975"/>
            <a:ext cx="5901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Up next, we look to identify independent variables that are uncorrelated to infection rate based on several different methods</a:t>
            </a:r>
            <a:endParaRPr>
              <a:solidFill>
                <a:schemeClr val="lt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Feature Reduction: Data Visualization</a:t>
            </a:r>
            <a:endParaRPr/>
          </a:p>
          <a:p>
            <a:pPr marL="0" lvl="0" indent="0" algn="l" rtl="0">
              <a:spcBef>
                <a:spcPts val="0"/>
              </a:spcBef>
              <a:spcAft>
                <a:spcPts val="0"/>
              </a:spcAft>
              <a:buNone/>
            </a:pPr>
            <a:r>
              <a:rPr lang="en" sz="1066"/>
              <a:t>Up first, we examine each variable via histogram plotting to see which line up or are inversions of the infection rate. For those that do not do either, they are likely uncorrelated.</a:t>
            </a:r>
            <a:endParaRPr sz="1066"/>
          </a:p>
        </p:txBody>
      </p:sp>
      <p:pic>
        <p:nvPicPr>
          <p:cNvPr id="302" name="Google Shape;302;p17"/>
          <p:cNvPicPr preferRelativeResize="0"/>
          <p:nvPr/>
        </p:nvPicPr>
        <p:blipFill>
          <a:blip r:embed="rId3">
            <a:alphaModFix/>
          </a:blip>
          <a:stretch>
            <a:fillRect/>
          </a:stretch>
        </p:blipFill>
        <p:spPr>
          <a:xfrm>
            <a:off x="64100" y="1633975"/>
            <a:ext cx="3409048" cy="3357150"/>
          </a:xfrm>
          <a:prstGeom prst="rect">
            <a:avLst/>
          </a:prstGeom>
          <a:noFill/>
          <a:ln>
            <a:noFill/>
          </a:ln>
        </p:spPr>
      </p:pic>
      <p:pic>
        <p:nvPicPr>
          <p:cNvPr id="303" name="Google Shape;303;p17"/>
          <p:cNvPicPr preferRelativeResize="0"/>
          <p:nvPr/>
        </p:nvPicPr>
        <p:blipFill>
          <a:blip r:embed="rId4">
            <a:alphaModFix/>
          </a:blip>
          <a:stretch>
            <a:fillRect/>
          </a:stretch>
        </p:blipFill>
        <p:spPr>
          <a:xfrm>
            <a:off x="3473148" y="1692125"/>
            <a:ext cx="3308264" cy="3240827"/>
          </a:xfrm>
          <a:prstGeom prst="rect">
            <a:avLst/>
          </a:prstGeom>
          <a:noFill/>
          <a:ln>
            <a:noFill/>
          </a:ln>
        </p:spPr>
      </p:pic>
      <p:pic>
        <p:nvPicPr>
          <p:cNvPr id="304" name="Google Shape;304;p17"/>
          <p:cNvPicPr preferRelativeResize="0"/>
          <p:nvPr/>
        </p:nvPicPr>
        <p:blipFill>
          <a:blip r:embed="rId5">
            <a:alphaModFix/>
          </a:blip>
          <a:stretch>
            <a:fillRect/>
          </a:stretch>
        </p:blipFill>
        <p:spPr>
          <a:xfrm>
            <a:off x="6781425" y="1717550"/>
            <a:ext cx="2269376" cy="31900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Feature Reduction: Data Visualization (CONT)</a:t>
            </a:r>
            <a:endParaRPr sz="1066"/>
          </a:p>
        </p:txBody>
      </p:sp>
      <p:sp>
        <p:nvSpPr>
          <p:cNvPr id="310" name="Google Shape;310;p18"/>
          <p:cNvSpPr txBox="1">
            <a:spLocks noGrp="1"/>
          </p:cNvSpPr>
          <p:nvPr>
            <p:ph type="subTitle" idx="1"/>
          </p:nvPr>
        </p:nvSpPr>
        <p:spPr>
          <a:xfrm>
            <a:off x="1303800" y="2743197"/>
            <a:ext cx="3927900" cy="15468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From these visualizations, we identified that the only closely followed feature appeared to be Age 0-25 (Percentage of Population 25 or younger). Other variables had little visual direct correlation or inverse correlation with our target variable.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598575"/>
            <a:ext cx="7030500" cy="138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Reduction: Correlation Values</a:t>
            </a:r>
            <a:endParaRPr/>
          </a:p>
          <a:p>
            <a:pPr marL="0" lvl="0" indent="0" algn="l" rtl="0">
              <a:spcBef>
                <a:spcPts val="0"/>
              </a:spcBef>
              <a:spcAft>
                <a:spcPts val="0"/>
              </a:spcAft>
              <a:buNone/>
            </a:pPr>
            <a:r>
              <a:rPr lang="en" sz="1066"/>
              <a:t>Next, we examine each variable statistically to identify the variance of each variable as it relates to the target of infection rate. Those with variance ratings closer to 0 are least correlated, while those closest to 1 or -1 have the highest correlation or inverse correlation respectively. Our results below once again tell us Age 0-25 is most correlated, Age 55+ is most inversely correlated, and urban rating, population, number of tested individuals, ICU beds, and pollution are the least correlated.</a:t>
            </a:r>
            <a:endParaRPr/>
          </a:p>
        </p:txBody>
      </p:sp>
      <p:sp>
        <p:nvSpPr>
          <p:cNvPr id="316" name="Google Shape;316;p19"/>
          <p:cNvSpPr txBox="1"/>
          <p:nvPr/>
        </p:nvSpPr>
        <p:spPr>
          <a:xfrm>
            <a:off x="1420175" y="2207525"/>
            <a:ext cx="3000000" cy="22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highlight>
                  <a:srgbClr val="FFFFFF"/>
                </a:highlight>
              </a:rPr>
              <a:t>Age 55+               -0.358297</a:t>
            </a:r>
            <a:endParaRPr sz="1050">
              <a:highlight>
                <a:srgbClr val="FFFFFF"/>
              </a:highlight>
            </a:endParaRPr>
          </a:p>
          <a:p>
            <a:pPr marL="0" lvl="0" indent="0" algn="l" rtl="0">
              <a:spcBef>
                <a:spcPts val="0"/>
              </a:spcBef>
              <a:spcAft>
                <a:spcPts val="0"/>
              </a:spcAft>
              <a:buNone/>
            </a:pPr>
            <a:r>
              <a:rPr lang="en" sz="1050">
                <a:highlight>
                  <a:srgbClr val="FFFFFF"/>
                </a:highlight>
              </a:rPr>
              <a:t>Income                -0.292474</a:t>
            </a:r>
            <a:endParaRPr sz="1050">
              <a:highlight>
                <a:srgbClr val="FFFFFF"/>
              </a:highlight>
            </a:endParaRPr>
          </a:p>
          <a:p>
            <a:pPr marL="0" lvl="0" indent="0" algn="l" rtl="0">
              <a:spcBef>
                <a:spcPts val="0"/>
              </a:spcBef>
              <a:spcAft>
                <a:spcPts val="0"/>
              </a:spcAft>
              <a:buNone/>
            </a:pPr>
            <a:r>
              <a:rPr lang="en" sz="1050">
                <a:highlight>
                  <a:srgbClr val="FFFFFF"/>
                </a:highlight>
              </a:rPr>
              <a:t>Health Spending       -0.241999</a:t>
            </a:r>
            <a:endParaRPr sz="1050">
              <a:highlight>
                <a:srgbClr val="FFFFFF"/>
              </a:highlight>
            </a:endParaRPr>
          </a:p>
          <a:p>
            <a:pPr marL="0" lvl="0" indent="0" algn="l" rtl="0">
              <a:spcBef>
                <a:spcPts val="0"/>
              </a:spcBef>
              <a:spcAft>
                <a:spcPts val="0"/>
              </a:spcAft>
              <a:buNone/>
            </a:pPr>
            <a:r>
              <a:rPr lang="en" sz="1050">
                <a:highlight>
                  <a:srgbClr val="FFFFFF"/>
                </a:highlight>
              </a:rPr>
              <a:t>Age 26-54             -0.190564</a:t>
            </a:r>
            <a:endParaRPr sz="1050">
              <a:highlight>
                <a:srgbClr val="FFFFFF"/>
              </a:highlight>
            </a:endParaRPr>
          </a:p>
          <a:p>
            <a:pPr marL="0" lvl="0" indent="0" algn="l" rtl="0">
              <a:spcBef>
                <a:spcPts val="0"/>
              </a:spcBef>
              <a:spcAft>
                <a:spcPts val="0"/>
              </a:spcAft>
              <a:buNone/>
            </a:pPr>
            <a:r>
              <a:rPr lang="en" sz="1050">
                <a:highlight>
                  <a:srgbClr val="FFFFFF"/>
                </a:highlight>
              </a:rPr>
              <a:t>GDP                   -0.113897</a:t>
            </a:r>
            <a:endParaRPr sz="1050">
              <a:highlight>
                <a:srgbClr val="FFFFFF"/>
              </a:highlight>
            </a:endParaRPr>
          </a:p>
          <a:p>
            <a:pPr marL="0" lvl="0" indent="0" algn="l" rtl="0">
              <a:spcBef>
                <a:spcPts val="0"/>
              </a:spcBef>
              <a:spcAft>
                <a:spcPts val="0"/>
              </a:spcAft>
              <a:buNone/>
            </a:pPr>
            <a:r>
              <a:rPr lang="en" sz="1050">
                <a:highlight>
                  <a:srgbClr val="FFFFFF"/>
                </a:highlight>
              </a:rPr>
              <a:t>Unemployment          -0.084418</a:t>
            </a:r>
            <a:endParaRPr sz="1050">
              <a:highlight>
                <a:srgbClr val="FFFFFF"/>
              </a:highlight>
            </a:endParaRPr>
          </a:p>
          <a:p>
            <a:pPr marL="0" lvl="0" indent="0" algn="l" rtl="0">
              <a:spcBef>
                <a:spcPts val="0"/>
              </a:spcBef>
              <a:spcAft>
                <a:spcPts val="0"/>
              </a:spcAft>
              <a:buNone/>
            </a:pPr>
            <a:r>
              <a:rPr lang="en" sz="1050">
                <a:highlight>
                  <a:srgbClr val="FFFFFF"/>
                </a:highlight>
              </a:rPr>
              <a:t>Physicians            -0.082072</a:t>
            </a:r>
            <a:endParaRPr sz="1050">
              <a:highlight>
                <a:srgbClr val="FFFFFF"/>
              </a:highlight>
            </a:endParaRPr>
          </a:p>
          <a:p>
            <a:pPr marL="0" lvl="0" indent="0" algn="l" rtl="0">
              <a:spcBef>
                <a:spcPts val="0"/>
              </a:spcBef>
              <a:spcAft>
                <a:spcPts val="0"/>
              </a:spcAft>
              <a:buNone/>
            </a:pPr>
            <a:r>
              <a:rPr lang="en" sz="1050">
                <a:highlight>
                  <a:srgbClr val="FFFFFF"/>
                </a:highlight>
              </a:rPr>
              <a:t>Pop Density           -0.066183</a:t>
            </a:r>
            <a:endParaRPr sz="1050">
              <a:highlight>
                <a:srgbClr val="FFFFFF"/>
              </a:highlight>
            </a:endParaRPr>
          </a:p>
          <a:p>
            <a:pPr marL="0" lvl="0" indent="0" algn="l" rtl="0">
              <a:spcBef>
                <a:spcPts val="0"/>
              </a:spcBef>
              <a:spcAft>
                <a:spcPts val="0"/>
              </a:spcAft>
              <a:buNone/>
            </a:pPr>
            <a:r>
              <a:rPr lang="en" sz="1050">
                <a:highlight>
                  <a:srgbClr val="FFFFFF"/>
                </a:highlight>
              </a:rPr>
              <a:t>School Closure Date   -0.066106</a:t>
            </a:r>
            <a:endParaRPr sz="1050">
              <a:highlight>
                <a:srgbClr val="FFFFFF"/>
              </a:highlight>
            </a:endParaRPr>
          </a:p>
          <a:p>
            <a:pPr marL="0" lvl="0" indent="0" algn="l" rtl="0">
              <a:spcBef>
                <a:spcPts val="0"/>
              </a:spcBef>
              <a:spcAft>
                <a:spcPts val="0"/>
              </a:spcAft>
              <a:buNone/>
            </a:pPr>
            <a:r>
              <a:rPr lang="en" sz="1050">
                <a:highlight>
                  <a:srgbClr val="FFFFFF"/>
                </a:highlight>
              </a:rPr>
              <a:t>Num Vaccinated        -0.053054</a:t>
            </a:r>
            <a:endParaRPr sz="1050">
              <a:highlight>
                <a:srgbClr val="FFFFFF"/>
              </a:highlight>
            </a:endParaRPr>
          </a:p>
          <a:p>
            <a:pPr marL="0" lvl="0" indent="0" algn="l" rtl="0">
              <a:spcBef>
                <a:spcPts val="0"/>
              </a:spcBef>
              <a:spcAft>
                <a:spcPts val="0"/>
              </a:spcAft>
              <a:buNone/>
            </a:pPr>
            <a:r>
              <a:rPr lang="en" sz="1050">
                <a:highlight>
                  <a:srgbClr val="FFFFFF"/>
                </a:highlight>
              </a:rPr>
              <a:t>Med-Large Airports    -0.050987</a:t>
            </a:r>
            <a:endParaRPr sz="1050">
              <a:highlight>
                <a:srgbClr val="FFFFFF"/>
              </a:highlight>
            </a:endParaRPr>
          </a:p>
          <a:p>
            <a:pPr marL="0" lvl="0" indent="0" algn="l" rtl="0">
              <a:spcBef>
                <a:spcPts val="0"/>
              </a:spcBef>
              <a:spcAft>
                <a:spcPts val="0"/>
              </a:spcAft>
              <a:buNone/>
            </a:pPr>
            <a:r>
              <a:rPr lang="en" sz="1050">
                <a:highlight>
                  <a:srgbClr val="FFFFFF"/>
                </a:highlight>
              </a:rPr>
              <a:t>Urban                 -0.024391</a:t>
            </a:r>
            <a:endParaRPr sz="1050">
              <a:highlight>
                <a:srgbClr val="FFFFFF"/>
              </a:highlight>
            </a:endParaRPr>
          </a:p>
          <a:p>
            <a:pPr marL="0" lvl="0" indent="0" algn="l" rtl="0">
              <a:lnSpc>
                <a:spcPct val="115000"/>
              </a:lnSpc>
              <a:spcBef>
                <a:spcPts val="0"/>
              </a:spcBef>
              <a:spcAft>
                <a:spcPts val="0"/>
              </a:spcAft>
              <a:buNone/>
            </a:pPr>
            <a:r>
              <a:rPr lang="en" sz="1050">
                <a:highlight>
                  <a:srgbClr val="FFFFFF"/>
                </a:highlight>
              </a:rPr>
              <a:t>Population            -0.020490</a:t>
            </a:r>
            <a:endParaRPr sz="1050">
              <a:highlight>
                <a:srgbClr val="FFFFFF"/>
              </a:highlight>
            </a:endParaRPr>
          </a:p>
        </p:txBody>
      </p:sp>
      <p:sp>
        <p:nvSpPr>
          <p:cNvPr id="317" name="Google Shape;317;p19"/>
          <p:cNvSpPr txBox="1"/>
          <p:nvPr/>
        </p:nvSpPr>
        <p:spPr>
          <a:xfrm>
            <a:off x="4572000" y="2207525"/>
            <a:ext cx="3000000" cy="22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highlight>
                  <a:srgbClr val="FFFFFF"/>
                </a:highlight>
              </a:rPr>
              <a:t>Tested                -0.000316</a:t>
            </a:r>
            <a:endParaRPr sz="1050">
              <a:highlight>
                <a:srgbClr val="FFFFFF"/>
              </a:highlight>
            </a:endParaRPr>
          </a:p>
          <a:p>
            <a:pPr marL="0" lvl="0" indent="0" algn="l" rtl="0">
              <a:spcBef>
                <a:spcPts val="0"/>
              </a:spcBef>
              <a:spcAft>
                <a:spcPts val="0"/>
              </a:spcAft>
              <a:buNone/>
            </a:pPr>
            <a:r>
              <a:rPr lang="en" sz="1050">
                <a:highlight>
                  <a:srgbClr val="FFFFFF"/>
                </a:highlight>
              </a:rPr>
              <a:t>ICU Beds               0.018565</a:t>
            </a:r>
            <a:endParaRPr sz="1050">
              <a:highlight>
                <a:srgbClr val="FFFFFF"/>
              </a:highlight>
            </a:endParaRPr>
          </a:p>
          <a:p>
            <a:pPr marL="0" lvl="0" indent="0" algn="l" rtl="0">
              <a:spcBef>
                <a:spcPts val="0"/>
              </a:spcBef>
              <a:spcAft>
                <a:spcPts val="0"/>
              </a:spcAft>
              <a:buNone/>
            </a:pPr>
            <a:r>
              <a:rPr lang="en" sz="1050">
                <a:highlight>
                  <a:srgbClr val="FFFFFF"/>
                </a:highlight>
              </a:rPr>
              <a:t>Pollution              0.027887</a:t>
            </a:r>
            <a:endParaRPr sz="1050">
              <a:highlight>
                <a:srgbClr val="FFFFFF"/>
              </a:highlight>
            </a:endParaRPr>
          </a:p>
          <a:p>
            <a:pPr marL="0" lvl="0" indent="0" algn="l" rtl="0">
              <a:spcBef>
                <a:spcPts val="0"/>
              </a:spcBef>
              <a:spcAft>
                <a:spcPts val="0"/>
              </a:spcAft>
              <a:buNone/>
            </a:pPr>
            <a:r>
              <a:rPr lang="en" sz="1050">
                <a:highlight>
                  <a:srgbClr val="FFFFFF"/>
                </a:highlight>
              </a:rPr>
              <a:t>Gini                   0.065630</a:t>
            </a:r>
            <a:endParaRPr sz="1050">
              <a:highlight>
                <a:srgbClr val="FFFFFF"/>
              </a:highlight>
            </a:endParaRPr>
          </a:p>
          <a:p>
            <a:pPr marL="0" lvl="0" indent="0" algn="l" rtl="0">
              <a:spcBef>
                <a:spcPts val="0"/>
              </a:spcBef>
              <a:spcAft>
                <a:spcPts val="0"/>
              </a:spcAft>
              <a:buNone/>
            </a:pPr>
            <a:r>
              <a:rPr lang="en" sz="1050">
                <a:highlight>
                  <a:srgbClr val="FFFFFF"/>
                </a:highlight>
              </a:rPr>
              <a:t>Sex Ratio              0.116819</a:t>
            </a:r>
            <a:endParaRPr sz="1050">
              <a:highlight>
                <a:srgbClr val="FFFFFF"/>
              </a:highlight>
            </a:endParaRPr>
          </a:p>
          <a:p>
            <a:pPr marL="0" lvl="0" indent="0" algn="l" rtl="0">
              <a:spcBef>
                <a:spcPts val="0"/>
              </a:spcBef>
              <a:spcAft>
                <a:spcPts val="0"/>
              </a:spcAft>
              <a:buNone/>
            </a:pPr>
            <a:r>
              <a:rPr lang="en" sz="1050">
                <a:highlight>
                  <a:srgbClr val="FFFFFF"/>
                </a:highlight>
              </a:rPr>
              <a:t>Hospitals              0.123307</a:t>
            </a:r>
            <a:endParaRPr sz="1050">
              <a:highlight>
                <a:srgbClr val="FFFFFF"/>
              </a:highlight>
            </a:endParaRPr>
          </a:p>
          <a:p>
            <a:pPr marL="0" lvl="0" indent="0" algn="l" rtl="0">
              <a:spcBef>
                <a:spcPts val="0"/>
              </a:spcBef>
              <a:spcAft>
                <a:spcPts val="0"/>
              </a:spcAft>
              <a:buNone/>
            </a:pPr>
            <a:r>
              <a:rPr lang="en" sz="1050">
                <a:highlight>
                  <a:srgbClr val="FFFFFF"/>
                </a:highlight>
              </a:rPr>
              <a:t>Infected               0.154888</a:t>
            </a:r>
            <a:endParaRPr sz="1050">
              <a:highlight>
                <a:srgbClr val="FFFFFF"/>
              </a:highlight>
            </a:endParaRPr>
          </a:p>
          <a:p>
            <a:pPr marL="0" lvl="0" indent="0" algn="l" rtl="0">
              <a:spcBef>
                <a:spcPts val="0"/>
              </a:spcBef>
              <a:spcAft>
                <a:spcPts val="0"/>
              </a:spcAft>
              <a:buNone/>
            </a:pPr>
            <a:r>
              <a:rPr lang="en" sz="1050">
                <a:highlight>
                  <a:srgbClr val="FFFFFF"/>
                </a:highlight>
              </a:rPr>
              <a:t>Temperature            0.173636</a:t>
            </a:r>
            <a:endParaRPr sz="1050">
              <a:highlight>
                <a:srgbClr val="FFFFFF"/>
              </a:highlight>
            </a:endParaRPr>
          </a:p>
          <a:p>
            <a:pPr marL="0" lvl="0" indent="0" algn="l" rtl="0">
              <a:spcBef>
                <a:spcPts val="0"/>
              </a:spcBef>
              <a:spcAft>
                <a:spcPts val="0"/>
              </a:spcAft>
              <a:buNone/>
            </a:pPr>
            <a:r>
              <a:rPr lang="en" sz="1050">
                <a:highlight>
                  <a:srgbClr val="FFFFFF"/>
                </a:highlight>
              </a:rPr>
              <a:t>Smoking Rate           0.179333</a:t>
            </a:r>
            <a:endParaRPr sz="1050">
              <a:highlight>
                <a:srgbClr val="FFFFFF"/>
              </a:highlight>
            </a:endParaRPr>
          </a:p>
          <a:p>
            <a:pPr marL="0" lvl="0" indent="0" algn="l" rtl="0">
              <a:spcBef>
                <a:spcPts val="0"/>
              </a:spcBef>
              <a:spcAft>
                <a:spcPts val="0"/>
              </a:spcAft>
              <a:buNone/>
            </a:pPr>
            <a:r>
              <a:rPr lang="en" sz="1050">
                <a:highlight>
                  <a:srgbClr val="FFFFFF"/>
                </a:highlight>
              </a:rPr>
              <a:t>Respiratory Deaths     0.197148</a:t>
            </a:r>
            <a:endParaRPr sz="1050">
              <a:highlight>
                <a:srgbClr val="FFFFFF"/>
              </a:highlight>
            </a:endParaRPr>
          </a:p>
          <a:p>
            <a:pPr marL="0" lvl="0" indent="0" algn="l" rtl="0">
              <a:spcBef>
                <a:spcPts val="0"/>
              </a:spcBef>
              <a:spcAft>
                <a:spcPts val="0"/>
              </a:spcAft>
              <a:buNone/>
            </a:pPr>
            <a:r>
              <a:rPr lang="en" sz="1050">
                <a:highlight>
                  <a:srgbClr val="FFFFFF"/>
                </a:highlight>
              </a:rPr>
              <a:t>Flu Deaths             0.231301</a:t>
            </a:r>
            <a:endParaRPr sz="1050">
              <a:highlight>
                <a:srgbClr val="FFFFFF"/>
              </a:highlight>
            </a:endParaRPr>
          </a:p>
          <a:p>
            <a:pPr marL="0" lvl="0" indent="0" algn="l" rtl="0">
              <a:spcBef>
                <a:spcPts val="0"/>
              </a:spcBef>
              <a:spcAft>
                <a:spcPts val="0"/>
              </a:spcAft>
              <a:buNone/>
            </a:pPr>
            <a:r>
              <a:rPr lang="en" sz="1050">
                <a:highlight>
                  <a:srgbClr val="FFFFFF"/>
                </a:highlight>
              </a:rPr>
              <a:t>Age 0-25               0.616476</a:t>
            </a:r>
            <a:endParaRPr sz="1050">
              <a:highlight>
                <a:srgbClr val="FFFFFF"/>
              </a:highlight>
            </a:endParaRPr>
          </a:p>
          <a:p>
            <a:pPr marL="0" lvl="0" indent="0" algn="l" rtl="0">
              <a:lnSpc>
                <a:spcPct val="115000"/>
              </a:lnSpc>
              <a:spcBef>
                <a:spcPts val="0"/>
              </a:spcBef>
              <a:spcAft>
                <a:spcPts val="0"/>
              </a:spcAft>
              <a:buNone/>
            </a:pPr>
            <a:r>
              <a:rPr lang="en" sz="1050">
                <a:highlight>
                  <a:srgbClr val="FFFFFF"/>
                </a:highlight>
              </a:rPr>
              <a:t>Percent Infected       1.000000</a:t>
            </a:r>
            <a:endParaRPr sz="105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 Reduction: Univariate Feature Selection</a:t>
            </a:r>
            <a:endParaRPr/>
          </a:p>
          <a:p>
            <a:pPr marL="0" lvl="0" indent="0" algn="l" rtl="0">
              <a:spcBef>
                <a:spcPts val="0"/>
              </a:spcBef>
              <a:spcAft>
                <a:spcPts val="0"/>
              </a:spcAft>
              <a:buNone/>
            </a:pPr>
            <a:r>
              <a:rPr lang="en" sz="1066"/>
              <a:t>Lastly, we examine each variable again via univariate analysis, this time examining ANOVA f-values for the samples to determine the the best 20 variables to include. From this, the program determined the least correlated features to be Number of Tested Individuals, Number of Vaccinated Individuals, Number of Infected Individuals (outlier here), Population, and School Closure Date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ctrTitle"/>
          </p:nvPr>
        </p:nvSpPr>
        <p:spPr>
          <a:xfrm>
            <a:off x="824000" y="8191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 Selection Synopsis</a:t>
            </a:r>
            <a:endParaRPr/>
          </a:p>
        </p:txBody>
      </p:sp>
      <p:sp>
        <p:nvSpPr>
          <p:cNvPr id="328" name="Google Shape;328;p21"/>
          <p:cNvSpPr txBox="1">
            <a:spLocks noGrp="1"/>
          </p:cNvSpPr>
          <p:nvPr>
            <p:ph type="subTitle" idx="1"/>
          </p:nvPr>
        </p:nvSpPr>
        <p:spPr>
          <a:xfrm>
            <a:off x="824000" y="2571750"/>
            <a:ext cx="4255500" cy="171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Cross-examining the results of our outputs, we find that two variables were found to be least relevant in conjunction: population, and number of individuals tested. As such, we removed these variables from our dataset.</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A2A07D1CD83B4690071353FDC0B893" ma:contentTypeVersion="13" ma:contentTypeDescription="Create a new document." ma:contentTypeScope="" ma:versionID="b2e02a822b5b11a9efc4bd13682eaee9">
  <xsd:schema xmlns:xsd="http://www.w3.org/2001/XMLSchema" xmlns:xs="http://www.w3.org/2001/XMLSchema" xmlns:p="http://schemas.microsoft.com/office/2006/metadata/properties" xmlns:ns2="e8c9addc-188d-4db0-9f3e-ecac283308f2" xmlns:ns3="908902a0-8c4b-451d-ba20-f5abf25e0905" targetNamespace="http://schemas.microsoft.com/office/2006/metadata/properties" ma:root="true" ma:fieldsID="92e6ed73bb08729a733d4a1f284e396c" ns2:_="" ns3:_="">
    <xsd:import namespace="e8c9addc-188d-4db0-9f3e-ecac283308f2"/>
    <xsd:import namespace="908902a0-8c4b-451d-ba20-f5abf25e090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c9addc-188d-4db0-9f3e-ecac28330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08902a0-8c4b-451d-ba20-f5abf25e0905"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AADE68-7406-4B2C-9339-C2BD9A83452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C25969C-F24C-4A27-8D2C-E4B13D1E9B6C}">
  <ds:schemaRefs>
    <ds:schemaRef ds:uri="http://schemas.microsoft.com/sharepoint/v3/contenttype/forms"/>
  </ds:schemaRefs>
</ds:datastoreItem>
</file>

<file path=customXml/itemProps3.xml><?xml version="1.0" encoding="utf-8"?>
<ds:datastoreItem xmlns:ds="http://schemas.openxmlformats.org/officeDocument/2006/customXml" ds:itemID="{B0D3BD04-89B1-4415-9ECF-954FDB00AD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c9addc-188d-4db0-9f3e-ecac283308f2"/>
    <ds:schemaRef ds:uri="908902a0-8c4b-451d-ba20-f5abf25e09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Momentum</vt:lpstr>
      <vt:lpstr>Impact Zone: Steps in Identifying Most Vulnerable Populations for COVID-19 Infection</vt:lpstr>
      <vt:lpstr>Understanding our Dataset</vt:lpstr>
      <vt:lpstr>3/19/2020</vt:lpstr>
      <vt:lpstr>Feature Reduction</vt:lpstr>
      <vt:lpstr>Feature Reduction: Data Visualization Up first, we examine each variable via histogram plotting to see which line up or are inversions of the infection rate. For those that do not do either, they are likely uncorrelated.</vt:lpstr>
      <vt:lpstr>Feature Reduction: Data Visualization (CONT)</vt:lpstr>
      <vt:lpstr>Feature Reduction: Correlation Values Next, we examine each variable statistically to identify the variance of each variable as it relates to the target of infection rate. Those with variance ratings closer to 0 are least correlated, while those closest to 1 or -1 have the highest correlation or inverse correlation respectively. Our results below once again tell us Age 0-25 is most correlated, Age 55+ is most inversely correlated, and urban rating, population, number of tested individuals, ICU beds, and pollution are the least correlated.</vt:lpstr>
      <vt:lpstr>Feature Reduction: Univariate Feature Selection Lastly, we examine each variable again via univariate analysis, this time examining ANOVA f-values for the samples to determine the the best 20 variables to include. From this, the program determined the least correlated features to be Number of Tested Individuals, Number of Vaccinated Individuals, Number of Infected Individuals (outlier here), Population, and School Closure Date</vt:lpstr>
      <vt:lpstr>Feature Selection Synopsis</vt:lpstr>
      <vt:lpstr>Modeling</vt:lpstr>
      <vt:lpstr>Model 1: Simple Linear Regression</vt:lpstr>
      <vt:lpstr>PowerPoint Presentation</vt:lpstr>
      <vt:lpstr>Models 2&amp;3: Lasso &amp; Ridge Modeling</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Zone: Steps in Identifying Most Vulnerable Populations for COVID-19 Infection</dc:title>
  <cp:revision>1</cp:revision>
  <dcterms:modified xsi:type="dcterms:W3CDTF">2021-11-19T02:06:34Z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0x01010078A2A07D1CD83B4690071353FDC0B893</vt:lpwstr>
  </property>
</Properties>
</file>