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png" ContentType="image/png"/>
  <Override PartName="/ppt/media/image12.jpeg" ContentType="image/jpeg"/>
  <Override PartName="/ppt/media/image11.jpeg" ContentType="image/jpeg"/>
  <Override PartName="/ppt/media/image10.png" ContentType="image/png"/>
  <Override PartName="/ppt/media/image9.png" ContentType="image/png"/>
  <Override PartName="/ppt/media/image8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4.png" ContentType="image/png"/>
  <Override PartName="/ppt/media/image16.jpeg" ContentType="image/jpeg"/>
  <Override PartName="/ppt/media/image15.jpeg" ContentType="image/jpeg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C591352-90E4-4160-862F-CC50E7481F16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D28D2FCF-93BB-463D-8224-1D99BE11DF61}" type="slidecount">
              <a:rPr b="0" lang="en-US" sz="1400" spc="-1" strike="noStrike">
                <a:latin typeface="Noto Sans Regular"/>
              </a:rPr>
              <a:t>29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BC88363-0D2C-4A0E-81C8-099B36B1A46C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065FE58A-DAF0-49D4-9961-08981BC246E6}" type="slidecount">
              <a:rPr b="0" lang="en-US" sz="1400" spc="-1" strike="noStrike">
                <a:latin typeface="Noto Sans Regular"/>
              </a:rPr>
              <a:t>29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 Regular"/>
              </a:rPr>
              <a:t>Click to edit the title text format</a:t>
            </a:r>
            <a:endParaRPr b="0" lang="en-US" sz="4400" spc="-1" strike="noStrike">
              <a:latin typeface="Noto Sans Regula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Regular"/>
              </a:rPr>
              <a:t>Click to edit the outline text format</a:t>
            </a:r>
            <a:endParaRPr b="0" lang="en-US" sz="3200" spc="-1" strike="noStrike">
              <a:latin typeface="Noto Sans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Regular"/>
              </a:rPr>
              <a:t>Second Outline Level</a:t>
            </a:r>
            <a:endParaRPr b="0" lang="en-US" sz="2800" spc="-1" strike="noStrike">
              <a:latin typeface="Noto Sans Regul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Regular"/>
              </a:rPr>
              <a:t>Third Outline Level</a:t>
            </a:r>
            <a:endParaRPr b="0" lang="en-US" sz="2400" spc="-1" strike="noStrike">
              <a:latin typeface="Noto Sans Regul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Regular"/>
              </a:rPr>
              <a:t>Fourth Outline Level</a:t>
            </a:r>
            <a:endParaRPr b="0" lang="en-US" sz="2000" spc="-1" strike="noStrike">
              <a:latin typeface="Noto Sans Regul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Regular"/>
              </a:rPr>
              <a:t>Fifth Outline Level</a:t>
            </a:r>
            <a:endParaRPr b="0" lang="en-US" sz="2000" spc="-1" strike="noStrike">
              <a:latin typeface="Noto Sans Regul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Regular"/>
              </a:rPr>
              <a:t>Sixth Outline Level</a:t>
            </a:r>
            <a:endParaRPr b="0" lang="en-US" sz="2000" spc="-1" strike="noStrike">
              <a:latin typeface="Noto Sans Regul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Regular"/>
              </a:rPr>
              <a:t>Seventh Outline Level</a:t>
            </a:r>
            <a:endParaRPr b="0" lang="en-US" sz="2000" spc="-1" strike="noStrike">
              <a:latin typeface="Noto Sans Regular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51E98EF-C89F-41FD-90DE-58491593F5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twitter.com/jriddycuz" TargetMode="External"/><Relationship Id="rId2" Type="http://schemas.openxmlformats.org/officeDocument/2006/relationships/hyperlink" Target="https://github.com/jriddy" TargetMode="External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Put your Data in a Box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6000"/>
          </a:bodyPr>
          <a:p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Josh Reed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r>
              <a:rPr b="0" i="1" lang="en-US" sz="2400" spc="-1" strike="noStrike">
                <a:solidFill>
                  <a:srgbClr val="333333"/>
                </a:solidFill>
                <a:latin typeface="Noto Sans Bold"/>
              </a:rPr>
              <a:t>Technical Development Lead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Algolux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PyCon Canada 2019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463480" y="548640"/>
            <a:ext cx="5126040" cy="34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9600" spc="-1" strike="noStrike">
                <a:solidFill>
                  <a:srgbClr val="ce181e"/>
                </a:solidFill>
                <a:latin typeface="Courier New"/>
              </a:rPr>
              <a:t>()</a:t>
            </a:r>
            <a:r>
              <a:rPr b="1" lang="en-US" sz="9600" spc="-1" strike="noStrike">
                <a:latin typeface="Courier New"/>
              </a:rPr>
              <a:t> </a:t>
            </a:r>
            <a:r>
              <a:rPr b="1" lang="en-US" sz="9600" spc="-1" strike="noStrike">
                <a:solidFill>
                  <a:srgbClr val="0066b3"/>
                </a:solidFill>
                <a:latin typeface="Courier New"/>
              </a:rPr>
              <a:t>[]</a:t>
            </a:r>
            <a:r>
              <a:rPr b="1" lang="en-US" sz="9600" spc="-1" strike="noStrike">
                <a:latin typeface="Courier New"/>
              </a:rPr>
              <a:t> </a:t>
            </a:r>
            <a:r>
              <a:rPr b="1" lang="en-US" sz="9600" spc="-1" strike="noStrike">
                <a:solidFill>
                  <a:srgbClr val="00a65d"/>
                </a:solidFill>
                <a:latin typeface="Courier New"/>
              </a:rPr>
              <a:t>{}</a:t>
            </a:r>
            <a:endParaRPr b="0" lang="en-US" sz="9600" spc="-1" strike="noStrike">
              <a:latin typeface="Arial"/>
            </a:endParaRPr>
          </a:p>
          <a:p>
            <a:pPr algn="ctr"/>
            <a:endParaRPr b="0" lang="en-US" sz="9600" spc="-1" strike="noStrike">
              <a:latin typeface="Arial"/>
            </a:endParaRPr>
          </a:p>
          <a:p>
            <a:pPr algn="ctr"/>
            <a:r>
              <a:rPr b="1" lang="en-US" sz="3600" spc="-1" strike="noStrike">
                <a:solidFill>
                  <a:srgbClr val="111111"/>
                </a:solidFill>
                <a:latin typeface="Arial"/>
              </a:rPr>
              <a:t>Ultra-convenient data structures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Don’t take ‘em for granted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0000" y="241920"/>
            <a:ext cx="8855640" cy="138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9600" spc="-1" strike="noStrike">
                <a:solidFill>
                  <a:srgbClr val="ce181e"/>
                </a:solidFill>
                <a:latin typeface="Courier New"/>
              </a:rPr>
              <a:t>(): tuple</a:t>
            </a:r>
            <a:endParaRPr b="1" lang="en-US" sz="9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Lets you put multiple values anywhere you could put one.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We have no need of a special syntax or feature for things like: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Key-value pair iteration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Enumerating elements in a list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Returning multiple values from a function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Return multiple values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int v1, v2, rc;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rc = func(*v1,*v2);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if (rc != 0) {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// handle error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vals = func();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val1 = vals[0];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val2 = vals[1];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val1, val2 = func()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20000" y="241920"/>
            <a:ext cx="8855640" cy="138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9600" spc="-1" strike="noStrike">
                <a:solidFill>
                  <a:srgbClr val="0066b3"/>
                </a:solidFill>
                <a:latin typeface="Courier New"/>
              </a:rPr>
              <a:t>[]: list</a:t>
            </a:r>
            <a:endParaRPr b="1" lang="en-US" sz="9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Growable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Performance for most tasks is acceptable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How often do you reach for other sequence data structures?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5146920" y="2771280"/>
            <a:ext cx="4215960" cy="31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Construct a mutable seq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std::vector&lt;int&gt; a;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a.push_back(1);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a.push_back(4);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a.push_back(7);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a.push_back(12);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a.push_back(20);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333333"/>
                </a:solidFill>
                <a:latin typeface="Courier New"/>
              </a:rPr>
              <a:t>a = [1,4,7,12,20]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0000" y="241920"/>
            <a:ext cx="8855640" cy="138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9600" spc="-1" strike="noStrike">
                <a:solidFill>
                  <a:srgbClr val="00a65d"/>
                </a:solidFill>
                <a:latin typeface="Courier New"/>
              </a:rPr>
              <a:t>{}: dict</a:t>
            </a:r>
            <a:endParaRPr b="1" lang="en-US" sz="9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Quick way to make an arbitrary table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Useful when you don’t know what you’ll be holding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Underpins a large amount of higher-level Python mechanics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146920" y="2771280"/>
            <a:ext cx="4215960" cy="31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Express key-value pairs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719640" y="2337480"/>
            <a:ext cx="4215960" cy="402948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146920" y="2956320"/>
            <a:ext cx="4215960" cy="279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Convenience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516320" y="2160000"/>
            <a:ext cx="7047000" cy="43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Tuple abuse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Courier New"/>
              </a:rPr>
              <a:t>host, port = split_port(loc_str)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Courier New"/>
              </a:rPr>
              <a:t>scheme, netloc, path, params, \</a:t>
            </a:r>
            <a:br/>
            <a:r>
              <a:rPr b="0" lang="en-US" sz="3200" spc="-1" strike="noStrike">
                <a:latin typeface="Courier New"/>
              </a:rPr>
              <a:t>query, fragment = urlsplit(url_str)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Courier New"/>
              </a:rPr>
              <a:t>name, email, phone = \ get_user_info(user_no)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Dict abuse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Extremely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general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Well-known names are okay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Complete lack of validation and control is not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Actually python does give us a way to wrap dictionaries with a stricter control on how their data are created, accessed and modified...which we’ll get to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But naked dicts are just bags of data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Who am I?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8 years working with Python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Built software for: point-of-sale, hardware control, data management, devops tooling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My goal is always to write software so good that it’s 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forgettable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5852160" y="365760"/>
            <a:ext cx="3566160" cy="88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600" spc="-1" strike="noStrike">
                <a:latin typeface="Noto Sans Regular"/>
                <a:hlinkClick r:id="rId1"/>
              </a:rPr>
              <a:t>https://twitter.com/jriddycuz</a:t>
            </a:r>
            <a:endParaRPr b="0" lang="en-US" sz="1600" spc="-1" strike="noStrike">
              <a:latin typeface="Arial"/>
            </a:endParaRPr>
          </a:p>
          <a:p>
            <a:pPr algn="r"/>
            <a:r>
              <a:rPr b="0" lang="en-US" sz="1600" spc="-1" strike="noStrike">
                <a:latin typeface="Noto Sans Regular"/>
                <a:hlinkClick r:id="rId2"/>
              </a:rPr>
              <a:t>https://github.com/jriddy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Bags vs Boxes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366200" y="2160000"/>
            <a:ext cx="2922840" cy="4384800"/>
          </a:xfrm>
          <a:prstGeom prst="rect">
            <a:avLst/>
          </a:prstGeom>
          <a:ln w="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5610600" y="2160000"/>
            <a:ext cx="3288960" cy="43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Classes!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Classes are 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the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singular way to create special-purpose data structures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They let us define the specifications for the box and exactly how it used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We can mark parts of it as public and other parts as private and expect that people will generally comply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There’s just one thing..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Classes are a pain to write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Aft>
                <a:spcPts val="1414"/>
              </a:spcAft>
            </a:pPr>
            <a:r>
              <a:rPr b="0" lang="en-US" sz="7200" spc="-1" strike="noStrike">
                <a:solidFill>
                  <a:srgbClr val="ed1c24"/>
                </a:solidFill>
                <a:latin typeface="Courier New"/>
              </a:rPr>
              <a:t>__init__()</a:t>
            </a:r>
            <a:endParaRPr b="0" lang="en-US" sz="7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General vs. special purpose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719640" y="2950560"/>
            <a:ext cx="4215960" cy="280332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5146920" y="2529000"/>
            <a:ext cx="4215960" cy="364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Don’t believe me?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class UserInfo: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def __init__(self, name, phone, email):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self.name = name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self.phone = phone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333333"/>
                </a:solidFill>
                <a:latin typeface="Courier New"/>
              </a:rPr>
              <a:t>self.email = email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That’s each name mentioned three times to get </a:t>
            </a:r>
            <a:r>
              <a:rPr b="0" i="1" lang="en-US" sz="2400" spc="-1" strike="noStrike">
                <a:solidFill>
                  <a:srgbClr val="333333"/>
                </a:solidFill>
                <a:latin typeface="Noto Sans Regular"/>
              </a:rPr>
              <a:t>less</a:t>
            </a: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 than I could get with just making it a tuple.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Also note that many, many language make this easy.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So what do we do?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Named tuples?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Use something like jsonschema?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How about ORM models?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Serialization frameworks?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All of these options have major downsides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The net effect is that we tend to only write classes for “important” things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Solution: use attrs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Aft>
                <a:spcPts val="1414"/>
              </a:spcAft>
            </a:pPr>
            <a:r>
              <a:rPr b="0" lang="en-US" sz="7200" spc="-1" strike="noStrike">
                <a:solidFill>
                  <a:srgbClr val="0066b3"/>
                </a:solidFill>
                <a:latin typeface="Courier New"/>
              </a:rPr>
              <a:t>@attr.s</a:t>
            </a:r>
            <a:endParaRPr b="0" lang="en-US" sz="7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Features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You get a plain-old python object (POPO)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...with a bunch of dunder methods defined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...a bunch of opt-in goodies available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...with no extra cost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Yes, it’s mostly just about initialization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But that asserts a subtle influence on everything it touches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Observed benefits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Junior programmers write much better code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Easier to test code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No business logic in __init__()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Decreased coupling between objects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Small classes that do one thing well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What does this object need to know?” vs</a:t>
            </a:r>
            <a:br/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”What does this object need to do?”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Appendix: dataclasses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Noto Sans Regular"/>
              </a:rPr>
              <a:t>dataclasses</a:t>
            </a:r>
            <a:br/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Inspired by attrs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Available in 3.7 in the stdlib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Useful when you really want to avoid dependencies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Noto Sans Regular"/>
              </a:rPr>
              <a:t>attrs</a:t>
            </a:r>
            <a:br/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Evolves faster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Available wherever pip is available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Small, well-tested, well-maintained library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0" y="990000"/>
            <a:ext cx="9875520" cy="55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Robust Computer Vision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260000" y="2159640"/>
            <a:ext cx="3135240" cy="20912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685840" y="2159640"/>
            <a:ext cx="3138480" cy="209124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866880" y="4449960"/>
            <a:ext cx="3921480" cy="20912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5263200" y="4449960"/>
            <a:ext cx="3983400" cy="20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54120" y="45720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Data is primary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208160" y="2160000"/>
            <a:ext cx="7663680" cy="2594880"/>
          </a:xfrm>
          <a:prstGeom prst="rect">
            <a:avLst/>
          </a:prstGeom>
          <a:solidFill>
            <a:srgbClr val="eeeeee">
              <a:alpha val="50000"/>
            </a:srgbClr>
          </a:solidFill>
          <a:ln w="38160">
            <a:solidFill>
              <a:srgbClr val="ed1c24"/>
            </a:solidFill>
            <a:round/>
          </a:ln>
        </p:spPr>
        <p:txBody>
          <a:bodyPr lIns="19080" rIns="19080" tIns="19080" bIns="19080" anchor="ctr">
            <a:noAutofit/>
          </a:bodyPr>
          <a:p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"Show me your flowchart and conceal your tables, and I shall continue to be mystified. Show me your tables, and I won't usually need your flowchart; it'll be obvious."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280160" y="5212080"/>
            <a:ext cx="7589520" cy="102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Fred Brooks</a:t>
            </a:r>
            <a:br/>
            <a:r>
              <a:rPr b="0" i="1" lang="en-US" sz="1800" spc="-1" strike="noStrike">
                <a:latin typeface="Noto Sans Regular"/>
              </a:rPr>
              <a:t>The Mythical Man-Month</a:t>
            </a:r>
            <a:br/>
            <a:r>
              <a:rPr b="0" lang="en-US" sz="1800" spc="-1" strike="noStrike">
                <a:latin typeface="Noto Sans Regular"/>
              </a:rPr>
              <a:t>1975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8734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US" sz="2400" spc="-1" strike="noStrike">
                <a:latin typeface="Noto Sans Regular"/>
              </a:rPr>
              <a:t>Enterprise development state-of-the-art, 1975</a:t>
            </a:r>
            <a:endParaRPr b="0" lang="en-US" sz="2400" spc="-1" strike="noStrike">
              <a:latin typeface="Noto Sans Regular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194560" y="1097280"/>
            <a:ext cx="5668920" cy="43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Tools for sanity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19640" y="2776320"/>
            <a:ext cx="4215960" cy="31518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501880" y="2160000"/>
            <a:ext cx="3506040" cy="43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54120" y="457200"/>
            <a:ext cx="8855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Data is primary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208160" y="2160000"/>
            <a:ext cx="7663680" cy="2594880"/>
          </a:xfrm>
          <a:prstGeom prst="rect">
            <a:avLst/>
          </a:prstGeom>
          <a:solidFill>
            <a:srgbClr val="eeeeee">
              <a:alpha val="50000"/>
            </a:srgbClr>
          </a:solidFill>
          <a:ln w="38160">
            <a:solidFill>
              <a:srgbClr val="ed1c24"/>
            </a:solidFill>
            <a:round/>
          </a:ln>
        </p:spPr>
        <p:txBody>
          <a:bodyPr lIns="19080" rIns="19080" tIns="19080" bIns="19080" anchor="ctr">
            <a:noAutofit/>
          </a:bodyPr>
          <a:p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"Show me your </a:t>
            </a:r>
            <a:r>
              <a:rPr b="1" i="1" lang="en-US" sz="2800" spc="-1" strike="noStrike">
                <a:solidFill>
                  <a:srgbClr val="333333"/>
                </a:solidFill>
                <a:latin typeface="Noto Sans Regular"/>
              </a:rPr>
              <a:t>code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 and conceal your </a:t>
            </a:r>
            <a:r>
              <a:rPr b="1" i="1" lang="en-US" sz="2800" spc="-1" strike="noStrike">
                <a:solidFill>
                  <a:srgbClr val="333333"/>
                </a:solidFill>
                <a:latin typeface="Noto Sans Regular"/>
              </a:rPr>
              <a:t>data structures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, and I shall continue to be mystified. Show me your </a:t>
            </a:r>
            <a:r>
              <a:rPr b="1" i="1" lang="en-US" sz="2800" spc="-1" strike="noStrike">
                <a:solidFill>
                  <a:srgbClr val="333333"/>
                </a:solidFill>
                <a:latin typeface="Noto Sans Regular"/>
              </a:rPr>
              <a:t>data structures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, and I won't usually need your </a:t>
            </a:r>
            <a:r>
              <a:rPr b="1" i="1" lang="en-US" sz="2800" spc="-1" strike="noStrike">
                <a:solidFill>
                  <a:srgbClr val="333333"/>
                </a:solidFill>
                <a:latin typeface="Noto Sans Regular"/>
              </a:rPr>
              <a:t>code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</a:rPr>
              <a:t>; it'll be obvious."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280160" y="5212080"/>
            <a:ext cx="7589520" cy="102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Josh Reed</a:t>
            </a:r>
            <a:br/>
            <a:r>
              <a:rPr b="0" i="1" lang="en-US" sz="1800" spc="-1" strike="noStrike">
                <a:latin typeface="Noto Sans Regular"/>
              </a:rPr>
              <a:t>PyCon Canada</a:t>
            </a:r>
            <a:br/>
            <a:r>
              <a:rPr b="0" lang="en-US" sz="1800" spc="-1" strike="noStrike">
                <a:latin typeface="Noto Sans Regular"/>
              </a:rPr>
              <a:t>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Easy data structures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Noto Sans Regular"/>
              </a:rPr>
              <a:t>Or, how Python spoils us</a:t>
            </a:r>
            <a:endParaRPr b="0" lang="en-US" sz="3200" spc="-1" strike="noStrike">
              <a:latin typeface="Noto Sans Regular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281040" y="552600"/>
            <a:ext cx="3485520" cy="34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2019-11-15T15:29:07Z</dcterms:created>
  <dc:creator/>
  <dc:description/>
  <dc:language>en-US</dc:language>
  <cp:lastModifiedBy/>
  <dcterms:modified xsi:type="dcterms:W3CDTF">2019-11-17T15:05:53Z</dcterms:modified>
  <cp:revision>5</cp:revision>
  <dc:subject/>
  <dc:title>Impress</dc:title>
</cp:coreProperties>
</file>