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nter Heavy" charset="1" panose="02000503000000020004"/>
      <p:regular r:id="rId19"/>
    </p:embeddedFon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Inter Bold" charset="1" panose="020B080203000000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1982" y="-190239"/>
            <a:ext cx="3015641" cy="5228051"/>
            <a:chOff x="0" y="0"/>
            <a:chExt cx="794243" cy="13769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4243" cy="1376935"/>
            </a:xfrm>
            <a:custGeom>
              <a:avLst/>
              <a:gdLst/>
              <a:ahLst/>
              <a:cxnLst/>
              <a:rect r="r" b="b" t="t" l="l"/>
              <a:pathLst>
                <a:path h="1376935" w="794243">
                  <a:moveTo>
                    <a:pt x="0" y="0"/>
                  </a:moveTo>
                  <a:lnTo>
                    <a:pt x="794243" y="0"/>
                  </a:lnTo>
                  <a:lnTo>
                    <a:pt x="794243" y="1376935"/>
                  </a:lnTo>
                  <a:lnTo>
                    <a:pt x="0" y="1376935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4243" cy="141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48464" y="6418806"/>
            <a:ext cx="3015641" cy="5228051"/>
            <a:chOff x="0" y="0"/>
            <a:chExt cx="794243" cy="13769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4243" cy="1376935"/>
            </a:xfrm>
            <a:custGeom>
              <a:avLst/>
              <a:gdLst/>
              <a:ahLst/>
              <a:cxnLst/>
              <a:rect r="r" b="b" t="t" l="l"/>
              <a:pathLst>
                <a:path h="1376935" w="794243">
                  <a:moveTo>
                    <a:pt x="0" y="0"/>
                  </a:moveTo>
                  <a:lnTo>
                    <a:pt x="794243" y="0"/>
                  </a:lnTo>
                  <a:lnTo>
                    <a:pt x="794243" y="1376935"/>
                  </a:lnTo>
                  <a:lnTo>
                    <a:pt x="0" y="1376935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94243" cy="141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09724" y="2253168"/>
            <a:ext cx="6361116" cy="5780664"/>
          </a:xfrm>
          <a:custGeom>
            <a:avLst/>
            <a:gdLst/>
            <a:ahLst/>
            <a:cxnLst/>
            <a:rect r="r" b="b" t="t" l="l"/>
            <a:pathLst>
              <a:path h="5780664" w="6361116">
                <a:moveTo>
                  <a:pt x="0" y="0"/>
                </a:moveTo>
                <a:lnTo>
                  <a:pt x="6361116" y="0"/>
                </a:lnTo>
                <a:lnTo>
                  <a:pt x="6361116" y="5780664"/>
                </a:lnTo>
                <a:lnTo>
                  <a:pt x="0" y="5780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26107" y="-2994503"/>
            <a:ext cx="4916178" cy="491617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06016" y="9188768"/>
            <a:ext cx="4916178" cy="491617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910314" y="6727287"/>
            <a:ext cx="6863778" cy="746864"/>
            <a:chOff x="0" y="0"/>
            <a:chExt cx="1807744" cy="1967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07744" cy="196705"/>
            </a:xfrm>
            <a:custGeom>
              <a:avLst/>
              <a:gdLst/>
              <a:ahLst/>
              <a:cxnLst/>
              <a:rect r="r" b="b" t="t" l="l"/>
              <a:pathLst>
                <a:path h="196705" w="1807744">
                  <a:moveTo>
                    <a:pt x="24815" y="0"/>
                  </a:moveTo>
                  <a:lnTo>
                    <a:pt x="1782930" y="0"/>
                  </a:lnTo>
                  <a:cubicBezTo>
                    <a:pt x="1796634" y="0"/>
                    <a:pt x="1807744" y="11110"/>
                    <a:pt x="1807744" y="24815"/>
                  </a:cubicBezTo>
                  <a:lnTo>
                    <a:pt x="1807744" y="171890"/>
                  </a:lnTo>
                  <a:cubicBezTo>
                    <a:pt x="1807744" y="178472"/>
                    <a:pt x="1805130" y="184783"/>
                    <a:pt x="1800476" y="189437"/>
                  </a:cubicBezTo>
                  <a:cubicBezTo>
                    <a:pt x="1795822" y="194091"/>
                    <a:pt x="1789511" y="196705"/>
                    <a:pt x="1782930" y="196705"/>
                  </a:cubicBezTo>
                  <a:lnTo>
                    <a:pt x="24815" y="196705"/>
                  </a:lnTo>
                  <a:cubicBezTo>
                    <a:pt x="18233" y="196705"/>
                    <a:pt x="11922" y="194091"/>
                    <a:pt x="7268" y="189437"/>
                  </a:cubicBezTo>
                  <a:cubicBezTo>
                    <a:pt x="2614" y="184783"/>
                    <a:pt x="0" y="178472"/>
                    <a:pt x="0" y="171890"/>
                  </a:cubicBezTo>
                  <a:lnTo>
                    <a:pt x="0" y="24815"/>
                  </a:lnTo>
                  <a:cubicBezTo>
                    <a:pt x="0" y="18233"/>
                    <a:pt x="2614" y="11922"/>
                    <a:pt x="7268" y="7268"/>
                  </a:cubicBezTo>
                  <a:cubicBezTo>
                    <a:pt x="11922" y="2614"/>
                    <a:pt x="18233" y="0"/>
                    <a:pt x="24815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807744" cy="2348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4969221" y="1028700"/>
            <a:ext cx="2290079" cy="1173666"/>
          </a:xfrm>
          <a:custGeom>
            <a:avLst/>
            <a:gdLst/>
            <a:ahLst/>
            <a:cxnLst/>
            <a:rect r="r" b="b" t="t" l="l"/>
            <a:pathLst>
              <a:path h="1173666" w="2290079">
                <a:moveTo>
                  <a:pt x="0" y="0"/>
                </a:moveTo>
                <a:lnTo>
                  <a:pt x="2290079" y="0"/>
                </a:lnTo>
                <a:lnTo>
                  <a:pt x="2290079" y="1173666"/>
                </a:lnTo>
                <a:lnTo>
                  <a:pt x="0" y="1173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774255" y="7849122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90" y="0"/>
                </a:lnTo>
                <a:lnTo>
                  <a:pt x="508890" y="1507820"/>
                </a:lnTo>
                <a:lnTo>
                  <a:pt x="0" y="1507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497330" y="8741668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8910314" y="2936674"/>
            <a:ext cx="7624734" cy="3277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COMPROMISED DATA CENTRE AND CLOUD INFRASTRUCTURE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93464" y="6846769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CyTrex Global Solutions Case Study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1419" y="2610412"/>
            <a:ext cx="9877283" cy="587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CERT-In Guidelines: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Notify CERT-In within 6 hours of breach detection.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specific incident details and actions taken.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Maintain ongoing updates to regulators until the breach is resolved.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GDPR Considerations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Notify affected individuals within 72 hours if sensitive data (e.g., financial data) is involved.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Penalties could include fines and reputational damage.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Penalties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Regulatory fines for non-compliance.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Contractual penalties from affected clients.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Long-term reputational damage to the company’s credibility.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2527335" cy="127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4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CERT- IN BREACH NOTIFICATION AND OTHER REGULATORY IMPLICATIONS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939969" y="1373374"/>
            <a:ext cx="7540252" cy="75402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650752" y="2413984"/>
            <a:ext cx="5941240" cy="59412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  <a:ln w="209550" cap="sq">
              <a:solidFill>
                <a:srgbClr val="E1D4FA"/>
              </a:solidFill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-5400000">
            <a:off x="13791262" y="1671678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7"/>
                </a:lnTo>
                <a:lnTo>
                  <a:pt x="0" y="1599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1493" y="1373374"/>
            <a:ext cx="7540252" cy="754025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8179" y="2322668"/>
            <a:ext cx="5941240" cy="59412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  <a:ln w="209550" cap="sq">
              <a:solidFill>
                <a:srgbClr val="E1D4FA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-5400000">
            <a:off x="4062379" y="1784147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8"/>
                </a:lnTo>
                <a:lnTo>
                  <a:pt x="0" y="1599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46568" y="3011805"/>
            <a:ext cx="10012732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Preparation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Create and test incident response playbooks, conduct drills.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Detection and Analysis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Improve threat detection systems and train SOC staff.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Containment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Implement containment strategies for both immediate and long-term response.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Eradication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Remove any malicious artifacts and restore clean backups.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Recovery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Verify the integrity of restored systems and begin normal operations.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27543" y="1143000"/>
            <a:ext cx="8299976" cy="141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NIST 800-61 INCIDENT RESPONSE LIFECYCLE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14523721" y="6522721"/>
            <a:ext cx="1380573" cy="4090586"/>
          </a:xfrm>
          <a:custGeom>
            <a:avLst/>
            <a:gdLst/>
            <a:ahLst/>
            <a:cxnLst/>
            <a:rect r="r" b="b" t="t" l="l"/>
            <a:pathLst>
              <a:path h="4090586" w="1380573">
                <a:moveTo>
                  <a:pt x="0" y="0"/>
                </a:moveTo>
                <a:lnTo>
                  <a:pt x="1380572" y="0"/>
                </a:lnTo>
                <a:lnTo>
                  <a:pt x="1380572" y="4090586"/>
                </a:lnTo>
                <a:lnTo>
                  <a:pt x="0" y="40905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51174" y="916892"/>
            <a:ext cx="8453215" cy="84532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785959" y="916892"/>
            <a:ext cx="8453215" cy="845321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89225" y="1701761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8"/>
                </a:lnTo>
                <a:lnTo>
                  <a:pt x="0" y="1599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15988" y="7192770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7"/>
                </a:lnTo>
                <a:lnTo>
                  <a:pt x="0" y="159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528166" y="8616197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89" y="0"/>
                </a:lnTo>
                <a:lnTo>
                  <a:pt x="508889" y="1507821"/>
                </a:lnTo>
                <a:lnTo>
                  <a:pt x="0" y="15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695456" y="1478211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5387587" y="1143000"/>
            <a:ext cx="7512827" cy="141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b="true" sz="5499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CONCLUSION AND RECOMMENDATIONS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9814" y="3011805"/>
            <a:ext cx="10748372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Summary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recap of the gaps in policy, identified TTPs, and regulatory considerations.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Actionable Insights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Staff Training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Regular training to ensure personnel know how to respond to incidents.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Continuous Monitoring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Enhance SOC capabilities to detect and prevent attacks.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Incident Response Testing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Regularly test response playbooks to ensure quick and effective action in future incidents.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0918" y="2072129"/>
            <a:ext cx="19329836" cy="3618247"/>
            <a:chOff x="0" y="0"/>
            <a:chExt cx="5090986" cy="9529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0986" cy="952954"/>
            </a:xfrm>
            <a:custGeom>
              <a:avLst/>
              <a:gdLst/>
              <a:ahLst/>
              <a:cxnLst/>
              <a:rect r="r" b="b" t="t" l="l"/>
              <a:pathLst>
                <a:path h="952954" w="5090986">
                  <a:moveTo>
                    <a:pt x="0" y="0"/>
                  </a:moveTo>
                  <a:lnTo>
                    <a:pt x="5090986" y="0"/>
                  </a:lnTo>
                  <a:lnTo>
                    <a:pt x="5090986" y="952954"/>
                  </a:lnTo>
                  <a:lnTo>
                    <a:pt x="0" y="952954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0986" cy="991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33579" y="732930"/>
            <a:ext cx="6127478" cy="61274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94101" y="732930"/>
            <a:ext cx="6127478" cy="612747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963442" y="1279807"/>
            <a:ext cx="6361116" cy="5780664"/>
          </a:xfrm>
          <a:custGeom>
            <a:avLst/>
            <a:gdLst/>
            <a:ahLst/>
            <a:cxnLst/>
            <a:rect r="r" b="b" t="t" l="l"/>
            <a:pathLst>
              <a:path h="5780664" w="6361116">
                <a:moveTo>
                  <a:pt x="0" y="0"/>
                </a:moveTo>
                <a:lnTo>
                  <a:pt x="6361116" y="0"/>
                </a:lnTo>
                <a:lnTo>
                  <a:pt x="6361116" y="5780664"/>
                </a:lnTo>
                <a:lnTo>
                  <a:pt x="0" y="5780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73966" y="7792471"/>
            <a:ext cx="12140068" cy="1214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b="true" sz="9200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497330" y="8660342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true" flipV="false" rot="0">
            <a:off x="1028700" y="8660342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1761970" y="0"/>
                </a:moveTo>
                <a:lnTo>
                  <a:pt x="0" y="0"/>
                </a:lnTo>
                <a:lnTo>
                  <a:pt x="0" y="447100"/>
                </a:lnTo>
                <a:lnTo>
                  <a:pt x="1761970" y="447100"/>
                </a:lnTo>
                <a:lnTo>
                  <a:pt x="17619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4625" y="-789140"/>
            <a:ext cx="3015641" cy="11865279"/>
            <a:chOff x="0" y="0"/>
            <a:chExt cx="794243" cy="31250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4243" cy="3125012"/>
            </a:xfrm>
            <a:custGeom>
              <a:avLst/>
              <a:gdLst/>
              <a:ahLst/>
              <a:cxnLst/>
              <a:rect r="r" b="b" t="t" l="l"/>
              <a:pathLst>
                <a:path h="3125012" w="794243">
                  <a:moveTo>
                    <a:pt x="0" y="0"/>
                  </a:moveTo>
                  <a:lnTo>
                    <a:pt x="794243" y="0"/>
                  </a:lnTo>
                  <a:lnTo>
                    <a:pt x="794243" y="3125012"/>
                  </a:lnTo>
                  <a:lnTo>
                    <a:pt x="0" y="3125012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4243" cy="3163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7720" y="2658774"/>
            <a:ext cx="4969452" cy="496945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97330" y="9305925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7649154" y="1056068"/>
            <a:ext cx="689092" cy="68909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649154" y="1886106"/>
            <a:ext cx="689092" cy="68909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400000">
            <a:off x="16250945" y="-113005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89" y="0"/>
                </a:lnTo>
                <a:lnTo>
                  <a:pt x="508889" y="1507821"/>
                </a:lnTo>
                <a:lnTo>
                  <a:pt x="0" y="15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7649154" y="2718072"/>
            <a:ext cx="689092" cy="68909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649154" y="3550039"/>
            <a:ext cx="689092" cy="68909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649154" y="4382006"/>
            <a:ext cx="689092" cy="68909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649154" y="5213973"/>
            <a:ext cx="689092" cy="68909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2234073" y="2461853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8"/>
                </a:lnTo>
                <a:lnTo>
                  <a:pt x="0" y="159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37720" y="4376635"/>
            <a:ext cx="4969452" cy="165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3"/>
              </a:lnSpc>
            </a:pPr>
            <a:r>
              <a:rPr lang="en-US" b="true" sz="6413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TABLE OF 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57503" y="1167433"/>
            <a:ext cx="7457920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Compromised Data Centre &amp; Cloud Infrastructure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773300" y="1167433"/>
            <a:ext cx="440799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773300" y="1997471"/>
            <a:ext cx="440799" cy="39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557503" y="1997471"/>
            <a:ext cx="5251912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Agenda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557503" y="2829438"/>
            <a:ext cx="5251912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Incident Overview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557503" y="3661404"/>
            <a:ext cx="7056079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Incident Story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557503" y="4493371"/>
            <a:ext cx="5251912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Events Timeline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57503" y="5325338"/>
            <a:ext cx="5251912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Identify Policy/ Governance Failures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773300" y="2829438"/>
            <a:ext cx="440799" cy="39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773300" y="3661404"/>
            <a:ext cx="440799" cy="39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773300" y="4493371"/>
            <a:ext cx="440799" cy="39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773300" y="5325338"/>
            <a:ext cx="440799" cy="39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649154" y="6045940"/>
            <a:ext cx="689092" cy="689092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649154" y="6877906"/>
            <a:ext cx="689092" cy="689092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8557503" y="6157305"/>
            <a:ext cx="5251912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Identify TTPs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557503" y="6989272"/>
            <a:ext cx="8798239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CERT-IN Breach Notification &amp; Other Regulatory Implications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773300" y="6157305"/>
            <a:ext cx="440799" cy="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773300" y="6989272"/>
            <a:ext cx="440799" cy="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7649154" y="7709873"/>
            <a:ext cx="689092" cy="689092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7649154" y="8541840"/>
            <a:ext cx="689092" cy="689092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8557503" y="7821238"/>
            <a:ext cx="6264550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NIST 800-61 Incident Response Lifecycle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8557503" y="8653205"/>
            <a:ext cx="8492841" cy="40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and Recommendations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7773300" y="7821238"/>
            <a:ext cx="440799" cy="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09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773300" y="8653205"/>
            <a:ext cx="440799" cy="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b="true" sz="2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03324" y="1406934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7"/>
                </a:lnTo>
                <a:lnTo>
                  <a:pt x="0" y="159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97330" y="2929386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099"/>
                </a:lnTo>
                <a:lnTo>
                  <a:pt x="0" y="447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-1166128" y="5880488"/>
            <a:ext cx="5691108" cy="569110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42975" y="3429082"/>
            <a:ext cx="4736240" cy="5829218"/>
          </a:xfrm>
          <a:custGeom>
            <a:avLst/>
            <a:gdLst/>
            <a:ahLst/>
            <a:cxnLst/>
            <a:rect r="r" b="b" t="t" l="l"/>
            <a:pathLst>
              <a:path h="5829218" w="4736240">
                <a:moveTo>
                  <a:pt x="0" y="0"/>
                </a:moveTo>
                <a:lnTo>
                  <a:pt x="4736240" y="0"/>
                </a:lnTo>
                <a:lnTo>
                  <a:pt x="4736240" y="5829218"/>
                </a:lnTo>
                <a:lnTo>
                  <a:pt x="0" y="58292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50222" y="5139019"/>
            <a:ext cx="10680478" cy="97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153" indent="-298577" lvl="1">
              <a:lnSpc>
                <a:spcPts val="3872"/>
              </a:lnSpc>
              <a:buFont typeface="Arial"/>
              <a:buChar char="•"/>
            </a:pPr>
            <a:r>
              <a:rPr lang="en-US" b="true" sz="276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Name</a:t>
            </a:r>
            <a:r>
              <a:rPr lang="en-US" sz="27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Vrushabh Tak | Harsh Dilip Soni | Indrajeet Yadav</a:t>
            </a:r>
          </a:p>
          <a:p>
            <a:pPr algn="l" marL="597153" indent="-298577" lvl="1">
              <a:lnSpc>
                <a:spcPts val="3872"/>
              </a:lnSpc>
              <a:buFont typeface="Arial"/>
              <a:buChar char="•"/>
            </a:pPr>
            <a:r>
              <a:rPr lang="en-US" b="true" sz="276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Date</a:t>
            </a:r>
            <a:r>
              <a:rPr lang="en-US" sz="27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November 05, 2024</a:t>
            </a:r>
            <a:r>
              <a:rPr lang="en-US" b="true" sz="276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78822" y="2263703"/>
            <a:ext cx="7873431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COMPROMISED DATA CENTRE &amp; CLOUD INFRASTRUCTURE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88347" y="4544148"/>
            <a:ext cx="9374878" cy="3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true">
                <a:solidFill>
                  <a:srgbClr val="D4A518"/>
                </a:solidFill>
                <a:latin typeface="Inter Bold"/>
                <a:ea typeface="Inter Bold"/>
                <a:cs typeface="Inter Bold"/>
                <a:sym typeface="Inter Bold"/>
              </a:rPr>
              <a:t>CyTrex Global Solutions Case Study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7677" y="-2808951"/>
            <a:ext cx="8079614" cy="807961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04654" y="1230856"/>
            <a:ext cx="4817287" cy="48172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  <a:ln w="209550" cap="sq">
              <a:solidFill>
                <a:srgbClr val="E1D4FA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815988" y="4854931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8"/>
                </a:lnTo>
                <a:lnTo>
                  <a:pt x="0" y="1599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85707" y="88112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2493303" y="7161006"/>
            <a:ext cx="4044341" cy="5228051"/>
            <a:chOff x="0" y="0"/>
            <a:chExt cx="1065176" cy="13769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5176" cy="1376935"/>
            </a:xfrm>
            <a:custGeom>
              <a:avLst/>
              <a:gdLst/>
              <a:ahLst/>
              <a:cxnLst/>
              <a:rect r="r" b="b" t="t" l="l"/>
              <a:pathLst>
                <a:path h="1376935" w="1065176">
                  <a:moveTo>
                    <a:pt x="191426" y="0"/>
                  </a:moveTo>
                  <a:lnTo>
                    <a:pt x="873750" y="0"/>
                  </a:lnTo>
                  <a:cubicBezTo>
                    <a:pt x="924520" y="0"/>
                    <a:pt x="973210" y="20168"/>
                    <a:pt x="1009109" y="56067"/>
                  </a:cubicBezTo>
                  <a:cubicBezTo>
                    <a:pt x="1045008" y="91967"/>
                    <a:pt x="1065176" y="140657"/>
                    <a:pt x="1065176" y="191426"/>
                  </a:cubicBezTo>
                  <a:lnTo>
                    <a:pt x="1065176" y="1185509"/>
                  </a:lnTo>
                  <a:cubicBezTo>
                    <a:pt x="1065176" y="1236279"/>
                    <a:pt x="1045008" y="1284968"/>
                    <a:pt x="1009109" y="1320868"/>
                  </a:cubicBezTo>
                  <a:cubicBezTo>
                    <a:pt x="973210" y="1356767"/>
                    <a:pt x="924520" y="1376935"/>
                    <a:pt x="873750" y="1376935"/>
                  </a:cubicBezTo>
                  <a:lnTo>
                    <a:pt x="191426" y="1376935"/>
                  </a:lnTo>
                  <a:cubicBezTo>
                    <a:pt x="140657" y="1376935"/>
                    <a:pt x="91967" y="1356767"/>
                    <a:pt x="56067" y="1320868"/>
                  </a:cubicBezTo>
                  <a:cubicBezTo>
                    <a:pt x="20168" y="1284968"/>
                    <a:pt x="0" y="1236279"/>
                    <a:pt x="0" y="1185509"/>
                  </a:cubicBezTo>
                  <a:lnTo>
                    <a:pt x="0" y="191426"/>
                  </a:lnTo>
                  <a:cubicBezTo>
                    <a:pt x="0" y="140657"/>
                    <a:pt x="20168" y="91967"/>
                    <a:pt x="56067" y="56067"/>
                  </a:cubicBezTo>
                  <a:cubicBezTo>
                    <a:pt x="91967" y="20168"/>
                    <a:pt x="140657" y="0"/>
                    <a:pt x="191426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65176" cy="141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70955" y="1143000"/>
            <a:ext cx="1033446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107728"/>
            <a:ext cx="10818977" cy="671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Incident Overview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Introduction to the breach, explaining the key background information.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Events Timeline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Chronological breakdown of the critical moments in the incident.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Task Assignments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Discuss the roles and responsibilities of the response teams.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Policy and Governance Failures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Identify gaps in current policies and how these contributed to the breach.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Tactics, Techniques, and Procedures (TTPs)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Understanding how the attackers penetrated the systems.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CERT-IN Breach Notification and Regulatory Implications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Legal and regulatory aspects surrounding the breach.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NIST 800-61 Incident Response Lifecycle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 framework for managing and improving the response to such incidents.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and Recommendations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Key findings and suggested steps to prevent similar breaches.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1389" y="6349495"/>
            <a:ext cx="8453215" cy="84532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76175" y="3516593"/>
            <a:ext cx="6514679" cy="6115655"/>
          </a:xfrm>
          <a:custGeom>
            <a:avLst/>
            <a:gdLst/>
            <a:ahLst/>
            <a:cxnLst/>
            <a:rect r="r" b="b" t="t" l="l"/>
            <a:pathLst>
              <a:path h="6115655" w="6514679">
                <a:moveTo>
                  <a:pt x="0" y="0"/>
                </a:moveTo>
                <a:lnTo>
                  <a:pt x="6514679" y="0"/>
                </a:lnTo>
                <a:lnTo>
                  <a:pt x="6514679" y="6115655"/>
                </a:lnTo>
                <a:lnTo>
                  <a:pt x="0" y="611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2389778" y="6510462"/>
            <a:ext cx="1386759" cy="4108916"/>
          </a:xfrm>
          <a:custGeom>
            <a:avLst/>
            <a:gdLst/>
            <a:ahLst/>
            <a:cxnLst/>
            <a:rect r="r" b="b" t="t" l="l"/>
            <a:pathLst>
              <a:path h="4108916" w="1386759">
                <a:moveTo>
                  <a:pt x="0" y="0"/>
                </a:moveTo>
                <a:lnTo>
                  <a:pt x="1386760" y="0"/>
                </a:lnTo>
                <a:lnTo>
                  <a:pt x="1386760" y="4108916"/>
                </a:lnTo>
                <a:lnTo>
                  <a:pt x="0" y="4108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033514" y="751886"/>
            <a:ext cx="3465346" cy="1775990"/>
          </a:xfrm>
          <a:custGeom>
            <a:avLst/>
            <a:gdLst/>
            <a:ahLst/>
            <a:cxnLst/>
            <a:rect r="r" b="b" t="t" l="l"/>
            <a:pathLst>
              <a:path h="1775990" w="3465346">
                <a:moveTo>
                  <a:pt x="0" y="0"/>
                </a:moveTo>
                <a:lnTo>
                  <a:pt x="3465346" y="0"/>
                </a:lnTo>
                <a:lnTo>
                  <a:pt x="3465346" y="1775990"/>
                </a:lnTo>
                <a:lnTo>
                  <a:pt x="0" y="1775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866558" y="2990501"/>
            <a:ext cx="9628635" cy="2520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Company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CyTrex Global Solutions</a:t>
            </a: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Industry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IT Services &amp; Software Development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Location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Global, with headquarters in the US and cloud services hosted in the EU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Incident Date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October 12, 2024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Discovery Date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October 14, 2024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52525"/>
            <a:ext cx="8217832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INCIDENT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534" y="4651663"/>
            <a:ext cx="7151840" cy="7151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2073" y="2623359"/>
            <a:ext cx="6758761" cy="4056609"/>
            <a:chOff x="0" y="0"/>
            <a:chExt cx="6350000" cy="3811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3811270"/>
            </a:xfrm>
            <a:custGeom>
              <a:avLst/>
              <a:gdLst/>
              <a:ahLst/>
              <a:cxnLst/>
              <a:rect r="r" b="b" t="t" l="l"/>
              <a:pathLst>
                <a:path h="3811270" w="635000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4958" r="0" b="0"/>
              </a:stretch>
            </a:blipFill>
            <a:ln w="209550" cap="sq">
              <a:solidFill>
                <a:srgbClr val="E1D4FA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820286" y="4034726"/>
            <a:ext cx="777254" cy="415965"/>
          </a:xfrm>
          <a:custGeom>
            <a:avLst/>
            <a:gdLst/>
            <a:ahLst/>
            <a:cxnLst/>
            <a:rect r="r" b="b" t="t" l="l"/>
            <a:pathLst>
              <a:path h="415965" w="777254">
                <a:moveTo>
                  <a:pt x="0" y="0"/>
                </a:moveTo>
                <a:lnTo>
                  <a:pt x="777254" y="0"/>
                </a:lnTo>
                <a:lnTo>
                  <a:pt x="777254" y="415965"/>
                </a:lnTo>
                <a:lnTo>
                  <a:pt x="0" y="4159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0905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8474127" y="2620954"/>
            <a:ext cx="8443898" cy="629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Detection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CyTrex's Security Operations Centre (SOC) noticed unusual outbound traffic and irregular access patterns.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Vulnerability Exploited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Attackers exploited an unpatched firewall vulnerability (CVE-2024-XXXX).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Privilege escalation allowed attackers to gain unauthorized access to cloud services.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Exfiltration of sensitive customer data, including financial and personal information.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Deployment of ransomware on cloud-hosted virtual machines, demanding a cryptocurrency ransom.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Disruption of healthcare client services, impacting essential operations.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83677" y="1152525"/>
            <a:ext cx="6642618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INCIDENT STORY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80393" y="-4607166"/>
            <a:ext cx="8043754" cy="8985202"/>
            <a:chOff x="0" y="0"/>
            <a:chExt cx="812800" cy="907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07931"/>
            </a:xfrm>
            <a:custGeom>
              <a:avLst/>
              <a:gdLst/>
              <a:ahLst/>
              <a:cxnLst/>
              <a:rect r="r" b="b" t="t" l="l"/>
              <a:pathLst>
                <a:path h="907931" w="812800">
                  <a:moveTo>
                    <a:pt x="406400" y="0"/>
                  </a:moveTo>
                  <a:cubicBezTo>
                    <a:pt x="181951" y="0"/>
                    <a:pt x="0" y="203247"/>
                    <a:pt x="0" y="453965"/>
                  </a:cubicBezTo>
                  <a:cubicBezTo>
                    <a:pt x="0" y="704684"/>
                    <a:pt x="181951" y="907931"/>
                    <a:pt x="406400" y="907931"/>
                  </a:cubicBezTo>
                  <a:cubicBezTo>
                    <a:pt x="630849" y="907931"/>
                    <a:pt x="812800" y="704684"/>
                    <a:pt x="812800" y="453965"/>
                  </a:cubicBezTo>
                  <a:cubicBezTo>
                    <a:pt x="812800" y="20324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019"/>
              <a:ext cx="660400" cy="775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69233" y="1332085"/>
            <a:ext cx="7690401" cy="5156014"/>
            <a:chOff x="0" y="0"/>
            <a:chExt cx="6350000" cy="42573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4257344"/>
            </a:xfrm>
            <a:custGeom>
              <a:avLst/>
              <a:gdLst/>
              <a:ahLst/>
              <a:cxnLst/>
              <a:rect r="r" b="b" t="t" l="l"/>
              <a:pathLst>
                <a:path h="4257344" w="635000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68123"/>
                    <a:pt x="6350000" y="600086"/>
                  </a:cubicBezTo>
                  <a:lnTo>
                    <a:pt x="6350000" y="2755003"/>
                  </a:lnTo>
                  <a:cubicBezTo>
                    <a:pt x="6350000" y="3086965"/>
                    <a:pt x="6109970" y="3355088"/>
                    <a:pt x="5812790" y="3355088"/>
                  </a:cubicBezTo>
                  <a:lnTo>
                    <a:pt x="4751070" y="3355088"/>
                  </a:lnTo>
                  <a:cubicBezTo>
                    <a:pt x="4587240" y="3355088"/>
                    <a:pt x="4431030" y="3438788"/>
                    <a:pt x="4329430" y="3583489"/>
                  </a:cubicBezTo>
                  <a:lnTo>
                    <a:pt x="4013200" y="4028943"/>
                  </a:lnTo>
                  <a:cubicBezTo>
                    <a:pt x="3911600" y="4172226"/>
                    <a:pt x="3756660" y="4257344"/>
                    <a:pt x="3591560" y="4257344"/>
                  </a:cubicBezTo>
                  <a:lnTo>
                    <a:pt x="537210" y="4257344"/>
                  </a:lnTo>
                  <a:cubicBezTo>
                    <a:pt x="240030" y="4257344"/>
                    <a:pt x="0" y="3989221"/>
                    <a:pt x="0" y="3657259"/>
                  </a:cubicBezTo>
                  <a:lnTo>
                    <a:pt x="0" y="1536389"/>
                  </a:lnTo>
                  <a:cubicBezTo>
                    <a:pt x="0" y="1347710"/>
                    <a:pt x="78740" y="1170380"/>
                    <a:pt x="213360" y="1056888"/>
                  </a:cubicBezTo>
                  <a:lnTo>
                    <a:pt x="1324610" y="120585"/>
                  </a:lnTo>
                  <a:cubicBezTo>
                    <a:pt x="1417320" y="42559"/>
                    <a:pt x="1531620" y="0"/>
                    <a:pt x="1648460" y="0"/>
                  </a:cubicBezTo>
                  <a:close/>
                </a:path>
              </a:pathLst>
            </a:custGeom>
            <a:blipFill>
              <a:blip r:embed="rId2"/>
              <a:stretch>
                <a:fillRect l="-9595" t="0" r="-9595" b="0"/>
              </a:stretch>
            </a:blipFill>
            <a:ln w="209550" cap="sq">
              <a:solidFill>
                <a:srgbClr val="E1D4FA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096367" y="7044419"/>
            <a:ext cx="3845201" cy="1281741"/>
          </a:xfrm>
          <a:custGeom>
            <a:avLst/>
            <a:gdLst/>
            <a:ahLst/>
            <a:cxnLst/>
            <a:rect r="r" b="b" t="t" l="l"/>
            <a:pathLst>
              <a:path h="1281741" w="3845201">
                <a:moveTo>
                  <a:pt x="0" y="0"/>
                </a:moveTo>
                <a:lnTo>
                  <a:pt x="3845201" y="0"/>
                </a:lnTo>
                <a:lnTo>
                  <a:pt x="3845201" y="1281741"/>
                </a:lnTo>
                <a:lnTo>
                  <a:pt x="0" y="12817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3749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2621305"/>
            <a:ext cx="8115300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Oct 10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Firewall misconfiguration exposed a known vulnerability.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Oct 12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Attackers exploited the vulnerability and escalated privileges within the data centre.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Oct 13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Attackers moved laterally, compromising backup systems and encrypting critical data.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Oct 14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SOC detected unusual network traffic and initiated the incident response protocol.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Oct 15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Ransomware demand received, requesting 100 Bitcoin.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0150" y="1196675"/>
            <a:ext cx="8701816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KEY EVENTS TIMELINE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2172632" y="6948853"/>
            <a:ext cx="1165515" cy="3453379"/>
          </a:xfrm>
          <a:custGeom>
            <a:avLst/>
            <a:gdLst/>
            <a:ahLst/>
            <a:cxnLst/>
            <a:rect r="r" b="b" t="t" l="l"/>
            <a:pathLst>
              <a:path h="3453379" w="1165515">
                <a:moveTo>
                  <a:pt x="0" y="0"/>
                </a:moveTo>
                <a:lnTo>
                  <a:pt x="1165515" y="0"/>
                </a:lnTo>
                <a:lnTo>
                  <a:pt x="1165515" y="3453379"/>
                </a:lnTo>
                <a:lnTo>
                  <a:pt x="0" y="3453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1493" y="1373374"/>
            <a:ext cx="7540252" cy="754025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8179" y="2322668"/>
            <a:ext cx="5941240" cy="59412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  <a:ln w="209550" cap="sq">
              <a:solidFill>
                <a:srgbClr val="E1D4FA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-5400000">
            <a:off x="4062379" y="1784147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8"/>
                </a:lnTo>
                <a:lnTo>
                  <a:pt x="0" y="1599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28239" y="2809893"/>
            <a:ext cx="9535226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Ineffective Patch Management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 failure to regularly update systems left critical vulnerabilities unpatched.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Insufficient Access Controls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The absence of granular controls allowed attackers to escalate privileges once inside.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Secure Backups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Backup systems were not isolated or encrypted, making them vulnerable to compromise.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Untested Incident Response Playbooks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The lack of rehearsal of incident response plans led to delayed actions.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Inadequate Cloud Security Monitoring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The absence of proactive monitoring allowed attackers to exploit cloud resources.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29879" y="1143000"/>
            <a:ext cx="10052000" cy="141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IDENTIFY POLICY / GOVERNANCE FAILURES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5474" y="4795245"/>
            <a:ext cx="7448073" cy="7448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328" y="2527166"/>
            <a:ext cx="5146793" cy="7251047"/>
            <a:chOff x="0" y="0"/>
            <a:chExt cx="450723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59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505960">
                  <a:moveTo>
                    <a:pt x="0" y="561340"/>
                  </a:moveTo>
                  <a:lnTo>
                    <a:pt x="0" y="3961130"/>
                  </a:lnTo>
                  <a:cubicBezTo>
                    <a:pt x="0" y="4272280"/>
                    <a:pt x="252730" y="4523740"/>
                    <a:pt x="562610" y="4522470"/>
                  </a:cubicBezTo>
                  <a:cubicBezTo>
                    <a:pt x="873760" y="4521200"/>
                    <a:pt x="1126490" y="4773930"/>
                    <a:pt x="1125220" y="5085080"/>
                  </a:cubicBezTo>
                  <a:lnTo>
                    <a:pt x="1123950" y="5787390"/>
                  </a:lnTo>
                  <a:cubicBezTo>
                    <a:pt x="1123950" y="6098540"/>
                    <a:pt x="1375410" y="6350000"/>
                    <a:pt x="1685290" y="6350000"/>
                  </a:cubicBezTo>
                  <a:lnTo>
                    <a:pt x="3944620" y="6350000"/>
                  </a:lnTo>
                  <a:cubicBezTo>
                    <a:pt x="4254500" y="6350000"/>
                    <a:pt x="4505960" y="6098540"/>
                    <a:pt x="4505960" y="5788660"/>
                  </a:cubicBezTo>
                  <a:lnTo>
                    <a:pt x="4505960" y="2679700"/>
                  </a:lnTo>
                  <a:cubicBezTo>
                    <a:pt x="4505960" y="2494280"/>
                    <a:pt x="4414520" y="2321560"/>
                    <a:pt x="4262120" y="2217420"/>
                  </a:cubicBezTo>
                  <a:lnTo>
                    <a:pt x="1184910" y="99060"/>
                  </a:lnTo>
                  <a:cubicBezTo>
                    <a:pt x="1090930" y="34290"/>
                    <a:pt x="980440" y="0"/>
                    <a:pt x="866140" y="0"/>
                  </a:cubicBezTo>
                  <a:lnTo>
                    <a:pt x="561340" y="0"/>
                  </a:lnTo>
                  <a:cubicBezTo>
                    <a:pt x="251460" y="0"/>
                    <a:pt x="0" y="251460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75266" t="0" r="-75266" b="0"/>
              </a:stretch>
            </a:blipFill>
            <a:ln w="209550" cap="sq">
              <a:solidFill>
                <a:srgbClr val="E1D4FA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819397" y="2186000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7"/>
                </a:lnTo>
                <a:lnTo>
                  <a:pt x="0" y="1599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97330" y="80515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262114" y="1860187"/>
            <a:ext cx="10997186" cy="754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Initial Access (T1078)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Exploitation of an unpatched firewall vulnerability.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Privilege Escalation (T1068)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Attackers gained higher-level access once inside.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Lateral Movement (T1021)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Attackers spread to other systems, including backup systems.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Exfiltration (T1041)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Sensitive data was moved out of the network.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 (T1486)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Ransomware encrypted systems, locking critical files.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Automate Patch Management to keep systems up-to-date.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Least Privilege Access controls to minimize the damage potential.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Network Segmentation to isolate sensitive systems.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 DLP (Data Loss Prevention) tools to monitor and protect sensitive data.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EDR (Endpoint Detection and Response) tools for better visibility and quicker responses.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52614" y="1020173"/>
            <a:ext cx="8701816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IDENTIFY TTPs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DAGVnadBEto</dc:identifier>
  <dcterms:modified xsi:type="dcterms:W3CDTF">2011-08-01T06:04:30Z</dcterms:modified>
  <cp:revision>1</cp:revision>
  <dc:title>Compromised Data centre and cloud infrastructure_Final</dc:title>
</cp:coreProperties>
</file>