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6"/>
  </p:notesMasterIdLst>
  <p:sldIdLst>
    <p:sldId id="256" r:id="rId2"/>
    <p:sldId id="267" r:id="rId3"/>
    <p:sldId id="291" r:id="rId4"/>
    <p:sldId id="290" r:id="rId5"/>
    <p:sldId id="292" r:id="rId6"/>
    <p:sldId id="260" r:id="rId7"/>
    <p:sldId id="261" r:id="rId8"/>
    <p:sldId id="293" r:id="rId9"/>
    <p:sldId id="257" r:id="rId10"/>
    <p:sldId id="269" r:id="rId11"/>
    <p:sldId id="259" r:id="rId12"/>
    <p:sldId id="282" r:id="rId13"/>
    <p:sldId id="294" r:id="rId14"/>
    <p:sldId id="283" r:id="rId15"/>
    <p:sldId id="295" r:id="rId16"/>
    <p:sldId id="263" r:id="rId17"/>
    <p:sldId id="277" r:id="rId18"/>
    <p:sldId id="279" r:id="rId19"/>
    <p:sldId id="296" r:id="rId20"/>
    <p:sldId id="258" r:id="rId21"/>
    <p:sldId id="264" r:id="rId22"/>
    <p:sldId id="297" r:id="rId23"/>
    <p:sldId id="265" r:id="rId24"/>
    <p:sldId id="271" r:id="rId25"/>
    <p:sldId id="275" r:id="rId26"/>
    <p:sldId id="298" r:id="rId27"/>
    <p:sldId id="281" r:id="rId28"/>
    <p:sldId id="299" r:id="rId29"/>
    <p:sldId id="284" r:id="rId30"/>
    <p:sldId id="286" r:id="rId31"/>
    <p:sldId id="287" r:id="rId32"/>
    <p:sldId id="300" r:id="rId33"/>
    <p:sldId id="288" r:id="rId34"/>
    <p:sldId id="30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6BB"/>
    <a:srgbClr val="DF1725"/>
    <a:srgbClr val="EFB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4A959-A4AA-4E18-B7C3-6F4D5CB394A6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548E-E45A-43A0-A595-AA882354F74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0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1738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78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699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352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19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37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48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0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615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85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502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0859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0224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9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06D2FAB-1B17-4DF6-AE20-3317BDC11389}" type="datetimeFigureOut">
              <a:rPr lang="en-PH" smtClean="0"/>
              <a:t>12/11/2018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78166D-7869-46E8-BEC8-B3B1F948D49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94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microsoft.com/office/2007/relationships/media" Target="../media/media7.mp3"/><Relationship Id="rId18" Type="http://schemas.openxmlformats.org/officeDocument/2006/relationships/audio" Target="../media/media9.mp3"/><Relationship Id="rId3" Type="http://schemas.microsoft.com/office/2007/relationships/media" Target="../media/media2.mp3"/><Relationship Id="rId21" Type="http://schemas.openxmlformats.org/officeDocument/2006/relationships/slideLayout" Target="../slideLayouts/slideLayout2.xml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17" Type="http://schemas.microsoft.com/office/2007/relationships/media" Target="../media/media9.mp3"/><Relationship Id="rId2" Type="http://schemas.openxmlformats.org/officeDocument/2006/relationships/audio" Target="../media/media1.mp3"/><Relationship Id="rId16" Type="http://schemas.openxmlformats.org/officeDocument/2006/relationships/audio" Target="../media/media8.mp3"/><Relationship Id="rId20" Type="http://schemas.openxmlformats.org/officeDocument/2006/relationships/audio" Target="../media/media10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24" Type="http://schemas.openxmlformats.org/officeDocument/2006/relationships/image" Target="../media/image8.png"/><Relationship Id="rId5" Type="http://schemas.microsoft.com/office/2007/relationships/media" Target="../media/media3.mp3"/><Relationship Id="rId15" Type="http://schemas.microsoft.com/office/2007/relationships/media" Target="../media/media8.mp3"/><Relationship Id="rId23" Type="http://schemas.openxmlformats.org/officeDocument/2006/relationships/image" Target="../media/image7.png"/><Relationship Id="rId10" Type="http://schemas.openxmlformats.org/officeDocument/2006/relationships/audio" Target="../media/media5.mp3"/><Relationship Id="rId19" Type="http://schemas.microsoft.com/office/2007/relationships/media" Target="../media/media10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media7.mp3"/><Relationship Id="rId22" Type="http://schemas.openxmlformats.org/officeDocument/2006/relationships/hyperlink" Target="http://www.philharmonia.co.uk/explore/sound_sampl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hyperlink" Target="https://www.gear4music.com/Guitar-and-Bass/6-String-Guitar-Banjo-by-Gear4music/LW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hyperlink" Target="https://media.musiciansfriend.com/is/image/MMGS7/LX1E-Little-Martin-Acoustic-Electric-Guitar-Natural/J29802000001000-00-500x500.jpg" TargetMode="External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practicalcryptography.com/miscellaneous/machine-learning/guide-mel-frequency-cepstral-coefficients-mfc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microsoft.com/office/2007/relationships/media" Target="../media/media7.mp3"/><Relationship Id="rId18" Type="http://schemas.openxmlformats.org/officeDocument/2006/relationships/audio" Target="../media/media9.mp3"/><Relationship Id="rId3" Type="http://schemas.microsoft.com/office/2007/relationships/media" Target="../media/media2.mp3"/><Relationship Id="rId21" Type="http://schemas.openxmlformats.org/officeDocument/2006/relationships/slideLayout" Target="../slideLayouts/slideLayout2.xml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17" Type="http://schemas.microsoft.com/office/2007/relationships/media" Target="../media/media9.mp3"/><Relationship Id="rId2" Type="http://schemas.openxmlformats.org/officeDocument/2006/relationships/audio" Target="../media/media1.mp3"/><Relationship Id="rId16" Type="http://schemas.openxmlformats.org/officeDocument/2006/relationships/audio" Target="../media/media8.mp3"/><Relationship Id="rId20" Type="http://schemas.openxmlformats.org/officeDocument/2006/relationships/audio" Target="../media/media10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24" Type="http://schemas.openxmlformats.org/officeDocument/2006/relationships/image" Target="../media/image8.png"/><Relationship Id="rId5" Type="http://schemas.microsoft.com/office/2007/relationships/media" Target="../media/media3.mp3"/><Relationship Id="rId15" Type="http://schemas.microsoft.com/office/2007/relationships/media" Target="../media/media8.mp3"/><Relationship Id="rId23" Type="http://schemas.openxmlformats.org/officeDocument/2006/relationships/image" Target="../media/image7.png"/><Relationship Id="rId10" Type="http://schemas.openxmlformats.org/officeDocument/2006/relationships/audio" Target="../media/media5.mp3"/><Relationship Id="rId19" Type="http://schemas.microsoft.com/office/2007/relationships/media" Target="../media/media10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media7.mp3"/><Relationship Id="rId22" Type="http://schemas.openxmlformats.org/officeDocument/2006/relationships/hyperlink" Target="http://www.philharmonia.co.uk/explore/sound_s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03A9-A321-4BF1-B8AB-1CC5D9B51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Domains and a Neural Network for Musical Instrument Classification 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18609-2818-45BE-B79A-CE20F916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Jessa Rili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8337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5A1F-A370-49D4-A342-566843D6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Filtering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04D9-CD80-4D49-817E-EF824CE3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95473" cy="3636511"/>
          </a:xfrm>
        </p:spPr>
        <p:txBody>
          <a:bodyPr anchor="t">
            <a:noAutofit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chemeClr val="accent4"/>
                </a:solidFill>
                <a:hlinkClick r:id="rId22"/>
              </a:rPr>
              <a:t>The London Philharmonic Dataset</a:t>
            </a:r>
            <a:endParaRPr lang="en-US" sz="2400" b="1" dirty="0">
              <a:solidFill>
                <a:schemeClr val="accent4"/>
              </a:solidFill>
            </a:endParaRPr>
          </a:p>
          <a:p>
            <a:pPr fontAlgn="base"/>
            <a:r>
              <a:rPr lang="en-US" dirty="0"/>
              <a:t>Sound samples from various instruments</a:t>
            </a:r>
            <a:br>
              <a:rPr lang="en-US" dirty="0"/>
            </a:br>
            <a:r>
              <a:rPr lang="en-US" dirty="0"/>
              <a:t>(11 pitched, 39 unpitched)</a:t>
            </a:r>
          </a:p>
          <a:p>
            <a:pPr lvl="1" fontAlgn="base"/>
            <a:r>
              <a:rPr lang="en-US" dirty="0"/>
              <a:t>Single notes  </a:t>
            </a:r>
          </a:p>
          <a:p>
            <a:pPr lvl="1" fontAlgn="base"/>
            <a:r>
              <a:rPr lang="en-US" dirty="0"/>
              <a:t>Different styles of playing</a:t>
            </a:r>
          </a:p>
          <a:p>
            <a:pPr lvl="1" fontAlgn="base"/>
            <a:r>
              <a:rPr lang="en-US" dirty="0"/>
              <a:t>Different loudness</a:t>
            </a:r>
          </a:p>
          <a:p>
            <a:pPr lvl="1" fontAlgn="base"/>
            <a:r>
              <a:rPr lang="en-US" dirty="0"/>
              <a:t>Short phrases</a:t>
            </a:r>
          </a:p>
          <a:p>
            <a:pPr fontAlgn="base"/>
            <a:r>
              <a:rPr lang="en-US" sz="2400" b="1" dirty="0">
                <a:solidFill>
                  <a:schemeClr val="accent4"/>
                </a:solidFill>
              </a:rPr>
              <a:t>Choose only single notes with varying loudness</a:t>
            </a:r>
          </a:p>
          <a:p>
            <a:pPr fontAlgn="base"/>
            <a:r>
              <a:rPr lang="en-US" sz="2400" b="1" dirty="0">
                <a:solidFill>
                  <a:schemeClr val="accent4"/>
                </a:solidFill>
              </a:rPr>
              <a:t>Limit input note range to </a:t>
            </a:r>
            <a:r>
              <a:rPr lang="en-US" sz="2400" b="1" dirty="0">
                <a:solidFill>
                  <a:schemeClr val="accent1"/>
                </a:solidFill>
              </a:rPr>
              <a:t>C4(261.63Hz)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4"/>
                </a:solidFill>
              </a:rPr>
              <a:t>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B4(493.88Hz)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457200" lvl="1" indent="0" fontAlgn="base">
              <a:buNone/>
            </a:pPr>
            <a:endParaRPr lang="en-US" dirty="0"/>
          </a:p>
        </p:txBody>
      </p:sp>
      <p:pic>
        <p:nvPicPr>
          <p:cNvPr id="1026" name="Picture 2" descr="https://lh5.googleusercontent.com/q7fGc3P9myY-VknH2atpK7g0xBaAt_7XnwgPVn1bhCo7pswmKYkAO8lW94DtLRcABbWMBrGvqo-8ZXQ7CNpyyZl1i9j8_V4lQFzT1Yq5UfQK-NazoMsUNfA42ajNRvJwkhCkb3H5voM">
            <a:extLst>
              <a:ext uri="{FF2B5EF4-FFF2-40B4-BE49-F238E27FC236}">
                <a16:creationId xmlns:a16="http://schemas.microsoft.com/office/drawing/2014/main" id="{0FDE8E92-4DEE-4ECC-9F59-94E8C627E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85" y="2003679"/>
            <a:ext cx="52387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violin_A4_05_fortissimo_arco-normal">
            <a:hlinkClick r:id="" action="ppaction://media"/>
            <a:extLst>
              <a:ext uri="{FF2B5EF4-FFF2-40B4-BE49-F238E27FC236}">
                <a16:creationId xmlns:a16="http://schemas.microsoft.com/office/drawing/2014/main" id="{21AC1C22-5B6D-4A60-939B-3E5A7C2EE9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978468" y="3393728"/>
            <a:ext cx="353525" cy="353525"/>
          </a:xfrm>
          <a:prstGeom prst="rect">
            <a:avLst/>
          </a:prstGeom>
        </p:spPr>
      </p:pic>
      <p:pic>
        <p:nvPicPr>
          <p:cNvPr id="5" name="oboe_C4_025_forte_normal">
            <a:hlinkClick r:id="" action="ppaction://media"/>
            <a:extLst>
              <a:ext uri="{FF2B5EF4-FFF2-40B4-BE49-F238E27FC236}">
                <a16:creationId xmlns:a16="http://schemas.microsoft.com/office/drawing/2014/main" id="{0EB9BEA8-C1A0-46A0-8FE4-349A7659CF6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527621" y="3393728"/>
            <a:ext cx="353525" cy="353525"/>
          </a:xfrm>
          <a:prstGeom prst="rect">
            <a:avLst/>
          </a:prstGeom>
        </p:spPr>
      </p:pic>
      <p:pic>
        <p:nvPicPr>
          <p:cNvPr id="6" name="oboe_As5_1_forte_major-trill">
            <a:hlinkClick r:id="" action="ppaction://media"/>
            <a:extLst>
              <a:ext uri="{FF2B5EF4-FFF2-40B4-BE49-F238E27FC236}">
                <a16:creationId xmlns:a16="http://schemas.microsoft.com/office/drawing/2014/main" id="{4E4C6160-E25D-4FAB-93E4-EABC4A77F78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234632" y="3783786"/>
            <a:ext cx="374387" cy="374387"/>
          </a:xfrm>
          <a:prstGeom prst="rect">
            <a:avLst/>
          </a:prstGeom>
        </p:spPr>
      </p:pic>
      <p:pic>
        <p:nvPicPr>
          <p:cNvPr id="7" name="guitar_Fs4_very-long_forte_normal">
            <a:hlinkClick r:id="" action="ppaction://media"/>
            <a:extLst>
              <a:ext uri="{FF2B5EF4-FFF2-40B4-BE49-F238E27FC236}">
                <a16:creationId xmlns:a16="http://schemas.microsoft.com/office/drawing/2014/main" id="{3D88A9A0-A880-4D8B-8759-A462130B983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076774" y="3372865"/>
            <a:ext cx="374388" cy="374388"/>
          </a:xfrm>
          <a:prstGeom prst="rect">
            <a:avLst/>
          </a:prstGeom>
        </p:spPr>
      </p:pic>
      <p:pic>
        <p:nvPicPr>
          <p:cNvPr id="8" name="trumpet_B4_phrase_forte_tremolo">
            <a:hlinkClick r:id="" action="ppaction://media"/>
            <a:extLst>
              <a:ext uri="{FF2B5EF4-FFF2-40B4-BE49-F238E27FC236}">
                <a16:creationId xmlns:a16="http://schemas.microsoft.com/office/drawing/2014/main" id="{CF4C9A74-1DC6-4D5E-8F8F-61B7E133695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797201" y="3783785"/>
            <a:ext cx="374388" cy="374388"/>
          </a:xfrm>
          <a:prstGeom prst="rect">
            <a:avLst/>
          </a:prstGeom>
        </p:spPr>
      </p:pic>
      <p:pic>
        <p:nvPicPr>
          <p:cNvPr id="10" name="cello_Cs2_05_fortissimo_arco-normal">
            <a:hlinkClick r:id="" action="ppaction://media"/>
            <a:extLst>
              <a:ext uri="{FF2B5EF4-FFF2-40B4-BE49-F238E27FC236}">
                <a16:creationId xmlns:a16="http://schemas.microsoft.com/office/drawing/2014/main" id="{BA35ABDA-F0EA-4353-A8E1-9B1C4012155C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117025" y="4115606"/>
            <a:ext cx="374387" cy="374387"/>
          </a:xfrm>
          <a:prstGeom prst="rect">
            <a:avLst/>
          </a:prstGeom>
        </p:spPr>
      </p:pic>
      <p:pic>
        <p:nvPicPr>
          <p:cNvPr id="11" name="cello_Cs2_05_pianissimo_arco-normal">
            <a:hlinkClick r:id="" action="ppaction://media"/>
            <a:extLst>
              <a:ext uri="{FF2B5EF4-FFF2-40B4-BE49-F238E27FC236}">
                <a16:creationId xmlns:a16="http://schemas.microsoft.com/office/drawing/2014/main" id="{279FB3CC-38C9-4A94-9339-FD3BE7539DA6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606525" y="4119570"/>
            <a:ext cx="374387" cy="374387"/>
          </a:xfrm>
          <a:prstGeom prst="rect">
            <a:avLst/>
          </a:prstGeom>
        </p:spPr>
      </p:pic>
      <p:pic>
        <p:nvPicPr>
          <p:cNvPr id="12" name="english-horn_Fs4_phrase_mezzo-forte_tenuto">
            <a:hlinkClick r:id="" action="ppaction://media"/>
            <a:extLst>
              <a:ext uri="{FF2B5EF4-FFF2-40B4-BE49-F238E27FC236}">
                <a16:creationId xmlns:a16="http://schemas.microsoft.com/office/drawing/2014/main" id="{C64A66C0-5B59-44A3-93AE-CF0731AE20FD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062988" y="4489993"/>
            <a:ext cx="374388" cy="374388"/>
          </a:xfrm>
          <a:prstGeom prst="rect">
            <a:avLst/>
          </a:prstGeom>
        </p:spPr>
      </p:pic>
      <p:pic>
        <p:nvPicPr>
          <p:cNvPr id="13" name="clarinet_A3_phrase_mezzo-forte_nonlegato">
            <a:hlinkClick r:id="" action="ppaction://media"/>
            <a:extLst>
              <a:ext uri="{FF2B5EF4-FFF2-40B4-BE49-F238E27FC236}">
                <a16:creationId xmlns:a16="http://schemas.microsoft.com/office/drawing/2014/main" id="{95248CA1-1482-4DB1-86DD-B7A8AB817E71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617021" y="4473659"/>
            <a:ext cx="407055" cy="407055"/>
          </a:xfrm>
          <a:prstGeom prst="rect">
            <a:avLst/>
          </a:prstGeom>
        </p:spPr>
      </p:pic>
      <p:pic>
        <p:nvPicPr>
          <p:cNvPr id="14" name="violin_B4_1_mezzo-piano_con-sord">
            <a:hlinkClick r:id="" action="ppaction://media"/>
            <a:extLst>
              <a:ext uri="{FF2B5EF4-FFF2-40B4-BE49-F238E27FC236}">
                <a16:creationId xmlns:a16="http://schemas.microsoft.com/office/drawing/2014/main" id="{712EF047-91DB-49FF-ACD1-F7BFCABFAF50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5305623" y="3783785"/>
            <a:ext cx="416600" cy="416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3BE007-4FD6-4ED3-8B84-8D892696B390}"/>
              </a:ext>
            </a:extLst>
          </p:cNvPr>
          <p:cNvSpPr/>
          <p:nvPr/>
        </p:nvSpPr>
        <p:spPr>
          <a:xfrm>
            <a:off x="1371600" y="3434412"/>
            <a:ext cx="1476372" cy="353525"/>
          </a:xfrm>
          <a:prstGeom prst="rect">
            <a:avLst/>
          </a:prstGeom>
          <a:solidFill>
            <a:srgbClr val="00C6BB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E84B7-C4EF-4341-A55D-2D74397AA05E}"/>
              </a:ext>
            </a:extLst>
          </p:cNvPr>
          <p:cNvSpPr/>
          <p:nvPr/>
        </p:nvSpPr>
        <p:spPr>
          <a:xfrm>
            <a:off x="1367048" y="4166720"/>
            <a:ext cx="2103364" cy="353525"/>
          </a:xfrm>
          <a:prstGeom prst="rect">
            <a:avLst/>
          </a:prstGeom>
          <a:solidFill>
            <a:srgbClr val="00C6BB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3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A4BC-2E4C-4F7D-A5F9-63CB58C0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Classes</a:t>
            </a:r>
            <a:endParaRPr lang="en-P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AF45F-A7B0-40F5-9BDB-0416DBEE3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262867"/>
              </p:ext>
            </p:extLst>
          </p:nvPr>
        </p:nvGraphicFramePr>
        <p:xfrm>
          <a:off x="207818" y="2084135"/>
          <a:ext cx="11793682" cy="460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6841">
                  <a:extLst>
                    <a:ext uri="{9D8B030D-6E8A-4147-A177-3AD203B41FA5}">
                      <a16:colId xmlns:a16="http://schemas.microsoft.com/office/drawing/2014/main" val="2166010020"/>
                    </a:ext>
                  </a:extLst>
                </a:gridCol>
                <a:gridCol w="5896841">
                  <a:extLst>
                    <a:ext uri="{9D8B030D-6E8A-4147-A177-3AD203B41FA5}">
                      <a16:colId xmlns:a16="http://schemas.microsoft.com/office/drawing/2014/main" val="3799271695"/>
                    </a:ext>
                  </a:extLst>
                </a:gridCol>
              </a:tblGrid>
              <a:tr h="214496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PLUCKED STRING: </a:t>
                      </a:r>
                      <a:r>
                        <a:rPr lang="en-US" dirty="0"/>
                        <a:t>Banjo, Guitar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BOWED STRING: </a:t>
                      </a:r>
                      <a:r>
                        <a:rPr lang="en-US" dirty="0"/>
                        <a:t>Violin, Cello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120975"/>
                  </a:ext>
                </a:extLst>
              </a:tr>
              <a:tr h="246264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WOODWIND: </a:t>
                      </a:r>
                      <a:r>
                        <a:rPr lang="en-US" dirty="0"/>
                        <a:t>Clarinet, Oboe, English Horn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BRASS: </a:t>
                      </a:r>
                      <a:r>
                        <a:rPr lang="en-US" dirty="0"/>
                        <a:t>Trumpet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850959"/>
                  </a:ext>
                </a:extLst>
              </a:tr>
            </a:tbl>
          </a:graphicData>
        </a:graphic>
      </p:graphicFrame>
      <p:pic>
        <p:nvPicPr>
          <p:cNvPr id="2050" name="Picture 2" descr="Image result for banjo">
            <a:hlinkClick r:id="rId2"/>
            <a:extLst>
              <a:ext uri="{FF2B5EF4-FFF2-40B4-BE49-F238E27FC236}">
                <a16:creationId xmlns:a16="http://schemas.microsoft.com/office/drawing/2014/main" id="{EF0750B0-970F-4EFE-8B71-969E7604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452253"/>
            <a:ext cx="1649582" cy="16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uitar">
            <a:hlinkClick r:id="rId4"/>
            <a:extLst>
              <a:ext uri="{FF2B5EF4-FFF2-40B4-BE49-F238E27FC236}">
                <a16:creationId xmlns:a16="http://schemas.microsoft.com/office/drawing/2014/main" id="{29069CF4-8C33-468D-BE56-F48CD26C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30" y="2452253"/>
            <a:ext cx="1649582" cy="16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violin">
            <a:extLst>
              <a:ext uri="{FF2B5EF4-FFF2-40B4-BE49-F238E27FC236}">
                <a16:creationId xmlns:a16="http://schemas.microsoft.com/office/drawing/2014/main" id="{59FDF459-3078-4BB2-BB65-5120991A8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" r="10577" b="15068"/>
          <a:stretch/>
        </p:blipFill>
        <p:spPr bwMode="auto">
          <a:xfrm>
            <a:off x="6578176" y="2452253"/>
            <a:ext cx="1649582" cy="165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ello">
            <a:extLst>
              <a:ext uri="{FF2B5EF4-FFF2-40B4-BE49-F238E27FC236}">
                <a16:creationId xmlns:a16="http://schemas.microsoft.com/office/drawing/2014/main" id="{7CDFF8BD-4ECD-4370-B571-0CE0AD366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9" t="11310" r="20016" b="3744"/>
          <a:stretch/>
        </p:blipFill>
        <p:spPr bwMode="auto">
          <a:xfrm>
            <a:off x="9441744" y="2156872"/>
            <a:ext cx="1032293" cy="205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larinet">
            <a:extLst>
              <a:ext uri="{FF2B5EF4-FFF2-40B4-BE49-F238E27FC236}">
                <a16:creationId xmlns:a16="http://schemas.microsoft.com/office/drawing/2014/main" id="{FA498214-B188-4D9E-BD0C-D65DF0C9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7" y="4954273"/>
            <a:ext cx="1696034" cy="145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oboe">
            <a:extLst>
              <a:ext uri="{FF2B5EF4-FFF2-40B4-BE49-F238E27FC236}">
                <a16:creationId xmlns:a16="http://schemas.microsoft.com/office/drawing/2014/main" id="{2C3FA5F0-00F2-47EE-986D-92435CBAA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3" t="3893" r="12860" b="4706"/>
          <a:stretch/>
        </p:blipFill>
        <p:spPr bwMode="auto">
          <a:xfrm>
            <a:off x="2327564" y="4551218"/>
            <a:ext cx="1298864" cy="20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english horn">
            <a:extLst>
              <a:ext uri="{FF2B5EF4-FFF2-40B4-BE49-F238E27FC236}">
                <a16:creationId xmlns:a16="http://schemas.microsoft.com/office/drawing/2014/main" id="{93E1AA8B-1195-4895-A2FA-5A298B4B4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t="6683" r="5898" b="7049"/>
          <a:stretch/>
        </p:blipFill>
        <p:spPr bwMode="auto">
          <a:xfrm>
            <a:off x="4096593" y="4768332"/>
            <a:ext cx="1649581" cy="16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tandard Student Bb Trumpet with Case">
            <a:extLst>
              <a:ext uri="{FF2B5EF4-FFF2-40B4-BE49-F238E27FC236}">
                <a16:creationId xmlns:a16="http://schemas.microsoft.com/office/drawing/2014/main" id="{5BF589D0-57B9-4DD5-8198-FC14E706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85" y="4882590"/>
            <a:ext cx="3733252" cy="129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F586-9C78-45BC-8A57-CC13B9A5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After Filtering</a:t>
            </a:r>
            <a:endParaRPr lang="en-P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1EF5B0-E6EA-4A64-905E-955BACA1A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631895"/>
              </p:ext>
            </p:extLst>
          </p:nvPr>
        </p:nvGraphicFramePr>
        <p:xfrm>
          <a:off x="236220" y="2222500"/>
          <a:ext cx="2918460" cy="446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992">
                  <a:extLst>
                    <a:ext uri="{9D8B030D-6E8A-4147-A177-3AD203B41FA5}">
                      <a16:colId xmlns:a16="http://schemas.microsoft.com/office/drawing/2014/main" val="524725058"/>
                    </a:ext>
                  </a:extLst>
                </a:gridCol>
                <a:gridCol w="1356468">
                  <a:extLst>
                    <a:ext uri="{9D8B030D-6E8A-4147-A177-3AD203B41FA5}">
                      <a16:colId xmlns:a16="http://schemas.microsoft.com/office/drawing/2014/main" val="2138382961"/>
                    </a:ext>
                  </a:extLst>
                </a:gridCol>
              </a:tblGrid>
              <a:tr h="643998">
                <a:tc>
                  <a:txBody>
                    <a:bodyPr/>
                    <a:lstStyle/>
                    <a:p>
                      <a:r>
                        <a:rPr lang="en-US" sz="1800" dirty="0"/>
                        <a:t>Instrument Class</a:t>
                      </a:r>
                      <a:endParaRPr lang="en-P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 of Samples</a:t>
                      </a:r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0042"/>
                  </a:ext>
                </a:extLst>
              </a:tr>
              <a:tr h="383332">
                <a:tc>
                  <a:txBody>
                    <a:bodyPr/>
                    <a:lstStyle/>
                    <a:p>
                      <a:r>
                        <a:rPr lang="en-US" sz="1900" dirty="0"/>
                        <a:t>Banjo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23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6864"/>
                  </a:ext>
                </a:extLst>
              </a:tr>
              <a:tr h="383332">
                <a:tc>
                  <a:txBody>
                    <a:bodyPr/>
                    <a:lstStyle/>
                    <a:p>
                      <a:r>
                        <a:rPr lang="en-US" sz="1900" dirty="0"/>
                        <a:t>Cello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191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43320"/>
                  </a:ext>
                </a:extLst>
              </a:tr>
              <a:tr h="383332">
                <a:tc>
                  <a:txBody>
                    <a:bodyPr/>
                    <a:lstStyle/>
                    <a:p>
                      <a:r>
                        <a:rPr lang="en-US" sz="1900" dirty="0"/>
                        <a:t>Clarinet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191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5239"/>
                  </a:ext>
                </a:extLst>
              </a:tr>
              <a:tr h="674664">
                <a:tc>
                  <a:txBody>
                    <a:bodyPr/>
                    <a:lstStyle/>
                    <a:p>
                      <a:r>
                        <a:rPr lang="en-US" sz="1900" dirty="0"/>
                        <a:t>English-Horn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234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93156"/>
                  </a:ext>
                </a:extLst>
              </a:tr>
              <a:tr h="383332">
                <a:tc>
                  <a:txBody>
                    <a:bodyPr/>
                    <a:lstStyle/>
                    <a:p>
                      <a:r>
                        <a:rPr lang="en-US" sz="1900" dirty="0"/>
                        <a:t>Guitar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22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86945"/>
                  </a:ext>
                </a:extLst>
              </a:tr>
              <a:tr h="383332">
                <a:tc>
                  <a:txBody>
                    <a:bodyPr/>
                    <a:lstStyle/>
                    <a:p>
                      <a:r>
                        <a:rPr lang="en-US" sz="1900" dirty="0"/>
                        <a:t>Oboe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184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04077"/>
                  </a:ext>
                </a:extLst>
              </a:tr>
              <a:tr h="383332">
                <a:tc>
                  <a:txBody>
                    <a:bodyPr/>
                    <a:lstStyle/>
                    <a:p>
                      <a:r>
                        <a:rPr lang="en-US" sz="1900" dirty="0"/>
                        <a:t>Trumpet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139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22520"/>
                  </a:ext>
                </a:extLst>
              </a:tr>
              <a:tr h="383332">
                <a:tc>
                  <a:txBody>
                    <a:bodyPr/>
                    <a:lstStyle/>
                    <a:p>
                      <a:r>
                        <a:rPr lang="en-US" sz="1900" dirty="0"/>
                        <a:t>Violin</a:t>
                      </a:r>
                      <a:endParaRPr lang="en-PH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333</a:t>
                      </a:r>
                      <a:endParaRPr lang="en-PH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68514"/>
                  </a:ext>
                </a:extLst>
              </a:tr>
              <a:tr h="464110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PH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6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1317</a:t>
                      </a:r>
                      <a:endParaRPr lang="en-PH" sz="1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C6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8663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3ED6FB1-39D6-4B55-82A9-F284A4524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3" t="9125" r="8969" b="5562"/>
          <a:stretch/>
        </p:blipFill>
        <p:spPr>
          <a:xfrm>
            <a:off x="3268980" y="2222500"/>
            <a:ext cx="8686800" cy="4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2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Methodology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96969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A4D3-08B5-4D8C-8432-56C3A2B8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6390-CFE0-48E1-886D-DFD6E0AD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48448" cy="3636511"/>
          </a:xfrm>
        </p:spPr>
        <p:txBody>
          <a:bodyPr anchor="t"/>
          <a:lstStyle/>
          <a:p>
            <a:r>
              <a:rPr lang="en-US" sz="2000" dirty="0"/>
              <a:t>Coefficients of the Amplitude Envelope in the Time-Domain </a:t>
            </a:r>
            <a:r>
              <a:rPr lang="en-US" sz="2000" dirty="0">
                <a:solidFill>
                  <a:schemeClr val="accent1"/>
                </a:solidFill>
              </a:rPr>
              <a:t>(CATE)</a:t>
            </a:r>
            <a:r>
              <a:rPr lang="en-US" sz="2000" dirty="0"/>
              <a:t>: 50 float values</a:t>
            </a:r>
          </a:p>
          <a:p>
            <a:r>
              <a:rPr lang="en-US" sz="2000" dirty="0"/>
              <a:t>Fast Fourier Transform Coefficients </a:t>
            </a:r>
            <a:r>
              <a:rPr lang="en-US" sz="2000" dirty="0">
                <a:solidFill>
                  <a:schemeClr val="accent1"/>
                </a:solidFill>
              </a:rPr>
              <a:t>(FFTC)</a:t>
            </a:r>
            <a:r>
              <a:rPr lang="en-US" sz="2000" dirty="0"/>
              <a:t>: 50 float values</a:t>
            </a:r>
          </a:p>
          <a:p>
            <a:r>
              <a:rPr lang="en-US" sz="2000" dirty="0"/>
              <a:t>Mel-Frequency </a:t>
            </a:r>
            <a:r>
              <a:rPr lang="en-US" sz="2000" dirty="0" err="1"/>
              <a:t>Cepstrum</a:t>
            </a:r>
            <a:r>
              <a:rPr lang="en-US" sz="2000" dirty="0"/>
              <a:t> Coefficients </a:t>
            </a:r>
            <a:r>
              <a:rPr lang="en-US" sz="2000" dirty="0">
                <a:solidFill>
                  <a:schemeClr val="accent1"/>
                </a:solidFill>
              </a:rPr>
              <a:t>(MFCC)</a:t>
            </a:r>
            <a:r>
              <a:rPr lang="en-US" sz="2000" dirty="0"/>
              <a:t>: 390 float values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TOTAL # OF FEATURES PER SAMPLE: 490 float values ranging from [-1, 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225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53846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464-01FE-4868-90E2-E510BF22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15818"/>
            <a:ext cx="10571998" cy="970450"/>
          </a:xfrm>
        </p:spPr>
        <p:txBody>
          <a:bodyPr/>
          <a:lstStyle/>
          <a:p>
            <a:r>
              <a:rPr lang="en-US" dirty="0"/>
              <a:t>Feature Extraction: Coefficients of the Amplitude Envelope in the Time-domain (CATE)</a:t>
            </a:r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BA0D7E-5954-48BB-99B7-9329C5BF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217078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r>
              <a:rPr lang="en-US" dirty="0"/>
              <a:t>shape of the positive half of the amplitude envelope could be a good characteristic for instrument identification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806CE-62AC-4491-9EDD-C4A4D7C56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5805" r="8204"/>
          <a:stretch/>
        </p:blipFill>
        <p:spPr>
          <a:xfrm>
            <a:off x="6538398" y="3417154"/>
            <a:ext cx="4834890" cy="3326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C98B6D-C91F-4A60-8DD8-068C2CDC0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t="5948" r="8733"/>
          <a:stretch/>
        </p:blipFill>
        <p:spPr>
          <a:xfrm>
            <a:off x="810000" y="3431638"/>
            <a:ext cx="4654088" cy="33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464-01FE-4868-90E2-E510BF22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15818"/>
            <a:ext cx="10571998" cy="970450"/>
          </a:xfrm>
        </p:spPr>
        <p:txBody>
          <a:bodyPr/>
          <a:lstStyle/>
          <a:p>
            <a:r>
              <a:rPr lang="en-US" dirty="0"/>
              <a:t>Feature Extraction: Coefficients of the Amplitude Envelope in the Time-domain (CATE)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B477-CEEA-485E-8B67-92BD15E3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22168" cy="4521413"/>
          </a:xfrm>
        </p:spPr>
        <p:txBody>
          <a:bodyPr anchor="t"/>
          <a:lstStyle/>
          <a:p>
            <a:pPr>
              <a:buFont typeface="+mj-lt"/>
              <a:buAutoNum type="arabicPeriod"/>
            </a:pPr>
            <a:r>
              <a:rPr lang="en-US" dirty="0"/>
              <a:t>Take the </a:t>
            </a:r>
            <a:r>
              <a:rPr lang="en-US" dirty="0">
                <a:solidFill>
                  <a:schemeClr val="accent1"/>
                </a:solidFill>
              </a:rPr>
              <a:t>absolute value</a:t>
            </a:r>
            <a:r>
              <a:rPr lang="en-US" dirty="0"/>
              <a:t> of the input signal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the shape of the envelope using a </a:t>
            </a:r>
            <a:r>
              <a:rPr lang="en-US" dirty="0">
                <a:solidFill>
                  <a:schemeClr val="accent1"/>
                </a:solidFill>
              </a:rPr>
              <a:t>Peak-Detection Algorithm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 adjacent points into </a:t>
            </a:r>
            <a:r>
              <a:rPr lang="en-US" dirty="0">
                <a:solidFill>
                  <a:schemeClr val="accent1"/>
                </a:solidFill>
              </a:rPr>
              <a:t>n (50) bins 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the </a:t>
            </a:r>
            <a:r>
              <a:rPr lang="en-US" dirty="0">
                <a:solidFill>
                  <a:schemeClr val="accent1"/>
                </a:solidFill>
              </a:rPr>
              <a:t>averages</a:t>
            </a:r>
            <a:r>
              <a:rPr lang="en-US" dirty="0"/>
              <a:t> per bin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Normalize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50 float values ranging from [0.0, 1.0]</a:t>
            </a:r>
            <a:endParaRPr lang="en-US" dirty="0"/>
          </a:p>
          <a:p>
            <a:pPr>
              <a:buFont typeface="+mj-lt"/>
              <a:buAutoNum type="arabicPeriod"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41374-7B39-47CF-8A16-696BBF0516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t="4990" r="7798"/>
          <a:stretch/>
        </p:blipFill>
        <p:spPr>
          <a:xfrm>
            <a:off x="7040880" y="1805940"/>
            <a:ext cx="4903470" cy="34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464-01FE-4868-90E2-E510BF22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15818"/>
            <a:ext cx="10571998" cy="970450"/>
          </a:xfrm>
        </p:spPr>
        <p:txBody>
          <a:bodyPr/>
          <a:lstStyle/>
          <a:p>
            <a:r>
              <a:rPr lang="en-US" dirty="0"/>
              <a:t>Feature Extraction: Coefficients of the Amplitude Envelope in the Time-domain (CATE)</a:t>
            </a:r>
            <a:endParaRPr lang="en-P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68D90F-6BB8-4D74-928D-E8BEE48B0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t="4410" r="7748"/>
          <a:stretch/>
        </p:blipFill>
        <p:spPr>
          <a:xfrm>
            <a:off x="1017270" y="93507"/>
            <a:ext cx="4389120" cy="32720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48380-FD06-4CAC-8864-16B0EBAF2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4971" r="7382"/>
          <a:stretch/>
        </p:blipFill>
        <p:spPr>
          <a:xfrm>
            <a:off x="6833653" y="70965"/>
            <a:ext cx="4464425" cy="3272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65482-9094-4D54-9634-05E68FB93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6" t="4971" r="7665"/>
          <a:stretch/>
        </p:blipFill>
        <p:spPr>
          <a:xfrm>
            <a:off x="1017270" y="3453732"/>
            <a:ext cx="4389120" cy="32168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DE10A9-2CD2-478A-9196-085FB750DC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4375" r="7004"/>
          <a:stretch/>
        </p:blipFill>
        <p:spPr>
          <a:xfrm>
            <a:off x="6833652" y="3446277"/>
            <a:ext cx="4464425" cy="32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5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38077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58318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DCE6-8C6B-4162-976C-A7163872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Extraction:</a:t>
            </a:r>
            <a:br>
              <a:rPr lang="en-US" dirty="0"/>
            </a:br>
            <a:r>
              <a:rPr lang="en-US" dirty="0"/>
              <a:t>Fast Fourier Transform Coefficients (FFTC)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D4EC-2B7C-4BB6-8E62-DF498A268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513" y="2222287"/>
                <a:ext cx="5751422" cy="4415580"/>
              </a:xfrm>
            </p:spPr>
            <p:txBody>
              <a:bodyPr anchor="t"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Shift the pitch </a:t>
                </a:r>
                <a:r>
                  <a:rPr lang="en-US" sz="1600" dirty="0"/>
                  <a:t>of the audio signal to a reference pitch, e.g.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A4 (440Hz)</a:t>
                </a:r>
              </a:p>
              <a:p>
                <a:pPr lvl="1"/>
                <a:r>
                  <a:rPr lang="en-US" dirty="0"/>
                  <a:t>stretched by a factor, then sped up by skipping every other sample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Get frequency spectrum characteristics via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FFT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Cut the spectrum </a:t>
                </a:r>
                <a:r>
                  <a:rPr lang="en-US" sz="1600" dirty="0"/>
                  <a:t>off from frequency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600" dirty="0"/>
                  <a:t> reference frequency value (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f=2500Hz</a:t>
                </a:r>
                <a:r>
                  <a:rPr lang="en-US" sz="1600" dirty="0"/>
                  <a:t>, from ~493.88Hz(B4) x 5)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Group adjacent samples into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n (50) bins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Get the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averages</a:t>
                </a:r>
                <a:r>
                  <a:rPr lang="en-US" sz="1600" dirty="0"/>
                  <a:t> per bin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Normalize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4"/>
                    </a:solidFill>
                  </a:rPr>
                  <a:t>50 float values ranging from [0.0, 1.0]</a:t>
                </a:r>
              </a:p>
              <a:p>
                <a:pPr>
                  <a:buFont typeface="+mj-lt"/>
                  <a:buAutoNum type="arabicPeriod"/>
                </a:pPr>
                <a:endParaRPr lang="en-PH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D4EC-2B7C-4BB6-8E62-DF498A268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513" y="2222287"/>
                <a:ext cx="5751422" cy="44155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C245CC2-12B4-4CF7-BACA-C3951112E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 t="6807" r="7222" b="5120"/>
          <a:stretch/>
        </p:blipFill>
        <p:spPr>
          <a:xfrm>
            <a:off x="6762046" y="2215776"/>
            <a:ext cx="5238044" cy="40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1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DCE6-8C6B-4162-976C-A7163872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Extraction:</a:t>
            </a:r>
            <a:br>
              <a:rPr lang="en-US" dirty="0"/>
            </a:br>
            <a:r>
              <a:rPr lang="en-US" dirty="0"/>
              <a:t>Fast Fourier Transform Coefficients (FFTC)</a:t>
            </a:r>
            <a:endParaRPr lang="en-P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1A7FFB-066F-4F9D-A549-B5F88DC28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/>
          <a:stretch/>
        </p:blipFill>
        <p:spPr>
          <a:xfrm>
            <a:off x="705719" y="218144"/>
            <a:ext cx="5166309" cy="326111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51C4B-F3E2-40B4-8945-7F29ADD060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>
          <a:xfrm>
            <a:off x="6395903" y="218145"/>
            <a:ext cx="5196807" cy="3261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4593B-1D51-4796-BD2F-7A5A7F634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/>
          <a:stretch/>
        </p:blipFill>
        <p:spPr>
          <a:xfrm>
            <a:off x="705719" y="3578576"/>
            <a:ext cx="5166309" cy="3261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7854FC-EBD2-4551-8532-CCEB4D1F07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8"/>
          <a:stretch/>
        </p:blipFill>
        <p:spPr>
          <a:xfrm>
            <a:off x="6395903" y="3578577"/>
            <a:ext cx="5196807" cy="32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16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Mel-Frequency </a:t>
            </a:r>
            <a:r>
              <a:rPr lang="en-US" sz="1800" b="1" dirty="0" err="1">
                <a:solidFill>
                  <a:schemeClr val="accent1"/>
                </a:solidFill>
              </a:rPr>
              <a:t>Cepstrum</a:t>
            </a:r>
            <a:r>
              <a:rPr lang="en-US" sz="1800" b="1" dirty="0">
                <a:solidFill>
                  <a:schemeClr val="accent1"/>
                </a:solidFill>
              </a:rPr>
              <a:t> Coefficients (MFCC)</a:t>
            </a:r>
            <a:endParaRPr lang="en-PH" sz="18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06914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464-01FE-4868-90E2-E510BF22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Extraction: Mel-Frequency </a:t>
            </a:r>
            <a:r>
              <a:rPr lang="en-US" dirty="0" err="1"/>
              <a:t>Cepstrum</a:t>
            </a:r>
            <a:r>
              <a:rPr lang="en-US" dirty="0"/>
              <a:t> Coefficients (MFCC)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B477-CEEA-485E-8B67-92BD15E3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60" y="2222287"/>
            <a:ext cx="6947962" cy="40660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r>
              <a:rPr lang="en-US" dirty="0"/>
              <a:t>Commonly-used feature for </a:t>
            </a:r>
            <a:r>
              <a:rPr lang="en-US" dirty="0">
                <a:solidFill>
                  <a:schemeClr val="accent1"/>
                </a:solidFill>
              </a:rPr>
              <a:t>automatic speech and speaker recognition tasks</a:t>
            </a:r>
          </a:p>
          <a:p>
            <a:r>
              <a:rPr lang="en-US" dirty="0"/>
              <a:t>Frame signal into </a:t>
            </a:r>
            <a:r>
              <a:rPr lang="en-US" dirty="0">
                <a:solidFill>
                  <a:schemeClr val="accent1"/>
                </a:solidFill>
              </a:rPr>
              <a:t>20-40ms frames</a:t>
            </a:r>
          </a:p>
          <a:p>
            <a:r>
              <a:rPr lang="en-US" dirty="0">
                <a:solidFill>
                  <a:schemeClr val="accent1"/>
                </a:solidFill>
              </a:rPr>
              <a:t>One coefficient</a:t>
            </a:r>
            <a:r>
              <a:rPr lang="en-US" dirty="0"/>
              <a:t> is computed per </a:t>
            </a:r>
            <a:r>
              <a:rPr lang="en-US" dirty="0">
                <a:solidFill>
                  <a:schemeClr val="accent1"/>
                </a:solidFill>
              </a:rPr>
              <a:t>Mel-Frequency band </a:t>
            </a:r>
            <a:r>
              <a:rPr lang="en-US" dirty="0"/>
              <a:t>for each frame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Mel-Frequency bands: </a:t>
            </a:r>
            <a:r>
              <a:rPr lang="en-US" dirty="0"/>
              <a:t>scale of perceptual </a:t>
            </a:r>
            <a:r>
              <a:rPr lang="en-US" dirty="0">
                <a:solidFill>
                  <a:schemeClr val="accent1"/>
                </a:solidFill>
              </a:rPr>
              <a:t>(logarithmic)</a:t>
            </a:r>
            <a:r>
              <a:rPr lang="en-US" dirty="0"/>
              <a:t> scale of pitches judged by listeners to be equal in distance from one another</a:t>
            </a:r>
          </a:p>
          <a:p>
            <a:pPr lvl="1"/>
            <a:r>
              <a:rPr lang="en-US" dirty="0"/>
              <a:t>Coefficient is indicative of amount of </a:t>
            </a:r>
            <a:r>
              <a:rPr lang="en-US" dirty="0">
                <a:solidFill>
                  <a:schemeClr val="accent1"/>
                </a:solidFill>
              </a:rPr>
              <a:t>spectral energy</a:t>
            </a:r>
            <a:r>
              <a:rPr lang="en-US" dirty="0"/>
              <a:t> for each band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8B7A-1BC5-4B16-9782-A8CC253D3CB0}"/>
              </a:ext>
            </a:extLst>
          </p:cNvPr>
          <p:cNvSpPr txBox="1"/>
          <p:nvPr/>
        </p:nvSpPr>
        <p:spPr>
          <a:xfrm>
            <a:off x="212861" y="6616552"/>
            <a:ext cx="1213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>
                <a:hlinkClick r:id="rId2"/>
              </a:rPr>
              <a:t>http://practicalcryptography.com/miscellaneous/machine-learning/guide-mel-frequency-cepstral-coefficients-mfccs/</a:t>
            </a:r>
            <a:endParaRPr lang="en-PH" sz="800" dirty="0"/>
          </a:p>
          <a:p>
            <a:endParaRPr lang="en-PH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4E762-B3B6-415D-A288-BE6B685E163A}"/>
              </a:ext>
            </a:extLst>
          </p:cNvPr>
          <p:cNvSpPr txBox="1"/>
          <p:nvPr/>
        </p:nvSpPr>
        <p:spPr>
          <a:xfrm>
            <a:off x="8805555" y="6658400"/>
            <a:ext cx="3173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/>
              <a:t>Getting the Mel-Frequency bands using the Mel </a:t>
            </a:r>
            <a:r>
              <a:rPr lang="en-PH" sz="800" dirty="0" err="1"/>
              <a:t>Filterbank</a:t>
            </a:r>
            <a:endParaRPr lang="en-PH" sz="800" dirty="0"/>
          </a:p>
          <a:p>
            <a:endParaRPr lang="en-PH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BB698-56CD-43B0-9338-C4DC06201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6146" r="7846"/>
          <a:stretch/>
        </p:blipFill>
        <p:spPr>
          <a:xfrm>
            <a:off x="7160822" y="1459486"/>
            <a:ext cx="4486348" cy="319701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DEF63-A1A8-44A3-BB9E-8F262FCD0A5D}"/>
              </a:ext>
            </a:extLst>
          </p:cNvPr>
          <p:cNvCxnSpPr/>
          <p:nvPr/>
        </p:nvCxnSpPr>
        <p:spPr>
          <a:xfrm flipV="1">
            <a:off x="8538210" y="166878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F4DCA-1E62-4A7C-946B-39906FB3897B}"/>
              </a:ext>
            </a:extLst>
          </p:cNvPr>
          <p:cNvCxnSpPr/>
          <p:nvPr/>
        </p:nvCxnSpPr>
        <p:spPr>
          <a:xfrm flipV="1">
            <a:off x="8690610" y="168402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080B64-86F2-4654-B49A-C0980356DD48}"/>
              </a:ext>
            </a:extLst>
          </p:cNvPr>
          <p:cNvCxnSpPr/>
          <p:nvPr/>
        </p:nvCxnSpPr>
        <p:spPr>
          <a:xfrm flipV="1">
            <a:off x="8854440" y="167640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67BD4F-D226-4F98-9471-1C25BAE4A993}"/>
              </a:ext>
            </a:extLst>
          </p:cNvPr>
          <p:cNvCxnSpPr/>
          <p:nvPr/>
        </p:nvCxnSpPr>
        <p:spPr>
          <a:xfrm flipV="1">
            <a:off x="9018270" y="164592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A8A7FD-4880-4650-AB8C-3F59D8CEF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822" y="2978393"/>
            <a:ext cx="4486348" cy="36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464-01FE-4868-90E2-E510BF22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Extraction: Mel-Frequency </a:t>
            </a:r>
            <a:r>
              <a:rPr lang="en-US" dirty="0" err="1"/>
              <a:t>Cepstrum</a:t>
            </a:r>
            <a:r>
              <a:rPr lang="en-US" dirty="0"/>
              <a:t> Coefficients (MFCC)</a:t>
            </a:r>
            <a:endParaRPr lang="en-P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2F0C42-7742-4C4F-A800-2A1DCA57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542208" cy="4436113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dirty="0">
                <a:solidFill>
                  <a:schemeClr val="accent1"/>
                </a:solidFill>
              </a:rPr>
              <a:t>MFCCs</a:t>
            </a:r>
            <a:r>
              <a:rPr lang="en-US" dirty="0"/>
              <a:t> for the whole input signal</a:t>
            </a:r>
          </a:p>
          <a:p>
            <a:pPr lvl="1"/>
            <a:r>
              <a:rPr lang="en-US" dirty="0"/>
              <a:t>frame size: </a:t>
            </a:r>
            <a:r>
              <a:rPr lang="en-US" dirty="0">
                <a:solidFill>
                  <a:schemeClr val="accent1"/>
                </a:solidFill>
              </a:rPr>
              <a:t>20ms</a:t>
            </a:r>
          </a:p>
          <a:p>
            <a:pPr lvl="1"/>
            <a:r>
              <a:rPr lang="en-US" dirty="0"/>
              <a:t>get </a:t>
            </a:r>
            <a:r>
              <a:rPr lang="en-US" dirty="0">
                <a:solidFill>
                  <a:schemeClr val="accent1"/>
                </a:solidFill>
              </a:rPr>
              <a:t>first 13</a:t>
            </a:r>
            <a:r>
              <a:rPr lang="en-US" dirty="0"/>
              <a:t> MFCC’s</a:t>
            </a:r>
          </a:p>
          <a:p>
            <a:pPr>
              <a:buFont typeface="+mj-lt"/>
              <a:buAutoNum type="arabicPeriod"/>
            </a:pPr>
            <a:r>
              <a:rPr lang="en-US" dirty="0"/>
              <a:t>Group adjacent frames into </a:t>
            </a:r>
            <a:r>
              <a:rPr lang="en-US" dirty="0">
                <a:solidFill>
                  <a:schemeClr val="accent1"/>
                </a:solidFill>
              </a:rPr>
              <a:t>n (30) bins</a:t>
            </a:r>
          </a:p>
          <a:p>
            <a:pPr>
              <a:buFont typeface="+mj-lt"/>
              <a:buAutoNum type="arabicPeriod"/>
            </a:pPr>
            <a:r>
              <a:rPr lang="en-US" dirty="0"/>
              <a:t>Get the </a:t>
            </a:r>
            <a:r>
              <a:rPr lang="en-US" dirty="0">
                <a:solidFill>
                  <a:schemeClr val="accent1"/>
                </a:solidFill>
              </a:rPr>
              <a:t>averages per bin </a:t>
            </a:r>
            <a:r>
              <a:rPr lang="en-US" dirty="0"/>
              <a:t>for each of the 13 MFCC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Normalize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30 x 13 = 390 float values ranging from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</a:rPr>
              <a:t>[-1.0, 1.0]</a:t>
            </a:r>
          </a:p>
          <a:p>
            <a:pPr>
              <a:buFont typeface="+mj-lt"/>
              <a:buAutoNum type="arabicPeriod"/>
            </a:pP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241AF-2BFA-4909-A03E-3FDE664DF3B3}"/>
              </a:ext>
            </a:extLst>
          </p:cNvPr>
          <p:cNvSpPr txBox="1"/>
          <p:nvPr/>
        </p:nvSpPr>
        <p:spPr>
          <a:xfrm>
            <a:off x="8805555" y="6658400"/>
            <a:ext cx="3173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dirty="0"/>
              <a:t>Getting the Mel-Frequency bands using the Mel </a:t>
            </a:r>
            <a:r>
              <a:rPr lang="en-PH" sz="800" dirty="0" err="1"/>
              <a:t>Filterbank</a:t>
            </a:r>
            <a:endParaRPr lang="en-PH" sz="800" dirty="0"/>
          </a:p>
          <a:p>
            <a:endParaRPr lang="en-PH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6AAC26-FF46-4251-A08A-A6067D6BBD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6146" r="7846"/>
          <a:stretch/>
        </p:blipFill>
        <p:spPr>
          <a:xfrm>
            <a:off x="7160822" y="1459486"/>
            <a:ext cx="4486348" cy="319701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F3957-03E0-4F85-87FF-FE79A3E90276}"/>
              </a:ext>
            </a:extLst>
          </p:cNvPr>
          <p:cNvCxnSpPr/>
          <p:nvPr/>
        </p:nvCxnSpPr>
        <p:spPr>
          <a:xfrm flipV="1">
            <a:off x="8538210" y="166878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1A267-EBCC-4C96-A034-A992952C16B4}"/>
              </a:ext>
            </a:extLst>
          </p:cNvPr>
          <p:cNvCxnSpPr/>
          <p:nvPr/>
        </p:nvCxnSpPr>
        <p:spPr>
          <a:xfrm flipV="1">
            <a:off x="8690610" y="168402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D7B1D9-83D6-4048-B168-7443908A2E68}"/>
              </a:ext>
            </a:extLst>
          </p:cNvPr>
          <p:cNvCxnSpPr/>
          <p:nvPr/>
        </p:nvCxnSpPr>
        <p:spPr>
          <a:xfrm flipV="1">
            <a:off x="8854440" y="167640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2EA006-E726-409B-9CDF-2630452AAA36}"/>
              </a:ext>
            </a:extLst>
          </p:cNvPr>
          <p:cNvCxnSpPr/>
          <p:nvPr/>
        </p:nvCxnSpPr>
        <p:spPr>
          <a:xfrm flipV="1">
            <a:off x="9018270" y="1645920"/>
            <a:ext cx="0" cy="2586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DB6CBC6-F60E-46D0-B9F8-072BB3D01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22" y="2978393"/>
            <a:ext cx="4486348" cy="36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A464-01FE-4868-90E2-E510BF22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Extraction: Mel-Frequency </a:t>
            </a:r>
            <a:r>
              <a:rPr lang="en-US" dirty="0" err="1"/>
              <a:t>Cepstrum</a:t>
            </a:r>
            <a:r>
              <a:rPr lang="en-US" dirty="0"/>
              <a:t> Coefficients (MFCC)</a:t>
            </a:r>
            <a:endParaRPr lang="en-P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FE6594-033B-47B8-993E-8402ACF39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5831" r="8377"/>
          <a:stretch/>
        </p:blipFill>
        <p:spPr>
          <a:xfrm>
            <a:off x="925830" y="222250"/>
            <a:ext cx="4352556" cy="31426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010B9-2473-41A9-93A8-46072BC2D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5797" r="8849"/>
          <a:stretch/>
        </p:blipFill>
        <p:spPr>
          <a:xfrm>
            <a:off x="6633209" y="202550"/>
            <a:ext cx="4352555" cy="3162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524753-6C9D-4549-8678-96352F46D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385" r="8914"/>
          <a:stretch/>
        </p:blipFill>
        <p:spPr>
          <a:xfrm>
            <a:off x="925830" y="3439477"/>
            <a:ext cx="4352556" cy="3142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1EC4EC-49B0-4FE4-B68F-4D472F7F60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t="6385" r="8850"/>
          <a:stretch/>
        </p:blipFill>
        <p:spPr>
          <a:xfrm>
            <a:off x="6633209" y="3439477"/>
            <a:ext cx="4352555" cy="30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2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86456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083-13BC-4962-B224-B502007F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ANN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FFF8-4AF2-4F82-B3DF-99B5A858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 anchor="t"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(</a:t>
            </a:r>
            <a:r>
              <a:rPr lang="en-US" dirty="0" err="1"/>
              <a:t>MLPClassifier</a:t>
            </a:r>
            <a:r>
              <a:rPr lang="en-US" dirty="0"/>
              <a:t>) python library</a:t>
            </a:r>
          </a:p>
          <a:p>
            <a:r>
              <a:rPr lang="en-US" dirty="0"/>
              <a:t>Tune the hyperparameters via </a:t>
            </a:r>
            <a:r>
              <a:rPr lang="en-US" dirty="0" err="1"/>
              <a:t>GridSearch</a:t>
            </a:r>
            <a:r>
              <a:rPr lang="en-US" dirty="0"/>
              <a:t> (choose settings yielding the highest accuracy)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98ED35-2D0B-42F6-9918-B71384B57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25826"/>
              </p:ext>
            </p:extLst>
          </p:nvPr>
        </p:nvGraphicFramePr>
        <p:xfrm>
          <a:off x="1813559" y="3392063"/>
          <a:ext cx="856488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211">
                  <a:extLst>
                    <a:ext uri="{9D8B030D-6E8A-4147-A177-3AD203B41FA5}">
                      <a16:colId xmlns:a16="http://schemas.microsoft.com/office/drawing/2014/main" val="1713199035"/>
                    </a:ext>
                  </a:extLst>
                </a:gridCol>
                <a:gridCol w="3669030">
                  <a:extLst>
                    <a:ext uri="{9D8B030D-6E8A-4147-A177-3AD203B41FA5}">
                      <a16:colId xmlns:a16="http://schemas.microsoft.com/office/drawing/2014/main" val="971910124"/>
                    </a:ext>
                  </a:extLst>
                </a:gridCol>
                <a:gridCol w="1691639">
                  <a:extLst>
                    <a:ext uri="{9D8B030D-6E8A-4147-A177-3AD203B41FA5}">
                      <a16:colId xmlns:a16="http://schemas.microsoft.com/office/drawing/2014/main" val="324777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setting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Activation function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identity, logistic, tanh, </a:t>
                      </a:r>
                      <a:r>
                        <a:rPr lang="en-US" dirty="0" err="1"/>
                        <a:t>relU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tanh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Solver for weight optimization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lbfgs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sgd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adam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Adam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8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Hidden Layer Sizes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(10, 10), (10, 20), (10,30),</a:t>
                      </a:r>
                    </a:p>
                    <a:p>
                      <a:r>
                        <a:rPr lang="en-PH" dirty="0"/>
                        <a:t>(20, 10), (20, 20), (20,30),</a:t>
                      </a:r>
                    </a:p>
                    <a:p>
                      <a:r>
                        <a:rPr lang="en-PH" dirty="0"/>
                        <a:t>(30, 10), (30, 20), (30,30)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(20, 30)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3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39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7199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2382-F9DA-428D-B9FB-497BF699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A5B0-3CA0-4332-B2D2-8F25BB15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Run </a:t>
            </a:r>
            <a:r>
              <a:rPr lang="en-US" dirty="0">
                <a:solidFill>
                  <a:schemeClr val="accent1"/>
                </a:solidFill>
              </a:rPr>
              <a:t>Cross Validation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Repeated Stratified K Fold</a:t>
            </a:r>
          </a:p>
          <a:p>
            <a:pPr lvl="1"/>
            <a:r>
              <a:rPr lang="en-US" dirty="0"/>
              <a:t>5 splits, repeated 10 times</a:t>
            </a:r>
          </a:p>
          <a:p>
            <a:r>
              <a:rPr lang="en-US" dirty="0">
                <a:solidFill>
                  <a:schemeClr val="accent1"/>
                </a:solidFill>
              </a:rPr>
              <a:t>Accuracy</a:t>
            </a:r>
            <a:r>
              <a:rPr lang="en-US" dirty="0"/>
              <a:t>: 0.9688 ; </a:t>
            </a:r>
            <a:r>
              <a:rPr lang="en-US" dirty="0">
                <a:solidFill>
                  <a:schemeClr val="accent1"/>
                </a:solidFill>
              </a:rPr>
              <a:t>Standard Deviation</a:t>
            </a:r>
            <a:r>
              <a:rPr lang="en-US" dirty="0"/>
              <a:t>: 0.03</a:t>
            </a:r>
          </a:p>
          <a:p>
            <a:endParaRPr lang="en-US" dirty="0"/>
          </a:p>
          <a:p>
            <a:r>
              <a:rPr lang="en-US" dirty="0"/>
              <a:t>Comparison with reference work[1]</a:t>
            </a:r>
          </a:p>
          <a:p>
            <a:pPr marL="0" indent="0">
              <a:buNone/>
            </a:pPr>
            <a:endParaRPr lang="en-US" dirty="0"/>
          </a:p>
          <a:p>
            <a:endParaRPr lang="en-P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839D06-9514-483A-8FF6-05C31C309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9044"/>
              </p:ext>
            </p:extLst>
          </p:nvPr>
        </p:nvGraphicFramePr>
        <p:xfrm>
          <a:off x="2031999" y="444584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47278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560156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221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runs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2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 work [1]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93.5%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This work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96.88%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55629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4D1BD22-07DA-4FC7-8379-DAA053C8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425829"/>
            <a:ext cx="11456468" cy="365125"/>
          </a:xfrm>
        </p:spPr>
        <p:txBody>
          <a:bodyPr/>
          <a:lstStyle/>
          <a:p>
            <a:r>
              <a:rPr lang="en-US"/>
              <a:t>[1] Babak Toghiani-Rizi, Marcus Windmark. 2017. Musical Instrument Recognition Using Their Distinctive Characteristics in Artificial Neural Networks. CoRR abs/1705.049871, http://arxiv.org/abs/1705.04971.</a:t>
            </a:r>
            <a:endParaRPr lang="en-PH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FECF8BA-F0B6-401C-90B2-56CAE01DD413}"/>
              </a:ext>
            </a:extLst>
          </p:cNvPr>
          <p:cNvSpPr/>
          <p:nvPr/>
        </p:nvSpPr>
        <p:spPr>
          <a:xfrm>
            <a:off x="7170820" y="3429000"/>
            <a:ext cx="2430380" cy="794104"/>
          </a:xfrm>
          <a:prstGeom prst="wedgeRectCallout">
            <a:avLst>
              <a:gd name="adj1" fmla="val 3384"/>
              <a:gd name="adj2" fmla="val 19554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3.38% better!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1293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35281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3265-AD3D-4ABF-B30C-59A66B6C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Confusion Matrix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CA33-2A52-4942-97BA-CFDE9DE3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dataset split: 67% (Train), 33% (Test)</a:t>
            </a:r>
          </a:p>
          <a:p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E480A-8DFC-4EAF-86A8-362BCA0766BF}"/>
              </a:ext>
            </a:extLst>
          </p:cNvPr>
          <p:cNvSpPr txBox="1"/>
          <p:nvPr/>
        </p:nvSpPr>
        <p:spPr>
          <a:xfrm>
            <a:off x="4331368" y="3284621"/>
            <a:ext cx="4343400" cy="18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7D50C-A359-4604-886F-F464B60FD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26" y="1342542"/>
            <a:ext cx="6196253" cy="5395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3006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3265-AD3D-4ABF-B30C-59A66B6C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Confusion Matrix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E480A-8DFC-4EAF-86A8-362BCA0766BF}"/>
              </a:ext>
            </a:extLst>
          </p:cNvPr>
          <p:cNvSpPr txBox="1"/>
          <p:nvPr/>
        </p:nvSpPr>
        <p:spPr>
          <a:xfrm>
            <a:off x="4331368" y="3284621"/>
            <a:ext cx="4343400" cy="18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7D50C-A359-4604-886F-F464B60FD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0" y="447188"/>
            <a:ext cx="6196253" cy="5395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EDA5C-0328-49F3-BA17-3CAA15E99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7" t="3885" r="7963" b="4586"/>
          <a:stretch/>
        </p:blipFill>
        <p:spPr>
          <a:xfrm>
            <a:off x="6491025" y="373988"/>
            <a:ext cx="5586663" cy="5821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770E5C-6DFB-4791-A874-FC9052B4016A}"/>
              </a:ext>
            </a:extLst>
          </p:cNvPr>
          <p:cNvSpPr/>
          <p:nvPr/>
        </p:nvSpPr>
        <p:spPr>
          <a:xfrm>
            <a:off x="6605337" y="5065293"/>
            <a:ext cx="5386251" cy="30079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7DF2C1-3CF3-4E9F-81C3-D5845824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1024" y="6425829"/>
            <a:ext cx="5416957" cy="365125"/>
          </a:xfrm>
        </p:spPr>
        <p:txBody>
          <a:bodyPr/>
          <a:lstStyle/>
          <a:p>
            <a:r>
              <a:rPr lang="en-US"/>
              <a:t>[1] Babak Toghiani-Rizi, Marcus Windmark. 2017. Musical Instrument Recognition Using Their Distinctive Characteristics in Artificial Neural Networks. CoRR abs/1705.049871, http://arxiv.org/abs/1705.04971.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9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57775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14E8-9653-408A-A13E-6B52FAB7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2F37-E956-4DC0-A6B9-E3B4A699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Features from both the </a:t>
            </a:r>
            <a:r>
              <a:rPr lang="en-US" dirty="0">
                <a:solidFill>
                  <a:schemeClr val="accent1"/>
                </a:solidFill>
              </a:rPr>
              <a:t>Time Domain (CATE)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Frequency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Domain (FFTC, MFCC)</a:t>
            </a:r>
            <a:r>
              <a:rPr lang="en-US" dirty="0"/>
              <a:t> were extracted and utilized together</a:t>
            </a:r>
          </a:p>
          <a:p>
            <a:r>
              <a:rPr lang="en-US" dirty="0"/>
              <a:t>Yielded </a:t>
            </a:r>
            <a:r>
              <a:rPr lang="en-US" dirty="0">
                <a:solidFill>
                  <a:schemeClr val="accent1"/>
                </a:solidFill>
              </a:rPr>
              <a:t>3.38% better </a:t>
            </a:r>
            <a:r>
              <a:rPr lang="en-US" dirty="0"/>
              <a:t>average accuracy than a reference work working on the same dataset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Work:</a:t>
            </a:r>
          </a:p>
          <a:p>
            <a:r>
              <a:rPr lang="en-US" dirty="0"/>
              <a:t>Expand the note range of the dataset</a:t>
            </a:r>
          </a:p>
          <a:p>
            <a:r>
              <a:rPr lang="en-US" dirty="0"/>
              <a:t>Increase number of classifications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6241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E34A6-BA32-41EC-AFD7-A02F602C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P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55CF0-C684-4AA5-A4F0-8B3D1A23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PH" dirty="0"/>
              <a:t>https://github.com/jrili/rili-intelligent-systems.git</a:t>
            </a:r>
          </a:p>
        </p:txBody>
      </p:sp>
    </p:spTree>
    <p:extLst>
      <p:ext uri="{BB962C8B-B14F-4D97-AF65-F5344CB8AC3E}">
        <p14:creationId xmlns:p14="http://schemas.microsoft.com/office/powerpoint/2010/main" val="26225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800990-9FD0-4063-966F-2F2F04DAEF01}"/>
              </a:ext>
            </a:extLst>
          </p:cNvPr>
          <p:cNvSpPr/>
          <p:nvPr/>
        </p:nvSpPr>
        <p:spPr>
          <a:xfrm>
            <a:off x="7800472" y="1793037"/>
            <a:ext cx="3573379" cy="475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D5A9F-4BD4-469F-8670-BE1DE3406A63}"/>
              </a:ext>
            </a:extLst>
          </p:cNvPr>
          <p:cNvSpPr/>
          <p:nvPr/>
        </p:nvSpPr>
        <p:spPr>
          <a:xfrm>
            <a:off x="7648072" y="1857210"/>
            <a:ext cx="3573379" cy="475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C3E4E-8008-4B4F-941A-BA1FB84C6481}"/>
              </a:ext>
            </a:extLst>
          </p:cNvPr>
          <p:cNvSpPr/>
          <p:nvPr/>
        </p:nvSpPr>
        <p:spPr>
          <a:xfrm>
            <a:off x="7543800" y="1909353"/>
            <a:ext cx="3573379" cy="4752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15262-DF3D-492F-AFCB-C88ED6E9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06229" cy="970450"/>
          </a:xfrm>
        </p:spPr>
        <p:txBody>
          <a:bodyPr/>
          <a:lstStyle/>
          <a:p>
            <a:r>
              <a:rPr lang="en-US" dirty="0"/>
              <a:t>Motivation:</a:t>
            </a:r>
            <a:br>
              <a:rPr lang="en-US" dirty="0"/>
            </a:br>
            <a:r>
              <a:rPr lang="en-US" dirty="0"/>
              <a:t>Why Classify Musical Instruments?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D22B-1482-4A6E-87B4-AD53C7E1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Working towards </a:t>
            </a:r>
            <a:r>
              <a:rPr lang="en-US" dirty="0">
                <a:solidFill>
                  <a:schemeClr val="accent1"/>
                </a:solidFill>
              </a:rPr>
              <a:t>automatic music notation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Assessing the quality of </a:t>
            </a:r>
            <a:r>
              <a:rPr lang="en-US" dirty="0">
                <a:solidFill>
                  <a:schemeClr val="accent1"/>
                </a:solidFill>
              </a:rPr>
              <a:t>music synthesizers</a:t>
            </a:r>
          </a:p>
          <a:p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D593E-724B-42EF-98A5-97B2E82A53C8}"/>
              </a:ext>
            </a:extLst>
          </p:cNvPr>
          <p:cNvSpPr txBox="1"/>
          <p:nvPr/>
        </p:nvSpPr>
        <p:spPr>
          <a:xfrm>
            <a:off x="2341116" y="2750859"/>
            <a:ext cx="2104962" cy="878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Overture to the Barber Of Seville.MP3</a:t>
            </a:r>
            <a:endParaRPr lang="en-PH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A2905-F4D4-4B5E-B38F-4B7390E5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84" y="1983122"/>
            <a:ext cx="3649580" cy="47231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F8DABF-49FC-463C-9A19-E63924859206}"/>
              </a:ext>
            </a:extLst>
          </p:cNvPr>
          <p:cNvSpPr/>
          <p:nvPr/>
        </p:nvSpPr>
        <p:spPr>
          <a:xfrm>
            <a:off x="5023183" y="2750859"/>
            <a:ext cx="1712494" cy="878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AMN</a:t>
            </a:r>
          </a:p>
          <a:p>
            <a:pPr algn="ctr"/>
            <a:r>
              <a:rPr lang="en-US" dirty="0"/>
              <a:t>System</a:t>
            </a:r>
            <a:endParaRPr lang="en-PH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B2CCCA-BB7E-4BF4-A3B9-68CC0F4C9998}"/>
              </a:ext>
            </a:extLst>
          </p:cNvPr>
          <p:cNvSpPr/>
          <p:nvPr/>
        </p:nvSpPr>
        <p:spPr>
          <a:xfrm>
            <a:off x="4411576" y="3106054"/>
            <a:ext cx="615619" cy="2507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FBEB3F-2AF7-41D2-8855-FA6CAB0389A6}"/>
              </a:ext>
            </a:extLst>
          </p:cNvPr>
          <p:cNvSpPr/>
          <p:nvPr/>
        </p:nvSpPr>
        <p:spPr>
          <a:xfrm>
            <a:off x="6739689" y="3135178"/>
            <a:ext cx="607595" cy="2216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F420D6-15CF-40A0-9B49-E0B8821FA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81" b="27895"/>
          <a:stretch/>
        </p:blipFill>
        <p:spPr>
          <a:xfrm>
            <a:off x="1195136" y="4250853"/>
            <a:ext cx="5065293" cy="22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0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9" grpId="0" animBg="1"/>
      <p:bldP spid="4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Related Literature</a:t>
            </a:r>
          </a:p>
          <a:p>
            <a:r>
              <a:rPr lang="en-US" sz="2400" dirty="0"/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693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C740-5BF0-4C14-95DC-E34A9BF7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881-CB51-4494-AADB-A0E7D66B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65" y="2222287"/>
            <a:ext cx="6777043" cy="3636511"/>
          </a:xfrm>
        </p:spPr>
        <p:txBody>
          <a:bodyPr anchor="t">
            <a:normAutofit fontScale="925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</a:t>
            </a:r>
            <a:r>
              <a:rPr lang="en-US" b="1" dirty="0" err="1">
                <a:solidFill>
                  <a:schemeClr val="accent4"/>
                </a:solidFill>
              </a:rPr>
              <a:t>Rizi</a:t>
            </a:r>
            <a:r>
              <a:rPr lang="en-US" b="1" dirty="0">
                <a:solidFill>
                  <a:schemeClr val="accent4"/>
                </a:solidFill>
              </a:rPr>
              <a:t>, </a:t>
            </a:r>
            <a:r>
              <a:rPr lang="en-US" b="1" dirty="0" err="1">
                <a:solidFill>
                  <a:schemeClr val="accent4"/>
                </a:solidFill>
              </a:rPr>
              <a:t>Windmark</a:t>
            </a:r>
            <a:r>
              <a:rPr lang="en-US" b="1" dirty="0">
                <a:solidFill>
                  <a:schemeClr val="accent4"/>
                </a:solidFill>
              </a:rPr>
              <a:t> [1]</a:t>
            </a:r>
          </a:p>
          <a:p>
            <a:pPr lvl="1"/>
            <a:r>
              <a:rPr lang="en-US" dirty="0"/>
              <a:t>Dataset used: </a:t>
            </a:r>
            <a:r>
              <a:rPr lang="en-US" dirty="0">
                <a:solidFill>
                  <a:schemeClr val="accent1"/>
                </a:solidFill>
              </a:rPr>
              <a:t>London Philharmonic Dataset </a:t>
            </a:r>
            <a:r>
              <a:rPr lang="en-US" u="sng" dirty="0">
                <a:solidFill>
                  <a:schemeClr val="accent1"/>
                </a:solidFill>
              </a:rPr>
              <a:t>(1244 samples)</a:t>
            </a:r>
          </a:p>
          <a:p>
            <a:pPr lvl="1"/>
            <a:r>
              <a:rPr lang="en-US" dirty="0"/>
              <a:t>Classified musical instruments into </a:t>
            </a:r>
            <a:r>
              <a:rPr lang="en-US" dirty="0">
                <a:solidFill>
                  <a:schemeClr val="accent1"/>
                </a:solidFill>
              </a:rPr>
              <a:t>eight (8) instrument classes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banjo, cello, clarinet, </a:t>
            </a:r>
            <a:r>
              <a:rPr lang="en-US" dirty="0" err="1"/>
              <a:t>english</a:t>
            </a:r>
            <a:r>
              <a:rPr lang="en-US" dirty="0"/>
              <a:t> horn, guitar, oboe, trumpet, violin</a:t>
            </a:r>
          </a:p>
          <a:p>
            <a:pPr lvl="1"/>
            <a:r>
              <a:rPr lang="en-US" dirty="0"/>
              <a:t>Features used: various parts of a sample’s </a:t>
            </a:r>
            <a:r>
              <a:rPr lang="en-US" dirty="0">
                <a:solidFill>
                  <a:schemeClr val="accent1"/>
                </a:solidFill>
              </a:rPr>
              <a:t>frequency spectrum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whole sample</a:t>
            </a:r>
          </a:p>
          <a:p>
            <a:pPr lvl="2"/>
            <a:r>
              <a:rPr lang="en-US" dirty="0"/>
              <a:t>attack of the sound ; everything but the attack of the sound</a:t>
            </a:r>
          </a:p>
          <a:p>
            <a:pPr lvl="2"/>
            <a:r>
              <a:rPr lang="en-US" dirty="0"/>
              <a:t>initial 100Hz ; latter part of the spectrum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Artificial Neural Networks (ANN) </a:t>
            </a:r>
            <a:r>
              <a:rPr lang="en-US" dirty="0"/>
              <a:t>achieved </a:t>
            </a:r>
            <a:r>
              <a:rPr lang="en-US" dirty="0">
                <a:solidFill>
                  <a:schemeClr val="accent1"/>
                </a:solidFill>
              </a:rPr>
              <a:t>93.5%</a:t>
            </a:r>
            <a:r>
              <a:rPr lang="en-US" dirty="0"/>
              <a:t> accuracy when using the whole sample</a:t>
            </a:r>
          </a:p>
          <a:p>
            <a:pPr lvl="2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F08A-BE50-4786-B14B-90E8ADCA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425829"/>
            <a:ext cx="11456468" cy="365125"/>
          </a:xfrm>
        </p:spPr>
        <p:txBody>
          <a:bodyPr/>
          <a:lstStyle/>
          <a:p>
            <a:r>
              <a:rPr lang="en-US"/>
              <a:t>[1] Babak Toghiani-Rizi, Marcus Windmark. 2017. Musical Instrument Recognition Using Their Distinctive Characteristics in Artificial Neural Networks. CoRR abs/1705.049871, http://arxiv.org/abs/1705.04971.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ACE7A-7743-4220-A37D-A4D6BB30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15" y="579074"/>
            <a:ext cx="3709171" cy="2935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E521D-0F82-4769-9EC8-A37AA9BD6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16" y="3589262"/>
            <a:ext cx="3717881" cy="27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293B-2163-46AC-BCBE-72DB67C7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8E3C-1E86-4B7E-B280-1CF2C3BD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31793" cy="3636511"/>
          </a:xfrm>
        </p:spPr>
        <p:txBody>
          <a:bodyPr anchor="t">
            <a:normAutofit/>
          </a:bodyPr>
          <a:lstStyle/>
          <a:p>
            <a:r>
              <a:rPr lang="en-US" sz="2000" b="1" dirty="0" err="1">
                <a:solidFill>
                  <a:schemeClr val="accent4"/>
                </a:solidFill>
              </a:rPr>
              <a:t>Sarimollaoglu</a:t>
            </a:r>
            <a:r>
              <a:rPr lang="en-US" sz="2000" b="1" dirty="0">
                <a:solidFill>
                  <a:schemeClr val="accent4"/>
                </a:solidFill>
              </a:rPr>
              <a:t>, </a:t>
            </a:r>
            <a:r>
              <a:rPr lang="en-US" sz="2000" b="1" dirty="0" err="1">
                <a:solidFill>
                  <a:schemeClr val="accent4"/>
                </a:solidFill>
              </a:rPr>
              <a:t>Bayrak</a:t>
            </a:r>
            <a:r>
              <a:rPr lang="en-US" sz="2000" b="1" dirty="0">
                <a:solidFill>
                  <a:schemeClr val="accent4"/>
                </a:solidFill>
              </a:rPr>
              <a:t>[2]</a:t>
            </a:r>
            <a:r>
              <a:rPr lang="en-US" sz="2000" dirty="0"/>
              <a:t> ; </a:t>
            </a:r>
            <a:r>
              <a:rPr lang="en-US" sz="2000" b="1" dirty="0">
                <a:solidFill>
                  <a:schemeClr val="accent4"/>
                </a:solidFill>
              </a:rPr>
              <a:t>Mandel, Ellis[3]</a:t>
            </a:r>
          </a:p>
          <a:p>
            <a:pPr lvl="1"/>
            <a:r>
              <a:rPr lang="en-US" sz="1800" dirty="0"/>
              <a:t>Features used: used </a:t>
            </a:r>
            <a:r>
              <a:rPr lang="en-US" sz="1800" dirty="0">
                <a:solidFill>
                  <a:schemeClr val="accent1"/>
                </a:solidFill>
              </a:rPr>
              <a:t>Mel-Frequency Cepstral Coefficients (MFCC)</a:t>
            </a:r>
            <a:endParaRPr lang="en-PH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M</a:t>
            </a:r>
            <a:r>
              <a:rPr lang="en-PH" sz="1800" dirty="0" err="1">
                <a:solidFill>
                  <a:schemeClr val="accent1"/>
                </a:solidFill>
              </a:rPr>
              <a:t>usical</a:t>
            </a:r>
            <a:r>
              <a:rPr lang="en-PH" sz="1800" dirty="0">
                <a:solidFill>
                  <a:schemeClr val="accent1"/>
                </a:solidFill>
              </a:rPr>
              <a:t> instrument classification</a:t>
            </a:r>
            <a:r>
              <a:rPr lang="en-PH" sz="1800" dirty="0"/>
              <a:t> and </a:t>
            </a:r>
            <a:r>
              <a:rPr lang="en-PH" sz="1800" dirty="0">
                <a:solidFill>
                  <a:schemeClr val="accent1"/>
                </a:solidFill>
              </a:rPr>
              <a:t>Music classification</a:t>
            </a:r>
            <a:r>
              <a:rPr lang="en-PH" sz="1800" dirty="0"/>
              <a:t>, respectively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7EEE6-E217-4AC0-BA37-5F3CF48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3" y="5735782"/>
            <a:ext cx="11518813" cy="670705"/>
          </a:xfrm>
        </p:spPr>
        <p:txBody>
          <a:bodyPr/>
          <a:lstStyle/>
          <a:p>
            <a:r>
              <a:rPr lang="en-US"/>
              <a:t>[2] Mustafa Sarimollaoglu, Coskun Bayrak. 2006. Musical Instrument Classification using Neural Networks. In Proceedings of 5</a:t>
            </a:r>
            <a:r>
              <a:rPr lang="en-US" baseline="30000"/>
              <a:t>th</a:t>
            </a:r>
            <a:r>
              <a:rPr lang="en-US"/>
              <a:t> WSEAS International Conference on Signal Processing (SIP ‘06), 151-154. World Scientific and Engineering Academy and Society (WSEAS)</a:t>
            </a:r>
            <a:br>
              <a:rPr lang="en-US"/>
            </a:br>
            <a:endParaRPr lang="en-US"/>
          </a:p>
          <a:p>
            <a:r>
              <a:rPr lang="en-US"/>
              <a:t>[3] Michael Mandel, Daniel Ellis. 2005. Song-Level Features and Support Vector Machines for Music Classification. In Proceedings of the 6th International Conference on Music Information Retrieval ({ISMIR}) (September 2005), pp. 594-599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A6D40-0000-4C74-B0D1-83CC61D9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05" y="2222287"/>
            <a:ext cx="4486275" cy="17526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B3030B2-72DD-4BB5-A4CE-F650D182D82C}"/>
              </a:ext>
            </a:extLst>
          </p:cNvPr>
          <p:cNvSpPr txBox="1">
            <a:spLocks/>
          </p:cNvSpPr>
          <p:nvPr/>
        </p:nvSpPr>
        <p:spPr>
          <a:xfrm>
            <a:off x="11105977" y="4040542"/>
            <a:ext cx="430803" cy="266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[2]</a:t>
            </a:r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33041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E012-5915-4C3A-8EDB-35A7C81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4605-5392-4DB5-97FE-198F876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718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Motivation</a:t>
            </a:r>
          </a:p>
          <a:p>
            <a:r>
              <a:rPr lang="en-US" sz="2400" dirty="0"/>
              <a:t>Related Literature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The Dataset</a:t>
            </a:r>
          </a:p>
          <a:p>
            <a:r>
              <a:rPr lang="en-US" sz="2400" dirty="0"/>
              <a:t>Methodology</a:t>
            </a:r>
          </a:p>
          <a:p>
            <a:pPr lvl="1"/>
            <a:r>
              <a:rPr lang="en-US" sz="2000" dirty="0"/>
              <a:t>Feature Extraction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Coefficients of the Amplitude Envelope in the Time-Domain (CATE)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Fast Fourier Transform Coefficients (FFTC)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Mel-Frequency </a:t>
            </a:r>
            <a:r>
              <a:rPr lang="en-US" sz="1800" dirty="0" err="1"/>
              <a:t>Cepstrum</a:t>
            </a:r>
            <a:r>
              <a:rPr lang="en-US" sz="1800" dirty="0"/>
              <a:t> Coefficients (MFCC)</a:t>
            </a:r>
            <a:endParaRPr lang="en-PH" sz="1800" dirty="0"/>
          </a:p>
          <a:p>
            <a:pPr lvl="1"/>
            <a:r>
              <a:rPr lang="en-US" sz="2000" dirty="0"/>
              <a:t>Building the ANN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Conclusion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3285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5A1F-A370-49D4-A342-566843D6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04D9-CD80-4D49-817E-EF824CE3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fontAlgn="base">
              <a:buNone/>
            </a:pPr>
            <a:r>
              <a:rPr lang="en-US" sz="2400" b="1" dirty="0">
                <a:solidFill>
                  <a:schemeClr val="accent4"/>
                </a:solidFill>
                <a:hlinkClick r:id="rId22"/>
              </a:rPr>
              <a:t>The London Philharmonic Dataset</a:t>
            </a:r>
            <a:endParaRPr lang="en-US" sz="2400" b="1" dirty="0">
              <a:solidFill>
                <a:schemeClr val="accent4"/>
              </a:solidFill>
            </a:endParaRPr>
          </a:p>
          <a:p>
            <a:pPr fontAlgn="base"/>
            <a:r>
              <a:rPr lang="en-US" dirty="0"/>
              <a:t>Sound samples from various instruments</a:t>
            </a:r>
            <a:br>
              <a:rPr lang="en-US" dirty="0"/>
            </a:br>
            <a:r>
              <a:rPr lang="en-US" dirty="0"/>
              <a:t>(11 pitched, 39 unpitched)</a:t>
            </a:r>
          </a:p>
          <a:p>
            <a:pPr lvl="1" fontAlgn="base"/>
            <a:r>
              <a:rPr lang="en-US" dirty="0"/>
              <a:t>Single notes  </a:t>
            </a:r>
          </a:p>
          <a:p>
            <a:pPr lvl="1" fontAlgn="base"/>
            <a:r>
              <a:rPr lang="en-US" dirty="0"/>
              <a:t>Different styles of playing</a:t>
            </a:r>
          </a:p>
          <a:p>
            <a:pPr lvl="1" fontAlgn="base"/>
            <a:r>
              <a:rPr lang="en-US" dirty="0"/>
              <a:t>Different loudness</a:t>
            </a:r>
          </a:p>
          <a:p>
            <a:pPr lvl="1" fontAlgn="base"/>
            <a:r>
              <a:rPr lang="en-US" dirty="0"/>
              <a:t>Short phrases</a:t>
            </a:r>
          </a:p>
        </p:txBody>
      </p:sp>
      <p:pic>
        <p:nvPicPr>
          <p:cNvPr id="1026" name="Picture 2" descr="https://lh5.googleusercontent.com/q7fGc3P9myY-VknH2atpK7g0xBaAt_7XnwgPVn1bhCo7pswmKYkAO8lW94DtLRcABbWMBrGvqo-8ZXQ7CNpyyZl1i9j8_V4lQFzT1Yq5UfQK-NazoMsUNfA42ajNRvJwkhCkb3H5voM">
            <a:extLst>
              <a:ext uri="{FF2B5EF4-FFF2-40B4-BE49-F238E27FC236}">
                <a16:creationId xmlns:a16="http://schemas.microsoft.com/office/drawing/2014/main" id="{0FDE8E92-4DEE-4ECC-9F59-94E8C627E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85" y="2003679"/>
            <a:ext cx="52387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violin_A4_05_fortissimo_arco-normal">
            <a:hlinkClick r:id="" action="ppaction://media"/>
            <a:extLst>
              <a:ext uri="{FF2B5EF4-FFF2-40B4-BE49-F238E27FC236}">
                <a16:creationId xmlns:a16="http://schemas.microsoft.com/office/drawing/2014/main" id="{21AC1C22-5B6D-4A60-939B-3E5A7C2EE9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978468" y="3393728"/>
            <a:ext cx="353525" cy="353525"/>
          </a:xfrm>
          <a:prstGeom prst="rect">
            <a:avLst/>
          </a:prstGeom>
        </p:spPr>
      </p:pic>
      <p:pic>
        <p:nvPicPr>
          <p:cNvPr id="5" name="oboe_C4_025_forte_normal">
            <a:hlinkClick r:id="" action="ppaction://media"/>
            <a:extLst>
              <a:ext uri="{FF2B5EF4-FFF2-40B4-BE49-F238E27FC236}">
                <a16:creationId xmlns:a16="http://schemas.microsoft.com/office/drawing/2014/main" id="{0EB9BEA8-C1A0-46A0-8FE4-349A7659CF6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527621" y="3393728"/>
            <a:ext cx="353525" cy="353525"/>
          </a:xfrm>
          <a:prstGeom prst="rect">
            <a:avLst/>
          </a:prstGeom>
        </p:spPr>
      </p:pic>
      <p:pic>
        <p:nvPicPr>
          <p:cNvPr id="6" name="oboe_As5_1_forte_major-trill">
            <a:hlinkClick r:id="" action="ppaction://media"/>
            <a:extLst>
              <a:ext uri="{FF2B5EF4-FFF2-40B4-BE49-F238E27FC236}">
                <a16:creationId xmlns:a16="http://schemas.microsoft.com/office/drawing/2014/main" id="{4E4C6160-E25D-4FAB-93E4-EABC4A77F78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234632" y="3783786"/>
            <a:ext cx="374387" cy="374387"/>
          </a:xfrm>
          <a:prstGeom prst="rect">
            <a:avLst/>
          </a:prstGeom>
        </p:spPr>
      </p:pic>
      <p:pic>
        <p:nvPicPr>
          <p:cNvPr id="7" name="guitar_Fs4_very-long_forte_normal">
            <a:hlinkClick r:id="" action="ppaction://media"/>
            <a:extLst>
              <a:ext uri="{FF2B5EF4-FFF2-40B4-BE49-F238E27FC236}">
                <a16:creationId xmlns:a16="http://schemas.microsoft.com/office/drawing/2014/main" id="{3D88A9A0-A880-4D8B-8759-A462130B983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076774" y="3372865"/>
            <a:ext cx="374388" cy="374388"/>
          </a:xfrm>
          <a:prstGeom prst="rect">
            <a:avLst/>
          </a:prstGeom>
        </p:spPr>
      </p:pic>
      <p:pic>
        <p:nvPicPr>
          <p:cNvPr id="8" name="trumpet_B4_phrase_forte_tremolo">
            <a:hlinkClick r:id="" action="ppaction://media"/>
            <a:extLst>
              <a:ext uri="{FF2B5EF4-FFF2-40B4-BE49-F238E27FC236}">
                <a16:creationId xmlns:a16="http://schemas.microsoft.com/office/drawing/2014/main" id="{CF4C9A74-1DC6-4D5E-8F8F-61B7E133695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797201" y="3783785"/>
            <a:ext cx="374388" cy="374388"/>
          </a:xfrm>
          <a:prstGeom prst="rect">
            <a:avLst/>
          </a:prstGeom>
        </p:spPr>
      </p:pic>
      <p:pic>
        <p:nvPicPr>
          <p:cNvPr id="10" name="cello_Cs2_05_fortissimo_arco-normal">
            <a:hlinkClick r:id="" action="ppaction://media"/>
            <a:extLst>
              <a:ext uri="{FF2B5EF4-FFF2-40B4-BE49-F238E27FC236}">
                <a16:creationId xmlns:a16="http://schemas.microsoft.com/office/drawing/2014/main" id="{BA35ABDA-F0EA-4353-A8E1-9B1C4012155C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4117025" y="4115606"/>
            <a:ext cx="374387" cy="374387"/>
          </a:xfrm>
          <a:prstGeom prst="rect">
            <a:avLst/>
          </a:prstGeom>
        </p:spPr>
      </p:pic>
      <p:pic>
        <p:nvPicPr>
          <p:cNvPr id="11" name="cello_Cs2_05_pianissimo_arco-normal">
            <a:hlinkClick r:id="" action="ppaction://media"/>
            <a:extLst>
              <a:ext uri="{FF2B5EF4-FFF2-40B4-BE49-F238E27FC236}">
                <a16:creationId xmlns:a16="http://schemas.microsoft.com/office/drawing/2014/main" id="{279FB3CC-38C9-4A94-9339-FD3BE7539DA6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606525" y="4119570"/>
            <a:ext cx="374387" cy="374387"/>
          </a:xfrm>
          <a:prstGeom prst="rect">
            <a:avLst/>
          </a:prstGeom>
        </p:spPr>
      </p:pic>
      <p:pic>
        <p:nvPicPr>
          <p:cNvPr id="12" name="english-horn_Fs4_phrase_mezzo-forte_tenuto">
            <a:hlinkClick r:id="" action="ppaction://media"/>
            <a:extLst>
              <a:ext uri="{FF2B5EF4-FFF2-40B4-BE49-F238E27FC236}">
                <a16:creationId xmlns:a16="http://schemas.microsoft.com/office/drawing/2014/main" id="{C64A66C0-5B59-44A3-93AE-CF0731AE20FD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062988" y="4489993"/>
            <a:ext cx="374388" cy="374388"/>
          </a:xfrm>
          <a:prstGeom prst="rect">
            <a:avLst/>
          </a:prstGeom>
        </p:spPr>
      </p:pic>
      <p:pic>
        <p:nvPicPr>
          <p:cNvPr id="13" name="clarinet_A3_phrase_mezzo-forte_nonlegato">
            <a:hlinkClick r:id="" action="ppaction://media"/>
            <a:extLst>
              <a:ext uri="{FF2B5EF4-FFF2-40B4-BE49-F238E27FC236}">
                <a16:creationId xmlns:a16="http://schemas.microsoft.com/office/drawing/2014/main" id="{95248CA1-1482-4DB1-86DD-B7A8AB817E71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617021" y="4473659"/>
            <a:ext cx="407055" cy="407055"/>
          </a:xfrm>
          <a:prstGeom prst="rect">
            <a:avLst/>
          </a:prstGeom>
        </p:spPr>
      </p:pic>
      <p:pic>
        <p:nvPicPr>
          <p:cNvPr id="14" name="violin_B4_1_mezzo-piano_con-sord">
            <a:hlinkClick r:id="" action="ppaction://media"/>
            <a:extLst>
              <a:ext uri="{FF2B5EF4-FFF2-40B4-BE49-F238E27FC236}">
                <a16:creationId xmlns:a16="http://schemas.microsoft.com/office/drawing/2014/main" id="{712EF047-91DB-49FF-ACD1-F7BFCABFAF50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5305623" y="3783785"/>
            <a:ext cx="416600" cy="4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9736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1852</TotalTime>
  <Words>1477</Words>
  <Application>Microsoft Office PowerPoint</Application>
  <PresentationFormat>Widescreen</PresentationFormat>
  <Paragraphs>307</Paragraphs>
  <Slides>34</Slides>
  <Notes>0</Notes>
  <HiddenSlides>0</HiddenSlides>
  <MMClips>20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Wingdings 2</vt:lpstr>
      <vt:lpstr>Quotable</vt:lpstr>
      <vt:lpstr>Two Domains and a Neural Network for Musical Instrument Classification </vt:lpstr>
      <vt:lpstr>Outline</vt:lpstr>
      <vt:lpstr>Outline</vt:lpstr>
      <vt:lpstr>Motivation: Why Classify Musical Instruments?</vt:lpstr>
      <vt:lpstr>Outline</vt:lpstr>
      <vt:lpstr>Related Literature</vt:lpstr>
      <vt:lpstr>Related Literature</vt:lpstr>
      <vt:lpstr>Outline</vt:lpstr>
      <vt:lpstr>The Dataset</vt:lpstr>
      <vt:lpstr>The Dataset: Filtering</vt:lpstr>
      <vt:lpstr>The Dataset: Classes</vt:lpstr>
      <vt:lpstr>The Dataset: After Filtering</vt:lpstr>
      <vt:lpstr>Outline</vt:lpstr>
      <vt:lpstr>Feature Extraction</vt:lpstr>
      <vt:lpstr>Outline</vt:lpstr>
      <vt:lpstr>Feature Extraction: Coefficients of the Amplitude Envelope in the Time-domain (CATE)</vt:lpstr>
      <vt:lpstr>Feature Extraction: Coefficients of the Amplitude Envelope in the Time-domain (CATE)</vt:lpstr>
      <vt:lpstr>Feature Extraction: Coefficients of the Amplitude Envelope in the Time-domain (CATE)</vt:lpstr>
      <vt:lpstr>Outline</vt:lpstr>
      <vt:lpstr>Feature Extraction: Fast Fourier Transform Coefficients (FFTC)</vt:lpstr>
      <vt:lpstr>Feature Extraction: Fast Fourier Transform Coefficients (FFTC)</vt:lpstr>
      <vt:lpstr>Outline</vt:lpstr>
      <vt:lpstr>Feature Extraction: Mel-Frequency Cepstrum Coefficients (MFCC)</vt:lpstr>
      <vt:lpstr>Feature Extraction: Mel-Frequency Cepstrum Coefficients (MFCC)</vt:lpstr>
      <vt:lpstr>Feature Extraction: Mel-Frequency Cepstrum Coefficients (MFCC)</vt:lpstr>
      <vt:lpstr>Outline</vt:lpstr>
      <vt:lpstr>Building the ANN</vt:lpstr>
      <vt:lpstr>Outline</vt:lpstr>
      <vt:lpstr>Results: Accuracy</vt:lpstr>
      <vt:lpstr>Results: Confusion Matrix</vt:lpstr>
      <vt:lpstr>Results: Confusion Matrix</vt:lpstr>
      <vt:lpstr>Outline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Rili, Jessa (Nokia - PH/Quezon City)</dc:creator>
  <cp:lastModifiedBy>Rili, Jessa (Nokia - PH/Quezon City)</cp:lastModifiedBy>
  <cp:revision>166</cp:revision>
  <dcterms:created xsi:type="dcterms:W3CDTF">2018-12-10T09:10:51Z</dcterms:created>
  <dcterms:modified xsi:type="dcterms:W3CDTF">2018-12-12T11:18:00Z</dcterms:modified>
</cp:coreProperties>
</file>