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335" r:id="rId3"/>
    <p:sldId id="336" r:id="rId4"/>
    <p:sldId id="337" r:id="rId5"/>
    <p:sldId id="346" r:id="rId6"/>
    <p:sldId id="338" r:id="rId7"/>
    <p:sldId id="339" r:id="rId8"/>
    <p:sldId id="347" r:id="rId9"/>
    <p:sldId id="348" r:id="rId10"/>
    <p:sldId id="349" r:id="rId11"/>
    <p:sldId id="351" r:id="rId12"/>
    <p:sldId id="360" r:id="rId13"/>
    <p:sldId id="271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50" autoAdjust="0"/>
    <p:restoredTop sz="86869" autoAdjust="0"/>
  </p:normalViewPr>
  <p:slideViewPr>
    <p:cSldViewPr>
      <p:cViewPr varScale="1">
        <p:scale>
          <a:sx n="127" d="100"/>
          <a:sy n="127" d="100"/>
        </p:scale>
        <p:origin x="1002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669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15483-A087-416F-B556-545785E28278}" type="datetimeFigureOut">
              <a:rPr lang="en-CA" smtClean="0"/>
              <a:t>2016-10-03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C869B-D91E-4D1E-A0DD-8C55BF156E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7972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C869B-D91E-4D1E-A0DD-8C55BF156E64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1978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C869B-D91E-4D1E-A0DD-8C55BF156E64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6914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C869B-D91E-4D1E-A0DD-8C55BF156E64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9522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43758"/>
            <a:ext cx="9144000" cy="1453207"/>
          </a:xfrm>
          <a:solidFill>
            <a:srgbClr val="FFFFFF">
              <a:alpha val="85098"/>
            </a:srgbClr>
          </a:solidFill>
        </p:spPr>
        <p:txBody>
          <a:bodyPr anchor="b">
            <a:noAutofit/>
          </a:bodyPr>
          <a:lstStyle>
            <a:lvl1pPr algn="ctr">
              <a:defRPr sz="4400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227933"/>
            <a:ext cx="9144000" cy="792089"/>
          </a:xfrm>
          <a:solidFill>
            <a:srgbClr val="FFFFFF">
              <a:alpha val="84706"/>
            </a:srgb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58ED-4424-4163-BB11-4ABCF16F7129}" type="datetime1">
              <a:rPr lang="en-CA" smtClean="0"/>
              <a:t>2016-10-03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BME 121 - Arrays - Rasoul M. Nasiri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7163-9F76-48C6-941B-77A1034FF2D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75FE-2005-4E5E-963E-33E9CCAA6271}" type="datetime1">
              <a:rPr lang="en-CA" smtClean="0"/>
              <a:t>2016-10-03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BME 121 - Arrays - Rasoul M. Nasiri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7163-9F76-48C6-941B-77A1034FF2D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0272" y="365760"/>
            <a:ext cx="2016224" cy="4654262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7504" y="365760"/>
            <a:ext cx="6840760" cy="46542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FA79-07B9-49F9-AFC5-31AFD7E2D87B}" type="datetime1">
              <a:rPr lang="en-CA" smtClean="0"/>
              <a:t>2016-10-03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BME 121 - Arrays - Rasoul M. Nasiri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7163-9F76-48C6-941B-77A1034FF2D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08857" y="4857750"/>
            <a:ext cx="5769429" cy="190500"/>
          </a:xfrm>
          <a:prstGeom prst="rect">
            <a:avLst/>
          </a:prstGeom>
        </p:spPr>
        <p:txBody>
          <a:bodyPr lIns="91440" tIns="0" rIns="91440" bIns="0" anchor="ctr" anchorCtr="0"/>
          <a:lstStyle>
            <a:lvl1pPr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mtClean="0"/>
              <a:t>BME 121 - Arrays - Rasoul M. Nasiri</a:t>
            </a:r>
            <a:endParaRPr lang="en-CA"/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490857" y="4857750"/>
            <a:ext cx="544286" cy="190500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r"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B0A9C959-600E-46B8-B0E2-277B96FE2C05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2" name="Date Placeholder 23"/>
          <p:cNvSpPr>
            <a:spLocks noGrp="1"/>
          </p:cNvSpPr>
          <p:nvPr>
            <p:ph type="dt" sz="half" idx="2"/>
          </p:nvPr>
        </p:nvSpPr>
        <p:spPr>
          <a:xfrm>
            <a:off x="5987143" y="4857750"/>
            <a:ext cx="2394857" cy="19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E980391D-A8AE-48C5-ADF1-51789DFE5FB6}" type="datetime1">
              <a:rPr lang="en-CA" smtClean="0"/>
              <a:t>2016-10-03</a:t>
            </a:fld>
            <a:endParaRPr lang="en-CA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108857" y="95250"/>
            <a:ext cx="8926286" cy="381000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 anchorCtr="0">
            <a:noAutofit/>
          </a:bodyPr>
          <a:lstStyle>
            <a:lvl1pPr algn="ctr">
              <a:defRPr sz="2167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endParaRPr lang="en-CA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089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133024" y="13716"/>
            <a:ext cx="971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77DF894-A896-45DA-AE5C-2368ECF973E9}" type="datetime1">
              <a:rPr lang="en-CA" smtClean="0"/>
              <a:t>2016-10-03</a:t>
            </a:fld>
            <a:endParaRPr lang="en-CA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13716"/>
            <a:ext cx="710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BME 121 - Arrays - Rasoul M. Nasiri</a:t>
            </a:r>
            <a:endParaRPr lang="en-CA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rgbClr val="FFFFFF"/>
                </a:solidFill>
              </a:defRPr>
            </a:lvl1pPr>
          </a:lstStyle>
          <a:p>
            <a:fld id="{D08F7163-9F76-48C6-941B-77A1034FF2D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C96D9-BD5B-4F47-9170-1B71C334A699}" type="datetime1">
              <a:rPr lang="en-CA" smtClean="0"/>
              <a:t>2016-10-03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BME 121 - Arrays - Rasoul M. Nasiri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7163-9F76-48C6-941B-77A1034FF2D2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948714"/>
            <a:ext cx="4410744" cy="40713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752" y="948714"/>
            <a:ext cx="4410744" cy="40713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2E5B-1B01-4012-974F-10185B72FE0A}" type="datetime1">
              <a:rPr lang="en-CA" smtClean="0"/>
              <a:t>2016-10-03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BME 121 - Arrays - Rasoul M. Nasiri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7163-9F76-48C6-941B-77A1034FF2D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04" y="929252"/>
            <a:ext cx="4356198" cy="339066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504" y="1354012"/>
            <a:ext cx="4356198" cy="366601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9504" y="929252"/>
            <a:ext cx="4356992" cy="339066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9504" y="1354012"/>
            <a:ext cx="4356992" cy="366601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2088-8C05-4293-92C3-72A8F4E44271}" type="datetime1">
              <a:rPr lang="en-CA" smtClean="0"/>
              <a:t>2016-10-03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BME 121 - Arrays - Rasoul M. Nasiri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7163-9F76-48C6-941B-77A1034FF2D2}" type="slidenum">
              <a:rPr lang="en-CA" smtClean="0"/>
              <a:t>‹#›</a:t>
            </a:fld>
            <a:endParaRPr lang="en-CA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0" y="929252"/>
            <a:ext cx="0" cy="409077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3A24-4627-4377-AF2A-659C2763E4BF}" type="datetime1">
              <a:rPr lang="en-CA" smtClean="0"/>
              <a:t>2016-10-03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BME 121 - Arrays - Rasoul M. Nasiri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7163-9F76-48C6-941B-77A1034FF2D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9E15-4D1D-4276-BF1D-8D4DA2B8F266}" type="datetime1">
              <a:rPr lang="en-CA" smtClean="0"/>
              <a:t>2016-10-03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BME 121 - Arrays - Rasoul M. Nasiri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7163-9F76-48C6-941B-77A1034FF2D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3" y="365760"/>
            <a:ext cx="2560001" cy="11747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2517" y="365760"/>
            <a:ext cx="6153979" cy="4654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04" y="1597915"/>
            <a:ext cx="2560000" cy="34221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3835E-A5B8-43D5-AA28-CC28F531243B}" type="datetime1">
              <a:rPr lang="en-CA" smtClean="0"/>
              <a:t>2016-10-03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BME 121 - Arrays - Rasoul M. Nasiri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7163-9F76-48C6-941B-77A1034FF2D2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361740"/>
            <a:ext cx="0" cy="4658282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411510"/>
            <a:ext cx="6132990" cy="4573240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D11A-B24A-4F7B-9D9E-FEEFB0323C7D}" type="datetime1">
              <a:rPr lang="en-CA" smtClean="0"/>
              <a:t>2016-10-03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BME 121 - Arrays - Rasoul M. Nasiri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7163-9F76-48C6-941B-77A1034FF2D2}" type="slidenum">
              <a:rPr lang="en-CA" smtClean="0"/>
              <a:t>‹#›</a:t>
            </a:fld>
            <a:endParaRPr lang="en-CA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7503" y="365760"/>
            <a:ext cx="2560001" cy="11747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04" y="1597915"/>
            <a:ext cx="2560000" cy="34221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504" y="365760"/>
            <a:ext cx="8928992" cy="477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04" y="934998"/>
            <a:ext cx="8928992" cy="4085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33024" y="13716"/>
            <a:ext cx="971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5159E53-0C25-465D-A539-FFF33F854A0D}" type="datetime1">
              <a:rPr lang="en-CA" smtClean="0"/>
              <a:t>2016-10-03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13716"/>
            <a:ext cx="710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BME 121 - Arrays - Rasoul M. Nasiri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rgbClr val="FFFFFF"/>
                </a:solidFill>
              </a:defRPr>
            </a:lvl1pPr>
          </a:lstStyle>
          <a:p>
            <a:fld id="{D08F7163-9F76-48C6-941B-77A1034FF2D2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2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67494"/>
            <a:ext cx="9144000" cy="487600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CA" dirty="0" smtClean="0"/>
              <a:t>BME 121. FALL  2016</a:t>
            </a:r>
            <a:endParaRPr lang="en-CA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363838"/>
            <a:ext cx="9144000" cy="733127"/>
          </a:xfrm>
        </p:spPr>
        <p:txBody>
          <a:bodyPr/>
          <a:lstStyle/>
          <a:p>
            <a:r>
              <a:rPr lang="en-CA" dirty="0" smtClean="0"/>
              <a:t>arrays</a:t>
            </a:r>
            <a:endParaRPr lang="en-CA" dirty="0"/>
          </a:p>
        </p:txBody>
      </p:sp>
      <p:pic>
        <p:nvPicPr>
          <p:cNvPr id="1026" name="Picture 2" descr="https://www.colourbox.com/preview/1995618-3d-illustration-of-computer-monitor-with-magnify-glass-data-searching-concep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956" y="81557"/>
            <a:ext cx="4624292" cy="3468219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67494"/>
            <a:ext cx="4120236" cy="309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94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2D rectangular </a:t>
            </a:r>
            <a:r>
              <a:rPr lang="en-US" dirty="0" smtClean="0"/>
              <a:t>array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Accessing elements</a:t>
            </a:r>
          </a:p>
          <a:p>
            <a:r>
              <a:rPr lang="en-US" dirty="0" err="1" smtClean="0"/>
              <a:t>GetLength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dimension) get the length in the specified dimension</a:t>
            </a:r>
            <a:endParaRPr lang="fa-I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BME 121 - Arrays 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8F7163-9F76-48C6-941B-77A1034FF2D2}" type="slidenum">
              <a:rPr lang="en-CA" smtClean="0"/>
              <a:pPr/>
              <a:t>10</a:t>
            </a:fld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2139702"/>
            <a:ext cx="606742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3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Multi-dimensional arrays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      </a:t>
            </a:r>
            <a:endParaRPr lang="fa-I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BME 121 - Arrays 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8F7163-9F76-48C6-941B-77A1034FF2D2}" type="slidenum">
              <a:rPr lang="en-CA" smtClean="0"/>
              <a:pPr/>
              <a:t>11</a:t>
            </a:fld>
            <a:endParaRPr lang="en-CA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19622"/>
            <a:ext cx="7277100" cy="162877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4067944" y="1573404"/>
            <a:ext cx="1080120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436096" y="1563638"/>
            <a:ext cx="1080120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868523" y="1478795"/>
            <a:ext cx="2880320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329086" y="1051934"/>
            <a:ext cx="216024" cy="41256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220072" y="796700"/>
            <a:ext cx="72008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smtClean="0"/>
              <a:t>Plane 1</a:t>
            </a:r>
            <a:endParaRPr lang="fa-IR" sz="12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487724" y="1160282"/>
            <a:ext cx="216024" cy="41256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378710" y="905048"/>
            <a:ext cx="72008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smtClean="0"/>
              <a:t>row 1</a:t>
            </a:r>
            <a:endParaRPr lang="fa-IR" sz="12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6112461" y="1143638"/>
            <a:ext cx="216024" cy="41256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03447" y="888404"/>
            <a:ext cx="72008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smtClean="0"/>
              <a:t>row 2</a:t>
            </a:r>
            <a:endParaRPr lang="fa-IR" sz="12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461" y="2880320"/>
            <a:ext cx="2584150" cy="213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06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</a:t>
            </a:r>
            <a:r>
              <a:rPr lang="en-US" dirty="0" smtClean="0"/>
              <a:t>program, that plots a histogram for a quiz given to a class of students. </a:t>
            </a:r>
          </a:p>
          <a:p>
            <a:pPr lvl="1"/>
            <a:r>
              <a:rPr lang="en-CA" dirty="0" smtClean="0"/>
              <a:t>The quiz is graded on a scale from 0 to 5. </a:t>
            </a:r>
          </a:p>
          <a:p>
            <a:pPr lvl="1"/>
            <a:r>
              <a:rPr lang="en-CA" dirty="0" smtClean="0"/>
              <a:t>Use an array to count the number of 0’s, 1’s, 2’s, 3’s, 4’s, and 5’s. </a:t>
            </a:r>
          </a:p>
          <a:p>
            <a:pPr lvl="1"/>
            <a:r>
              <a:rPr lang="en-CA" dirty="0" smtClean="0"/>
              <a:t>The program should be able to handle an arbitrary number of student grades. </a:t>
            </a:r>
          </a:p>
          <a:p>
            <a:r>
              <a:rPr lang="en-CA" dirty="0" smtClean="0"/>
              <a:t>Tips: </a:t>
            </a:r>
          </a:p>
          <a:p>
            <a:pPr lvl="1"/>
            <a:r>
              <a:rPr lang="en-CA" dirty="0" smtClean="0"/>
              <a:t>You can make an array of size 5, where each element is initialized to zero. </a:t>
            </a:r>
          </a:p>
          <a:p>
            <a:pPr lvl="1"/>
            <a:r>
              <a:rPr lang="en-CA" dirty="0" smtClean="0"/>
              <a:t>Whenever a value in [0,1) is entered, increment the value of the array </a:t>
            </a:r>
          </a:p>
          <a:p>
            <a:pPr marL="274320" lvl="1" indent="0">
              <a:buNone/>
            </a:pPr>
            <a:r>
              <a:rPr lang="en-CA" dirty="0" smtClean="0"/>
              <a:t>   index 0. Whenever a value in [1,2) is entered, increment the value of the</a:t>
            </a:r>
          </a:p>
          <a:p>
            <a:pPr marL="274320" lvl="1" indent="0">
              <a:buNone/>
            </a:pPr>
            <a:r>
              <a:rPr lang="en-CA" dirty="0"/>
              <a:t> </a:t>
            </a:r>
            <a:r>
              <a:rPr lang="en-CA" dirty="0" smtClean="0"/>
              <a:t>  array at index 1… and so on, up to index 4 of the array. </a:t>
            </a:r>
          </a:p>
          <a:p>
            <a:pPr marL="274320" lvl="1" indent="0">
              <a:buNone/>
            </a:pPr>
            <a:r>
              <a:rPr lang="en-CA" dirty="0" smtClean="0"/>
              <a:t>Taken from: </a:t>
            </a:r>
            <a:r>
              <a:rPr lang="en-CA" dirty="0" err="1" smtClean="0"/>
              <a:t>Savitch</a:t>
            </a:r>
            <a:r>
              <a:rPr lang="en-CA" dirty="0"/>
              <a:t>, Walter J. </a:t>
            </a:r>
            <a:r>
              <a:rPr lang="en-CA" i="1" dirty="0"/>
              <a:t>Absolute C++</a:t>
            </a:r>
            <a:r>
              <a:rPr lang="en-CA" dirty="0"/>
              <a:t>. Pearson Education, 2006.</a:t>
            </a:r>
            <a:endParaRPr lang="en-CA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BME 121 - Arrays 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8F7163-9F76-48C6-941B-77A1034FF2D2}" type="slidenum">
              <a:rPr lang="en-CA" smtClean="0"/>
              <a:pPr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99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578" y="1779662"/>
            <a:ext cx="7772400" cy="1650206"/>
          </a:xfrm>
        </p:spPr>
        <p:txBody>
          <a:bodyPr/>
          <a:lstStyle/>
          <a:p>
            <a:r>
              <a:rPr lang="en-US" dirty="0" smtClean="0"/>
              <a:t>The end</a:t>
            </a:r>
            <a:endParaRPr lang="fa-I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016" y="4326930"/>
            <a:ext cx="7772400" cy="1125140"/>
          </a:xfrm>
        </p:spPr>
        <p:txBody>
          <a:bodyPr/>
          <a:lstStyle/>
          <a:p>
            <a:r>
              <a:rPr lang="en-US" dirty="0" smtClean="0"/>
              <a:t>           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</a:t>
            </a:r>
            <a:endParaRPr lang="fa-I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BME 121 - Arrays 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7163-9F76-48C6-941B-77A1034FF2D2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662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Outline: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Quick revie</a:t>
            </a:r>
            <a:r>
              <a:rPr lang="en-US" sz="1600" dirty="0" smtClean="0"/>
              <a:t>w 1D array</a:t>
            </a:r>
            <a:endParaRPr lang="en-US" sz="1600" dirty="0" smtClean="0"/>
          </a:p>
          <a:p>
            <a:pPr lvl="1"/>
            <a:r>
              <a:rPr lang="en-US" sz="1400" dirty="0" smtClean="0"/>
              <a:t>Definition</a:t>
            </a:r>
            <a:endParaRPr lang="en-US" sz="1400" dirty="0" smtClean="0"/>
          </a:p>
          <a:p>
            <a:pPr lvl="1"/>
            <a:r>
              <a:rPr lang="en-US" sz="1400" dirty="0" smtClean="0"/>
              <a:t>Initialization</a:t>
            </a:r>
          </a:p>
          <a:p>
            <a:pPr lvl="1"/>
            <a:r>
              <a:rPr lang="en-US" sz="1400" dirty="0" smtClean="0"/>
              <a:t>Assign value</a:t>
            </a:r>
          </a:p>
          <a:p>
            <a:pPr lvl="1"/>
            <a:r>
              <a:rPr lang="en-US" sz="1400" dirty="0" smtClean="0"/>
              <a:t>Access </a:t>
            </a:r>
            <a:r>
              <a:rPr lang="en-US" sz="1400" dirty="0" smtClean="0"/>
              <a:t>elements</a:t>
            </a:r>
          </a:p>
          <a:p>
            <a:r>
              <a:rPr lang="en-CA" sz="1600" dirty="0" smtClean="0"/>
              <a:t>2D Arrays</a:t>
            </a:r>
            <a:endParaRPr lang="en-US" sz="1600" dirty="0" smtClean="0"/>
          </a:p>
          <a:p>
            <a:pPr lvl="1"/>
            <a:r>
              <a:rPr lang="en-US" sz="1400" dirty="0" smtClean="0"/>
              <a:t>Definition </a:t>
            </a:r>
          </a:p>
          <a:p>
            <a:pPr lvl="1"/>
            <a:r>
              <a:rPr lang="en-US" sz="1400" dirty="0" smtClean="0"/>
              <a:t>Initialization</a:t>
            </a:r>
          </a:p>
          <a:p>
            <a:pPr lvl="1"/>
            <a:r>
              <a:rPr lang="en-US" sz="1400" dirty="0" smtClean="0"/>
              <a:t>Assign Value </a:t>
            </a:r>
            <a:r>
              <a:rPr lang="en-US" sz="1400" dirty="0" smtClean="0"/>
              <a:t> </a:t>
            </a:r>
          </a:p>
          <a:p>
            <a:pPr lvl="1"/>
            <a:r>
              <a:rPr lang="en-US" sz="1400" dirty="0" smtClean="0"/>
              <a:t>Access elements</a:t>
            </a:r>
          </a:p>
          <a:p>
            <a:r>
              <a:rPr lang="en-CA" sz="1600" dirty="0" smtClean="0"/>
              <a:t>Examples</a:t>
            </a:r>
          </a:p>
          <a:p>
            <a:pPr lvl="1"/>
            <a:r>
              <a:rPr lang="en-CA" sz="1400" dirty="0" smtClean="0"/>
              <a:t>Printing contents of a 2D array.</a:t>
            </a:r>
          </a:p>
          <a:p>
            <a:pPr lvl="1"/>
            <a:r>
              <a:rPr lang="en-CA" sz="1400" dirty="0" smtClean="0"/>
              <a:t>Reinforce arrays, for loops, and while loops.</a:t>
            </a:r>
            <a:endParaRPr lang="en-US" sz="1400" dirty="0"/>
          </a:p>
          <a:p>
            <a:endParaRPr lang="en-CA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BME 121 - Arrays 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8F7163-9F76-48C6-941B-77A1034FF2D2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436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1D array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</a:p>
          <a:p>
            <a:pPr lvl="1"/>
            <a:r>
              <a:rPr lang="en-US" dirty="0" smtClean="0"/>
              <a:t>Collection of variables</a:t>
            </a:r>
          </a:p>
          <a:p>
            <a:pPr lvl="1"/>
            <a:r>
              <a:rPr lang="en-US" dirty="0" smtClean="0"/>
              <a:t>organized</a:t>
            </a:r>
          </a:p>
          <a:p>
            <a:pPr lvl="1"/>
            <a:r>
              <a:rPr lang="en-US" dirty="0" smtClean="0"/>
              <a:t>Same types</a:t>
            </a:r>
          </a:p>
          <a:p>
            <a:pPr lvl="1"/>
            <a:endParaRPr lang="en-US" dirty="0"/>
          </a:p>
          <a:p>
            <a:pPr lvl="1"/>
            <a:endParaRPr lang="en-US" sz="1050" dirty="0" smtClean="0"/>
          </a:p>
          <a:p>
            <a:pPr lvl="1"/>
            <a:r>
              <a:rPr lang="en-US" dirty="0" smtClean="0"/>
              <a:t>Allocate memory for array (make array)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Assign a value to an element of array</a:t>
            </a:r>
          </a:p>
          <a:p>
            <a:pPr lvl="1"/>
            <a:r>
              <a:rPr lang="en-US" dirty="0"/>
              <a:t>Index start from zero</a:t>
            </a:r>
          </a:p>
          <a:p>
            <a:pPr lvl="1"/>
            <a:endParaRPr lang="en-US" dirty="0" smtClean="0"/>
          </a:p>
          <a:p>
            <a:pPr marL="274320" lvl="1" indent="0">
              <a:buNone/>
            </a:pPr>
            <a:endParaRPr lang="en-US" dirty="0"/>
          </a:p>
          <a:p>
            <a:endParaRPr lang="en-US" dirty="0" smtClean="0"/>
          </a:p>
          <a:p>
            <a:pPr lvl="1"/>
            <a:endParaRPr lang="fa-I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BME 121 - Arrays 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8F7163-9F76-48C6-941B-77A1034FF2D2}" type="slidenum">
              <a:rPr lang="en-CA" smtClean="0"/>
              <a:pPr/>
              <a:t>3</a:t>
            </a:fld>
            <a:endParaRPr lang="en-CA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575" y="1286822"/>
            <a:ext cx="2486025" cy="33813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3219822"/>
            <a:ext cx="3314700" cy="5619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8072" y="2064743"/>
            <a:ext cx="3267075" cy="7810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8072" y="4515966"/>
            <a:ext cx="2486025" cy="314325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>
            <a:off x="3705607" y="4326235"/>
            <a:ext cx="506353" cy="231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65738" y="4155926"/>
            <a:ext cx="622286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/>
              <a:t>Index</a:t>
            </a:r>
            <a:endParaRPr lang="fa-I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443966" y="4340829"/>
            <a:ext cx="506353" cy="231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04097" y="4170520"/>
            <a:ext cx="629788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/>
              <a:t>Value</a:t>
            </a:r>
            <a:endParaRPr lang="fa-IR" dirty="0"/>
          </a:p>
        </p:txBody>
      </p:sp>
      <p:sp>
        <p:nvSpPr>
          <p:cNvPr id="23" name="TextBox 22"/>
          <p:cNvSpPr txBox="1"/>
          <p:nvPr/>
        </p:nvSpPr>
        <p:spPr>
          <a:xfrm>
            <a:off x="6189248" y="4605748"/>
            <a:ext cx="192178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last index = length-1</a:t>
            </a:r>
            <a:endParaRPr lang="fa-IR" sz="1400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6708141" y="4442153"/>
            <a:ext cx="552965" cy="182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771800" y="1846329"/>
            <a:ext cx="506353" cy="231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843808" y="1563638"/>
            <a:ext cx="2710999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/>
              <a:t>Symbol for definition of an array</a:t>
            </a:r>
            <a:endParaRPr lang="fa-IR" dirty="0"/>
          </a:p>
        </p:txBody>
      </p:sp>
      <p:sp>
        <p:nvSpPr>
          <p:cNvPr id="29" name="TextBox 28"/>
          <p:cNvSpPr txBox="1"/>
          <p:nvPr/>
        </p:nvSpPr>
        <p:spPr>
          <a:xfrm>
            <a:off x="6085244" y="1183657"/>
            <a:ext cx="740908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/>
              <a:t>Integer</a:t>
            </a:r>
            <a:endParaRPr lang="fa-IR" dirty="0"/>
          </a:p>
        </p:txBody>
      </p:sp>
      <p:sp>
        <p:nvSpPr>
          <p:cNvPr id="30" name="TextBox 29"/>
          <p:cNvSpPr txBox="1"/>
          <p:nvPr/>
        </p:nvSpPr>
        <p:spPr>
          <a:xfrm>
            <a:off x="6084168" y="1891711"/>
            <a:ext cx="612668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/>
              <a:t>Array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38764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1D array </a:t>
            </a:r>
            <a:r>
              <a:rPr lang="en-US" dirty="0" smtClean="0"/>
              <a:t>initialization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Initialize all elements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BME 121 - Arrays 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8F7163-9F76-48C6-941B-77A1034FF2D2}" type="slidenum">
              <a:rPr lang="en-CA" smtClean="0"/>
              <a:pPr/>
              <a:t>4</a:t>
            </a:fld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573239"/>
            <a:ext cx="3733800" cy="2428875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1563638"/>
            <a:ext cx="4600575" cy="1809750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9" name="Straight Connector 8"/>
          <p:cNvCxnSpPr/>
          <p:nvPr/>
        </p:nvCxnSpPr>
        <p:spPr>
          <a:xfrm>
            <a:off x="120030" y="3892946"/>
            <a:ext cx="2592288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13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1D </a:t>
            </a:r>
            <a:r>
              <a:rPr lang="en-US" dirty="0" smtClean="0"/>
              <a:t>array: different initializations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Creation</a:t>
            </a:r>
          </a:p>
          <a:p>
            <a:endParaRPr lang="en-US" dirty="0"/>
          </a:p>
          <a:p>
            <a:r>
              <a:rPr lang="en-US" dirty="0" smtClean="0"/>
              <a:t>Declaration and creation</a:t>
            </a:r>
          </a:p>
          <a:p>
            <a:endParaRPr lang="en-US" dirty="0"/>
          </a:p>
          <a:p>
            <a:r>
              <a:rPr lang="en-US" dirty="0" smtClean="0"/>
              <a:t>Filling in creation</a:t>
            </a:r>
          </a:p>
          <a:p>
            <a:endParaRPr lang="en-US" dirty="0"/>
          </a:p>
          <a:p>
            <a:r>
              <a:rPr lang="en-US" dirty="0" smtClean="0"/>
              <a:t>Implicit size and filling</a:t>
            </a:r>
          </a:p>
          <a:p>
            <a:endParaRPr lang="en-US" dirty="0"/>
          </a:p>
          <a:p>
            <a:r>
              <a:rPr lang="en-US" dirty="0" smtClean="0"/>
              <a:t>Implicit creation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BME 121 - Arrays 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8F7163-9F76-48C6-941B-77A1034FF2D2}" type="slidenum">
              <a:rPr lang="en-CA" smtClean="0"/>
              <a:pPr/>
              <a:t>5</a:t>
            </a:fld>
            <a:endParaRPr lang="en-CA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859782"/>
            <a:ext cx="4467225" cy="209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701" y="2139830"/>
            <a:ext cx="3076575" cy="3143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672" y="3560214"/>
            <a:ext cx="4391025" cy="247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7701" y="4299942"/>
            <a:ext cx="3438525" cy="2762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1471" y="1279563"/>
            <a:ext cx="25812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1D </a:t>
            </a:r>
            <a:r>
              <a:rPr lang="en-US" dirty="0" smtClean="0"/>
              <a:t>array: access the elements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 start from 0</a:t>
            </a:r>
          </a:p>
          <a:p>
            <a:r>
              <a:rPr lang="en-US" dirty="0" smtClean="0"/>
              <a:t>Last index Length-1</a:t>
            </a:r>
            <a:endParaRPr lang="fa-I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BME 121 - Arrays 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8F7163-9F76-48C6-941B-77A1034FF2D2}" type="slidenum">
              <a:rPr lang="en-CA" smtClean="0"/>
              <a:pPr/>
              <a:t>6</a:t>
            </a:fld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995686"/>
            <a:ext cx="69532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92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Multi-dimensional rectangular array</a:t>
            </a:r>
            <a:endParaRPr lang="fa-IR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88387"/>
            <a:ext cx="2590800" cy="32385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BME 121 - Arrays 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8F7163-9F76-48C6-941B-77A1034FF2D2}" type="slidenum">
              <a:rPr lang="en-CA" smtClean="0"/>
              <a:pPr/>
              <a:t>7</a:t>
            </a:fld>
            <a:endParaRPr lang="en-CA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296037"/>
            <a:ext cx="2590800" cy="1238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903" y="1912237"/>
            <a:ext cx="3876675" cy="32099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75856" y="1193231"/>
            <a:ext cx="106952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1D array</a:t>
            </a:r>
            <a:endParaRPr lang="fa-IR" dirty="0"/>
          </a:p>
        </p:txBody>
      </p:sp>
      <p:sp>
        <p:nvSpPr>
          <p:cNvPr id="11" name="TextBox 10"/>
          <p:cNvSpPr txBox="1"/>
          <p:nvPr/>
        </p:nvSpPr>
        <p:spPr>
          <a:xfrm>
            <a:off x="3838870" y="1817372"/>
            <a:ext cx="106952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2D array</a:t>
            </a:r>
            <a:endParaRPr lang="fa-IR" dirty="0"/>
          </a:p>
        </p:txBody>
      </p:sp>
      <p:sp>
        <p:nvSpPr>
          <p:cNvPr id="12" name="TextBox 11"/>
          <p:cNvSpPr txBox="1"/>
          <p:nvPr/>
        </p:nvSpPr>
        <p:spPr>
          <a:xfrm>
            <a:off x="5004048" y="1367254"/>
            <a:ext cx="106952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3D array</a:t>
            </a:r>
            <a:endParaRPr lang="fa-IR" dirty="0"/>
          </a:p>
        </p:txBody>
      </p:sp>
      <p:cxnSp>
        <p:nvCxnSpPr>
          <p:cNvPr id="14" name="Straight Arrow Connector 13"/>
          <p:cNvCxnSpPr>
            <a:stCxn id="12" idx="2"/>
          </p:cNvCxnSpPr>
          <p:nvPr/>
        </p:nvCxnSpPr>
        <p:spPr>
          <a:xfrm>
            <a:off x="5538810" y="1736586"/>
            <a:ext cx="329334" cy="2654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640248" y="1372625"/>
            <a:ext cx="658668" cy="1327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223466" y="2069147"/>
            <a:ext cx="658668" cy="1327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851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2D rectangular array</a:t>
            </a:r>
            <a:endParaRPr lang="fa-IR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512" y="650913"/>
            <a:ext cx="2014736" cy="25184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BME 121 - Arrays 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8F7163-9F76-48C6-941B-77A1034FF2D2}" type="slidenum">
              <a:rPr lang="en-CA" smtClean="0"/>
              <a:pPr/>
              <a:t>8</a:t>
            </a:fld>
            <a:endParaRPr lang="en-CA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359788"/>
            <a:ext cx="1803312" cy="8618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046" y="2769223"/>
            <a:ext cx="2867450" cy="2374277"/>
          </a:xfrm>
          <a:prstGeom prst="rect">
            <a:avLst/>
          </a:prstGeom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107504" y="934998"/>
            <a:ext cx="8928992" cy="4085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Definition and creation</a:t>
            </a:r>
          </a:p>
          <a:p>
            <a:endParaRPr lang="en-US" dirty="0"/>
          </a:p>
          <a:p>
            <a:r>
              <a:rPr lang="en-US" dirty="0" smtClean="0"/>
              <a:t>Implicit Initialization</a:t>
            </a:r>
          </a:p>
          <a:p>
            <a:endParaRPr lang="en-US" dirty="0" smtClean="0"/>
          </a:p>
          <a:p>
            <a:endParaRPr lang="en-US" dirty="0"/>
          </a:p>
          <a:p>
            <a:endParaRPr lang="fa-IR" dirty="0"/>
          </a:p>
        </p:txBody>
      </p:sp>
      <p:sp>
        <p:nvSpPr>
          <p:cNvPr id="6" name="Rectangle 5"/>
          <p:cNvSpPr/>
          <p:nvPr/>
        </p:nvSpPr>
        <p:spPr>
          <a:xfrm>
            <a:off x="251520" y="1347614"/>
            <a:ext cx="31662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[,]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[4, 2];</a:t>
            </a:r>
            <a:endParaRPr lang="fa-IR" sz="1400" dirty="0"/>
          </a:p>
        </p:txBody>
      </p:sp>
      <p:sp>
        <p:nvSpPr>
          <p:cNvPr id="13" name="Rectangle 12"/>
          <p:cNvSpPr/>
          <p:nvPr/>
        </p:nvSpPr>
        <p:spPr>
          <a:xfrm>
            <a:off x="111119" y="2154218"/>
            <a:ext cx="6621121" cy="160043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Two-dimensional array.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[,] array2D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[,] { { 1, 2 }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3, 4 }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5, 6 }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7, 8 } };</a:t>
            </a:r>
          </a:p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 same array with dimensions specified.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[,] array2Da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[4, 2] { { 1, 2 }, { 3, 4 }, { 5, 6 }, { 7, 8 } };</a:t>
            </a:r>
          </a:p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similar array with string elements.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[,] array2Db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[3, 2] { {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"one"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"two"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 {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"three"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"four"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        {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"five"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"six"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 };</a:t>
            </a:r>
            <a:endParaRPr lang="fa-IR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2960579" y="1779662"/>
            <a:ext cx="774571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First row</a:t>
            </a:r>
            <a:endParaRPr lang="fa-IR" sz="12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069899" y="2067694"/>
            <a:ext cx="248486" cy="2717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771801" y="2375200"/>
            <a:ext cx="596197" cy="12769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625830" y="2388186"/>
            <a:ext cx="596197" cy="12769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804630" y="1790695"/>
            <a:ext cx="105349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Second Row</a:t>
            </a:r>
            <a:endParaRPr lang="fa-IR" sz="1200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3913953" y="2067694"/>
            <a:ext cx="308074" cy="2746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924220"/>
              </p:ext>
            </p:extLst>
          </p:nvPr>
        </p:nvGraphicFramePr>
        <p:xfrm>
          <a:off x="1622837" y="3854914"/>
          <a:ext cx="1311278" cy="1165108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655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277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2</a:t>
                      </a:r>
                      <a:endParaRPr lang="fa-I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1</a:t>
                      </a:r>
                      <a:endParaRPr lang="fa-I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277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4</a:t>
                      </a:r>
                      <a:endParaRPr lang="fa-I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3</a:t>
                      </a:r>
                      <a:endParaRPr lang="fa-I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277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6</a:t>
                      </a:r>
                      <a:endParaRPr lang="fa-I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5</a:t>
                      </a:r>
                      <a:endParaRPr lang="fa-I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277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8</a:t>
                      </a:r>
                      <a:endParaRPr lang="fa-I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7</a:t>
                      </a:r>
                      <a:endParaRPr lang="fa-I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241913" y="3795886"/>
            <a:ext cx="729687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array2D</a:t>
            </a:r>
            <a:endParaRPr lang="fa-IR" sz="12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949792" y="4014319"/>
            <a:ext cx="602423" cy="2406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6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2D rectangular array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Initialization with for loop</a:t>
            </a:r>
          </a:p>
          <a:p>
            <a:endParaRPr lang="en-US" sz="1100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2400" dirty="0"/>
          </a:p>
          <a:p>
            <a:r>
              <a:rPr lang="en-US" sz="1800" dirty="0" smtClean="0"/>
              <a:t>Accessing elements</a:t>
            </a:r>
            <a:endParaRPr lang="fa-IR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BME 121 - Arrays 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8F7163-9F76-48C6-941B-77A1034FF2D2}" type="slidenum">
              <a:rPr lang="en-CA" smtClean="0"/>
              <a:pPr/>
              <a:t>9</a:t>
            </a:fld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275606"/>
            <a:ext cx="4648200" cy="17621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015" y="3325738"/>
            <a:ext cx="5991225" cy="17811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5011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7795</TotalTime>
  <Words>525</Words>
  <Application>Microsoft Office PowerPoint</Application>
  <PresentationFormat>On-screen Show (16:9)</PresentationFormat>
  <Paragraphs>138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Consolas</vt:lpstr>
      <vt:lpstr>Clarity</vt:lpstr>
      <vt:lpstr>arrays</vt:lpstr>
      <vt:lpstr>Outline:</vt:lpstr>
      <vt:lpstr>1D array</vt:lpstr>
      <vt:lpstr>1D array initialization</vt:lpstr>
      <vt:lpstr>1D array: different initializations</vt:lpstr>
      <vt:lpstr>1D array: access the elements</vt:lpstr>
      <vt:lpstr>Multi-dimensional rectangular array</vt:lpstr>
      <vt:lpstr>2D rectangular array</vt:lpstr>
      <vt:lpstr>2D rectangular array</vt:lpstr>
      <vt:lpstr>2D rectangular array</vt:lpstr>
      <vt:lpstr>Multi-dimensional arrays</vt:lpstr>
      <vt:lpstr>Exercise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Review</dc:title>
  <dc:creator>Jeff Luo</dc:creator>
  <cp:lastModifiedBy>Jose Pablo Rincón</cp:lastModifiedBy>
  <cp:revision>2763</cp:revision>
  <dcterms:created xsi:type="dcterms:W3CDTF">2014-10-15T01:39:07Z</dcterms:created>
  <dcterms:modified xsi:type="dcterms:W3CDTF">2016-10-04T21:58:00Z</dcterms:modified>
</cp:coreProperties>
</file>