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6"/>
  </p:notesMasterIdLst>
  <p:sldIdLst>
    <p:sldId id="271" r:id="rId2"/>
    <p:sldId id="272" r:id="rId3"/>
    <p:sldId id="273" r:id="rId4"/>
    <p:sldId id="277" r:id="rId5"/>
    <p:sldId id="279" r:id="rId6"/>
    <p:sldId id="278" r:id="rId7"/>
    <p:sldId id="270" r:id="rId8"/>
    <p:sldId id="269" r:id="rId9"/>
    <p:sldId id="293" r:id="rId10"/>
    <p:sldId id="284" r:id="rId11"/>
    <p:sldId id="285" r:id="rId12"/>
    <p:sldId id="287" r:id="rId13"/>
    <p:sldId id="288" r:id="rId14"/>
    <p:sldId id="294" r:id="rId15"/>
    <p:sldId id="291" r:id="rId16"/>
    <p:sldId id="286" r:id="rId17"/>
    <p:sldId id="274" r:id="rId18"/>
    <p:sldId id="275" r:id="rId19"/>
    <p:sldId id="280" r:id="rId20"/>
    <p:sldId id="281" r:id="rId21"/>
    <p:sldId id="282" r:id="rId22"/>
    <p:sldId id="283" r:id="rId23"/>
    <p:sldId id="290" r:id="rId24"/>
    <p:sldId id="295" r:id="rId25"/>
  </p:sldIdLst>
  <p:sldSz cx="9144000" cy="6858000" type="screen4x3"/>
  <p:notesSz cx="6858000" cy="9144000"/>
  <p:embeddedFontLst>
    <p:embeddedFont>
      <p:font typeface="Consolas" panose="020B0609020204030204" pitchFamily="49" charset="0"/>
      <p:regular r:id="rId27"/>
      <p:bold r:id="rId28"/>
      <p:italic r:id="rId29"/>
      <p:boldItalic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2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65" autoAdjust="0"/>
    <p:restoredTop sz="98036" autoAdjust="0"/>
  </p:normalViewPr>
  <p:slideViewPr>
    <p:cSldViewPr snapToGrid="0">
      <p:cViewPr varScale="1">
        <p:scale>
          <a:sx n="120" d="100"/>
          <a:sy n="120" d="100"/>
        </p:scale>
        <p:origin x="1482" y="96"/>
      </p:cViewPr>
      <p:guideLst>
        <p:guide orient="horz" pos="2160"/>
        <p:guide pos="32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328344D-4624-4477-A058-8922ED4589F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233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5D67736-0D49-438E-AD12-0FEF04B56B3B}" type="slidenum">
              <a:rPr lang="de-DE" altLang="en-US" smtClean="0"/>
              <a:pPr eaLnBrk="1" hangingPunct="1">
                <a:spcBef>
                  <a:spcPct val="0"/>
                </a:spcBef>
              </a:pPr>
              <a:t>7</a:t>
            </a:fld>
            <a:endParaRPr lang="de-DE" altLang="en-US" smtClean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413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5D67736-0D49-438E-AD12-0FEF04B56B3B}" type="slidenum">
              <a:rPr lang="de-DE" altLang="en-US" smtClean="0"/>
              <a:pPr eaLnBrk="1" hangingPunct="1">
                <a:spcBef>
                  <a:spcPct val="0"/>
                </a:spcBef>
              </a:pPr>
              <a:t>14</a:t>
            </a:fld>
            <a:endParaRPr lang="de-DE" altLang="en-US" smtClean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13123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28344D-4624-4477-A058-8922ED4589FD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4231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5D67736-0D49-438E-AD12-0FEF04B56B3B}" type="slidenum">
              <a:rPr lang="de-DE" altLang="en-US" smtClean="0"/>
              <a:pPr eaLnBrk="1" hangingPunct="1">
                <a:spcBef>
                  <a:spcPct val="0"/>
                </a:spcBef>
              </a:pPr>
              <a:t>24</a:t>
            </a:fld>
            <a:endParaRPr lang="de-DE" altLang="en-US" smtClean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5290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2FDF1A-69D2-43F6-B609-F71474904D65}" type="slidenum">
              <a:rPr lang="de-DE" smtClean="0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2FDF1A-69D2-43F6-B609-F71474904D65}" type="slidenum">
              <a:rPr lang="de-DE" smtClean="0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2FDF1A-69D2-43F6-B609-F71474904D65}" type="slidenum">
              <a:rPr lang="de-DE" smtClean="0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2FDF1A-69D2-43F6-B609-F71474904D65}" type="slidenum">
              <a:rPr lang="de-DE" smtClean="0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2FDF1A-69D2-43F6-B609-F71474904D65}" type="slidenum">
              <a:rPr lang="de-DE" smtClean="0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2FDF1A-69D2-43F6-B609-F71474904D65}" type="slidenum">
              <a:rPr lang="de-DE" smtClean="0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2FDF1A-69D2-43F6-B609-F71474904D65}" type="slidenum">
              <a:rPr lang="de-DE" smtClean="0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2FDF1A-69D2-43F6-B609-F71474904D65}" type="slidenum">
              <a:rPr lang="de-DE" smtClean="0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2FDF1A-69D2-43F6-B609-F71474904D65}" type="slidenum">
              <a:rPr lang="de-DE" smtClean="0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2FDF1A-69D2-43F6-B609-F71474904D65}" type="slidenum">
              <a:rPr lang="de-DE" smtClean="0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2FDF1A-69D2-43F6-B609-F71474904D65}" type="slidenum">
              <a:rPr lang="de-DE" smtClean="0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A2FDF1A-69D2-43F6-B609-F71474904D65}" type="slidenum">
              <a:rPr lang="de-DE" smtClean="0"/>
              <a:pPr>
                <a:defRPr/>
              </a:pPr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Synthesis of a Forklift Controller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Wrapper: </a:t>
            </a:r>
            <a:r>
              <a:rPr lang="en-US" dirty="0" err="1" smtClean="0"/>
              <a:t>StationSensor</a:t>
            </a:r>
            <a:endParaRPr lang="en-US" dirty="0"/>
          </a:p>
        </p:txBody>
      </p:sp>
      <p:sp>
        <p:nvSpPr>
          <p:cNvPr id="3" name="Rechteck 88"/>
          <p:cNvSpPr/>
          <p:nvPr/>
        </p:nvSpPr>
        <p:spPr bwMode="auto">
          <a:xfrm>
            <a:off x="505623" y="1650869"/>
            <a:ext cx="3341758" cy="121310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de-DE" sz="2000" dirty="0" smtClean="0"/>
              <a:t>StationSensor(</a:t>
            </a:r>
            <a:r>
              <a:rPr lang="en-US" sz="2000" dirty="0" err="1" smtClean="0"/>
              <a:t>SensorPort</a:t>
            </a:r>
            <a:r>
              <a:rPr lang="en-US" sz="2000" dirty="0" smtClean="0"/>
              <a:t> sp</a:t>
            </a:r>
            <a:r>
              <a:rPr lang="de-DE" sz="2000" dirty="0" smtClean="0"/>
              <a:t>)</a:t>
            </a:r>
            <a:endParaRPr lang="de-DE" sz="2000" dirty="0"/>
          </a:p>
        </p:txBody>
      </p:sp>
      <p:sp>
        <p:nvSpPr>
          <p:cNvPr id="4" name="Rectangle 3"/>
          <p:cNvSpPr/>
          <p:nvPr/>
        </p:nvSpPr>
        <p:spPr>
          <a:xfrm>
            <a:off x="3085987" y="2060546"/>
            <a:ext cx="1245945" cy="65820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r>
              <a:rPr lang="en-US" sz="2000" dirty="0" smtClean="0"/>
              <a:t> </a:t>
            </a:r>
            <a:r>
              <a:rPr lang="en-US" sz="2000" dirty="0" err="1" smtClean="0"/>
              <a:t>boolean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   </a:t>
            </a:r>
            <a:r>
              <a:rPr lang="en-US" sz="2000" dirty="0" err="1" smtClean="0"/>
              <a:t>atStation</a:t>
            </a:r>
            <a:endParaRPr lang="en-US" sz="20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332227" y="2385373"/>
            <a:ext cx="469252" cy="1070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57200" y="3164681"/>
            <a:ext cx="739283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StationSensorImpl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SensorPort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sp) {</a:t>
            </a:r>
          </a:p>
          <a:p>
            <a:r>
              <a:rPr lang="en-US" dirty="0" smtClean="0">
                <a:solidFill>
                  <a:srgbClr val="0000C0"/>
                </a:solidFill>
                <a:latin typeface="Consolas"/>
              </a:rPr>
              <a:t>  sensor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ColorSensor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(sp);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0000C0"/>
                </a:solidFill>
                <a:latin typeface="Consolas"/>
              </a:rPr>
              <a:t>sensor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.setFloodlight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Color.</a:t>
            </a:r>
            <a:r>
              <a:rPr lang="en-US" i="1" dirty="0" err="1" smtClean="0">
                <a:solidFill>
                  <a:srgbClr val="0000C0"/>
                </a:solidFill>
                <a:latin typeface="Consolas"/>
              </a:rPr>
              <a:t>BLUE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compute() 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if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b="1" dirty="0" err="1" smtClean="0">
                <a:solidFill>
                  <a:srgbClr val="0000C0"/>
                </a:solidFill>
                <a:latin typeface="Consolas"/>
              </a:rPr>
              <a:t>sensor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.getRawLightValue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 &lt; 400)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C0"/>
                </a:solidFill>
                <a:latin typeface="Consolas"/>
              </a:rPr>
              <a:t>sense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.setCurrentValue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true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);     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}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else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C0"/>
                </a:solidFill>
                <a:latin typeface="Consolas"/>
              </a:rPr>
              <a:t>sense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.setCurrentValue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false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Wrapper: </a:t>
            </a:r>
            <a:r>
              <a:rPr lang="en-US" dirty="0" err="1" smtClean="0"/>
              <a:t>DistanceSensor</a:t>
            </a:r>
            <a:endParaRPr lang="en-US" dirty="0"/>
          </a:p>
        </p:txBody>
      </p:sp>
      <p:sp>
        <p:nvSpPr>
          <p:cNvPr id="3" name="Rechteck 88"/>
          <p:cNvSpPr/>
          <p:nvPr/>
        </p:nvSpPr>
        <p:spPr bwMode="auto">
          <a:xfrm>
            <a:off x="505622" y="1650869"/>
            <a:ext cx="4342423" cy="121310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de-DE" sz="2000" dirty="0" smtClean="0"/>
              <a:t>DistanceSensor(</a:t>
            </a:r>
            <a:r>
              <a:rPr lang="en-US" sz="2000" dirty="0" err="1" smtClean="0"/>
              <a:t>SensorPort</a:t>
            </a:r>
            <a:r>
              <a:rPr lang="en-US" sz="2000" dirty="0" smtClean="0"/>
              <a:t> sp, </a:t>
            </a:r>
            <a:r>
              <a:rPr lang="en-US" sz="2000" dirty="0" err="1" smtClean="0"/>
              <a:t>int</a:t>
            </a:r>
            <a:r>
              <a:rPr lang="en-US" sz="2000" dirty="0" smtClean="0"/>
              <a:t> cm</a:t>
            </a:r>
            <a:r>
              <a:rPr lang="de-DE" sz="2000" dirty="0" smtClean="0"/>
              <a:t>)</a:t>
            </a:r>
            <a:endParaRPr lang="de-DE" sz="2000" dirty="0"/>
          </a:p>
        </p:txBody>
      </p:sp>
      <p:sp>
        <p:nvSpPr>
          <p:cNvPr id="4" name="Rectangle 3"/>
          <p:cNvSpPr/>
          <p:nvPr/>
        </p:nvSpPr>
        <p:spPr>
          <a:xfrm>
            <a:off x="4345445" y="2069172"/>
            <a:ext cx="1002934" cy="65820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r>
              <a:rPr lang="en-US" sz="2000" dirty="0" smtClean="0"/>
              <a:t> Distance</a:t>
            </a:r>
            <a:br>
              <a:rPr lang="en-US" sz="2000" dirty="0" smtClean="0"/>
            </a:br>
            <a:r>
              <a:rPr lang="en-US" sz="2000" dirty="0" smtClean="0"/>
              <a:t>   sense</a:t>
            </a:r>
            <a:endParaRPr lang="en-US" sz="20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350144" y="2393999"/>
            <a:ext cx="469252" cy="1070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17586" y="3018032"/>
            <a:ext cx="760849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DistanceSensorImpl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SensorPort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sp, </a:t>
            </a:r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cm) 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  this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b="1" dirty="0" smtClean="0">
                <a:solidFill>
                  <a:srgbClr val="0000C0"/>
                </a:solidFill>
                <a:latin typeface="Consolas"/>
              </a:rPr>
              <a:t>cm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= cm;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C0"/>
                </a:solidFill>
                <a:latin typeface="Consolas"/>
              </a:rPr>
              <a:t>sensor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UltrasonicSensor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(sp);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C0"/>
                </a:solidFill>
                <a:latin typeface="Consolas"/>
              </a:rPr>
              <a:t>sensor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.continuous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init() {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compute();};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compute()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b="1" dirty="0" err="1" smtClean="0">
                <a:solidFill>
                  <a:srgbClr val="0000C0"/>
                </a:solidFill>
                <a:latin typeface="Consolas"/>
              </a:rPr>
              <a:t>sensor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.getDistance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 &lt; </a:t>
            </a:r>
            <a:r>
              <a:rPr lang="en-US" b="1" dirty="0" smtClean="0">
                <a:solidFill>
                  <a:srgbClr val="0000C0"/>
                </a:solidFill>
                <a:latin typeface="Consolas"/>
              </a:rPr>
              <a:t>cm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 smtClean="0">
                <a:solidFill>
                  <a:srgbClr val="0000C0"/>
                </a:solidFill>
                <a:latin typeface="Consolas"/>
              </a:rPr>
              <a:t>sense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.setCurrentValue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Distance.</a:t>
            </a:r>
            <a:r>
              <a:rPr lang="en-US" i="1" dirty="0" err="1" smtClean="0">
                <a:solidFill>
                  <a:srgbClr val="0000C0"/>
                </a:solidFill>
                <a:latin typeface="Consolas"/>
              </a:rPr>
              <a:t>BLOCKED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}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else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 smtClean="0">
                <a:solidFill>
                  <a:srgbClr val="0000C0"/>
                </a:solidFill>
                <a:latin typeface="Consolas"/>
              </a:rPr>
              <a:t>sense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.setCurrentValue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Distance.</a:t>
            </a:r>
            <a:r>
              <a:rPr lang="en-US" i="1" dirty="0" err="1" smtClean="0">
                <a:solidFill>
                  <a:srgbClr val="0000C0"/>
                </a:solidFill>
                <a:latin typeface="Consolas"/>
              </a:rPr>
              <a:t>CLEAR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}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Wrapper: </a:t>
            </a:r>
            <a:r>
              <a:rPr lang="en-US" dirty="0" err="1" smtClean="0"/>
              <a:t>LiftMotor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7010" y="1443841"/>
            <a:ext cx="6530197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LiftMotorImpl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MotorPort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mp) {</a:t>
            </a:r>
          </a:p>
          <a:p>
            <a:r>
              <a:rPr lang="en-US" sz="1400" dirty="0" smtClean="0">
                <a:solidFill>
                  <a:srgbClr val="0000C0"/>
                </a:solidFill>
                <a:latin typeface="Consolas"/>
              </a:rPr>
              <a:t>    motor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NXTRegulatedMotor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(mp);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 err="1" smtClean="0">
                <a:solidFill>
                  <a:srgbClr val="0000C0"/>
                </a:solidFill>
                <a:latin typeface="Consolas"/>
              </a:rPr>
              <a:t>motor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.setAcceleration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(1000);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 err="1" smtClean="0">
                <a:solidFill>
                  <a:srgbClr val="0000C0"/>
                </a:solidFill>
                <a:latin typeface="Consolas"/>
              </a:rPr>
              <a:t>motor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.resetTachoCount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compute() {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400" b="1" dirty="0" err="1" smtClean="0">
                <a:solidFill>
                  <a:srgbClr val="0000C0"/>
                </a:solidFill>
                <a:latin typeface="Consolas"/>
              </a:rPr>
              <a:t>cmd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.getNextValue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() !=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switch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400" b="1" dirty="0" err="1" smtClean="0">
                <a:solidFill>
                  <a:srgbClr val="0000C0"/>
                </a:solidFill>
                <a:latin typeface="Consolas"/>
              </a:rPr>
              <a:t>cmd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.getNextValue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()) {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case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i="1" dirty="0" smtClean="0">
                <a:solidFill>
                  <a:srgbClr val="0000C0"/>
                </a:solidFill>
                <a:latin typeface="Consolas"/>
              </a:rPr>
              <a:t>DROP</a:t>
            </a:r>
            <a:r>
              <a:rPr lang="en-US" sz="1400" b="1" i="1" dirty="0" smtClean="0">
                <a:solidFill>
                  <a:srgbClr val="000000"/>
                </a:solidFill>
                <a:latin typeface="Consolas"/>
              </a:rPr>
              <a:t>: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err="1" smtClean="0">
                <a:solidFill>
                  <a:srgbClr val="0000C0"/>
                </a:solidFill>
                <a:latin typeface="Consolas"/>
              </a:rPr>
              <a:t>motor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.rotateTo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(0,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true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break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case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i="1" dirty="0" smtClean="0">
                <a:solidFill>
                  <a:srgbClr val="0000C0"/>
                </a:solidFill>
                <a:latin typeface="Consolas"/>
              </a:rPr>
              <a:t>LIFT</a:t>
            </a:r>
            <a:r>
              <a:rPr lang="en-US" sz="1400" b="1" i="1" dirty="0" smtClean="0">
                <a:solidFill>
                  <a:srgbClr val="000000"/>
                </a:solidFill>
                <a:latin typeface="Consolas"/>
              </a:rPr>
              <a:t>: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err="1" smtClean="0">
                <a:solidFill>
                  <a:srgbClr val="0000C0"/>
                </a:solidFill>
                <a:latin typeface="Consolas"/>
              </a:rPr>
              <a:t>motor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.rotateTo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(600,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true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break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case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i="1" dirty="0" smtClean="0">
                <a:solidFill>
                  <a:srgbClr val="0000C0"/>
                </a:solidFill>
                <a:latin typeface="Consolas"/>
              </a:rPr>
              <a:t>NIL</a:t>
            </a:r>
            <a:r>
              <a:rPr lang="en-US" sz="1400" b="1" i="1" dirty="0" smtClean="0">
                <a:solidFill>
                  <a:srgbClr val="000000"/>
                </a:solidFill>
                <a:latin typeface="Consolas"/>
              </a:rPr>
              <a:t>: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break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}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</a:t>
            </a:r>
            <a:endParaRPr lang="en-US" sz="1400" dirty="0"/>
          </a:p>
        </p:txBody>
      </p:sp>
      <p:sp>
        <p:nvSpPr>
          <p:cNvPr id="4" name="Rechteck 88"/>
          <p:cNvSpPr/>
          <p:nvPr/>
        </p:nvSpPr>
        <p:spPr bwMode="auto">
          <a:xfrm>
            <a:off x="5003508" y="2013854"/>
            <a:ext cx="2910440" cy="121310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de-DE" sz="2000" dirty="0" smtClean="0"/>
              <a:t>LiftMotor(</a:t>
            </a:r>
            <a:r>
              <a:rPr lang="en-US" sz="2000" dirty="0" err="1" smtClean="0"/>
              <a:t>MotorPort</a:t>
            </a:r>
            <a:r>
              <a:rPr lang="en-US" sz="2000" dirty="0" smtClean="0"/>
              <a:t> mp</a:t>
            </a:r>
            <a:r>
              <a:rPr lang="de-DE" sz="2000" dirty="0" smtClean="0"/>
              <a:t>)</a:t>
            </a:r>
            <a:endParaRPr lang="de-DE" sz="2000" dirty="0"/>
          </a:p>
        </p:txBody>
      </p:sp>
      <p:sp>
        <p:nvSpPr>
          <p:cNvPr id="5" name="Rectangle 4"/>
          <p:cNvSpPr/>
          <p:nvPr/>
        </p:nvSpPr>
        <p:spPr>
          <a:xfrm>
            <a:off x="4590508" y="2406278"/>
            <a:ext cx="1002934" cy="65820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r>
              <a:rPr lang="en-US" sz="2000" dirty="0" smtClean="0"/>
              <a:t> </a:t>
            </a:r>
            <a:r>
              <a:rPr lang="en-US" sz="2000" dirty="0" err="1" smtClean="0"/>
              <a:t>LiftCmd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</a:t>
            </a:r>
            <a:r>
              <a:rPr lang="en-US" sz="2000" dirty="0" err="1" smtClean="0"/>
              <a:t>cmd</a:t>
            </a:r>
            <a:endParaRPr lang="en-US" sz="20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120090" y="2722478"/>
            <a:ext cx="469252" cy="1070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412481" y="2406278"/>
            <a:ext cx="1002934" cy="65820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r>
              <a:rPr lang="en-US" sz="2000" dirty="0" smtClean="0"/>
              <a:t> </a:t>
            </a:r>
            <a:r>
              <a:rPr lang="en-US" sz="2000" dirty="0" err="1" smtClean="0"/>
              <a:t>boolean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</a:t>
            </a:r>
            <a:r>
              <a:rPr lang="en-US" sz="2000" dirty="0" err="1" smtClean="0"/>
              <a:t>liftAck</a:t>
            </a:r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415415" y="2732385"/>
            <a:ext cx="469252" cy="1070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109117" y="3380678"/>
            <a:ext cx="4699221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atDonePos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try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atDonePos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!</a:t>
            </a:r>
            <a:r>
              <a:rPr lang="en-US" sz="14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motor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.isMoving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&amp;&amp; </a:t>
            </a:r>
            <a:b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(</a:t>
            </a:r>
            <a:r>
              <a:rPr lang="en-US" sz="14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motor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.getTachoCount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== 0 || </a:t>
            </a:r>
            <a:b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4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motor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.getTachoCount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== 600);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(Exception </a:t>
            </a:r>
            <a:r>
              <a:rPr lang="en-US" sz="14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if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working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sz="14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atDonePos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ack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.setCurrentValue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working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ack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.setCurrentValue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Wrapper: Motor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4287" y="1371030"/>
            <a:ext cx="653019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nsolas"/>
              </a:rPr>
              <a:t>MotorImpl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1" dirty="0" err="1" smtClean="0">
                <a:solidFill>
                  <a:srgbClr val="000000"/>
                </a:solidFill>
                <a:latin typeface="Consolas"/>
              </a:rPr>
              <a:t>MotorPort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mp) {</a:t>
            </a:r>
          </a:p>
          <a:p>
            <a:r>
              <a:rPr lang="en-US" sz="1600" dirty="0" smtClean="0">
                <a:solidFill>
                  <a:srgbClr val="0000C0"/>
                </a:solidFill>
                <a:latin typeface="Consolas"/>
              </a:rPr>
              <a:t>  motor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nsolas"/>
              </a:rPr>
              <a:t>NXTRegulatedMotor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(mp);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600" dirty="0" err="1" smtClean="0">
                <a:solidFill>
                  <a:srgbClr val="0000C0"/>
                </a:solidFill>
                <a:latin typeface="Consolas"/>
              </a:rPr>
              <a:t>motor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.setAcceleration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(1000);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600" dirty="0" err="1" smtClean="0">
                <a:solidFill>
                  <a:srgbClr val="0000C0"/>
                </a:solidFill>
                <a:latin typeface="Consolas"/>
              </a:rPr>
              <a:t>motor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.resetTachoCount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sz="16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compute() {</a:t>
            </a:r>
          </a:p>
          <a:p>
            <a:r>
              <a:rPr lang="en-US" sz="1600" b="1" dirty="0" smtClean="0">
                <a:solidFill>
                  <a:srgbClr val="7F0055"/>
                </a:solidFill>
                <a:latin typeface="Consolas"/>
              </a:rPr>
              <a:t>  if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600" b="1" dirty="0" err="1" smtClean="0">
                <a:solidFill>
                  <a:srgbClr val="0000C0"/>
                </a:solidFill>
                <a:latin typeface="Consolas"/>
              </a:rPr>
              <a:t>cmd</a:t>
            </a:r>
            <a:r>
              <a:rPr lang="en-US" sz="1600" b="1" dirty="0" err="1" smtClean="0">
                <a:solidFill>
                  <a:srgbClr val="000000"/>
                </a:solidFill>
                <a:latin typeface="Consolas"/>
              </a:rPr>
              <a:t>.getNextValue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() != </a:t>
            </a:r>
            <a:r>
              <a:rPr lang="en-US" sz="1600" b="1" dirty="0" smtClean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b="1" dirty="0" smtClean="0">
                <a:solidFill>
                  <a:srgbClr val="7F0055"/>
                </a:solidFill>
                <a:latin typeface="Consolas"/>
              </a:rPr>
              <a:t>switch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600" b="1" dirty="0" err="1" smtClean="0">
                <a:solidFill>
                  <a:srgbClr val="0000C0"/>
                </a:solidFill>
                <a:latin typeface="Consolas"/>
              </a:rPr>
              <a:t>cmd</a:t>
            </a:r>
            <a:r>
              <a:rPr lang="en-US" sz="1600" b="1" dirty="0" err="1" smtClean="0">
                <a:solidFill>
                  <a:srgbClr val="000000"/>
                </a:solidFill>
                <a:latin typeface="Consolas"/>
              </a:rPr>
              <a:t>.getNextValue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()) 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b="1" dirty="0" smtClean="0">
                <a:solidFill>
                  <a:srgbClr val="7F0055"/>
                </a:solidFill>
                <a:latin typeface="Consolas"/>
              </a:rPr>
              <a:t>case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i="1" dirty="0" smtClean="0">
                <a:solidFill>
                  <a:srgbClr val="0000C0"/>
                </a:solidFill>
                <a:latin typeface="Consolas"/>
              </a:rPr>
              <a:t>STOP</a:t>
            </a:r>
            <a:r>
              <a:rPr lang="en-US" sz="1600" b="1" i="1" dirty="0" smtClean="0">
                <a:solidFill>
                  <a:srgbClr val="000000"/>
                </a:solidFill>
                <a:latin typeface="Consolas"/>
              </a:rPr>
              <a:t>: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600" dirty="0" err="1" smtClean="0">
                <a:solidFill>
                  <a:srgbClr val="0000C0"/>
                </a:solidFill>
                <a:latin typeface="Consolas"/>
              </a:rPr>
              <a:t>motor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.stop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600" b="1" dirty="0" smtClean="0">
                <a:solidFill>
                  <a:srgbClr val="7F0055"/>
                </a:solidFill>
                <a:latin typeface="Consolas"/>
              </a:rPr>
              <a:t>break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b="1" dirty="0" smtClean="0">
                <a:solidFill>
                  <a:srgbClr val="7F0055"/>
                </a:solidFill>
                <a:latin typeface="Consolas"/>
              </a:rPr>
              <a:t>case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i="1" dirty="0" smtClean="0">
                <a:solidFill>
                  <a:srgbClr val="0000C0"/>
                </a:solidFill>
                <a:latin typeface="Consolas"/>
              </a:rPr>
              <a:t>BWD</a:t>
            </a:r>
            <a:r>
              <a:rPr lang="en-US" sz="1600" b="1" i="1" dirty="0" smtClean="0">
                <a:solidFill>
                  <a:srgbClr val="000000"/>
                </a:solidFill>
                <a:latin typeface="Consolas"/>
              </a:rPr>
              <a:t>: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600" dirty="0" err="1" smtClean="0">
                <a:solidFill>
                  <a:srgbClr val="0000C0"/>
                </a:solidFill>
                <a:latin typeface="Consolas"/>
              </a:rPr>
              <a:t>motor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.rotate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(-180, </a:t>
            </a:r>
            <a:r>
              <a:rPr lang="en-US" sz="1600" b="1" dirty="0" smtClean="0">
                <a:solidFill>
                  <a:srgbClr val="7F0055"/>
                </a:solidFill>
                <a:latin typeface="Consolas"/>
              </a:rPr>
              <a:t>true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600" b="1" dirty="0" smtClean="0">
                <a:solidFill>
                  <a:srgbClr val="7F0055"/>
                </a:solidFill>
                <a:latin typeface="Consolas"/>
              </a:rPr>
              <a:t>break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b="1" dirty="0" smtClean="0">
                <a:solidFill>
                  <a:srgbClr val="7F0055"/>
                </a:solidFill>
                <a:latin typeface="Consolas"/>
              </a:rPr>
              <a:t>case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i="1" dirty="0" smtClean="0">
                <a:solidFill>
                  <a:srgbClr val="0000C0"/>
                </a:solidFill>
                <a:latin typeface="Consolas"/>
              </a:rPr>
              <a:t>FWD</a:t>
            </a:r>
            <a:r>
              <a:rPr lang="en-US" sz="1600" b="1" i="1" dirty="0" smtClean="0">
                <a:solidFill>
                  <a:srgbClr val="000000"/>
                </a:solidFill>
                <a:latin typeface="Consolas"/>
              </a:rPr>
              <a:t>: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600" dirty="0" err="1" smtClean="0">
                <a:solidFill>
                  <a:srgbClr val="0000C0"/>
                </a:solidFill>
                <a:latin typeface="Consolas"/>
              </a:rPr>
              <a:t>motor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.rotate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(180, </a:t>
            </a:r>
            <a:r>
              <a:rPr lang="en-US" sz="1600" b="1" dirty="0" smtClean="0">
                <a:solidFill>
                  <a:srgbClr val="7F0055"/>
                </a:solidFill>
                <a:latin typeface="Consolas"/>
              </a:rPr>
              <a:t>true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600" b="1" dirty="0" smtClean="0">
                <a:solidFill>
                  <a:srgbClr val="7F0055"/>
                </a:solidFill>
                <a:latin typeface="Consolas"/>
              </a:rPr>
              <a:t>break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600" dirty="0"/>
          </a:p>
        </p:txBody>
      </p:sp>
      <p:sp>
        <p:nvSpPr>
          <p:cNvPr id="4" name="Rechteck 88"/>
          <p:cNvSpPr/>
          <p:nvPr/>
        </p:nvSpPr>
        <p:spPr bwMode="auto">
          <a:xfrm>
            <a:off x="6061032" y="2021805"/>
            <a:ext cx="2625768" cy="121310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de-DE" sz="2000" dirty="0" smtClean="0"/>
              <a:t>Motor(</a:t>
            </a:r>
            <a:r>
              <a:rPr lang="en-US" sz="2000" dirty="0" err="1" smtClean="0"/>
              <a:t>MotorPort</a:t>
            </a:r>
            <a:r>
              <a:rPr lang="en-US" sz="2000" dirty="0" smtClean="0"/>
              <a:t> mp</a:t>
            </a:r>
            <a:r>
              <a:rPr lang="de-DE" sz="2000" dirty="0" smtClean="0"/>
              <a:t>)</a:t>
            </a:r>
            <a:endParaRPr lang="de-DE" sz="2000" dirty="0"/>
          </a:p>
        </p:txBody>
      </p:sp>
      <p:sp>
        <p:nvSpPr>
          <p:cNvPr id="5" name="Rectangle 4"/>
          <p:cNvSpPr/>
          <p:nvPr/>
        </p:nvSpPr>
        <p:spPr>
          <a:xfrm>
            <a:off x="5648031" y="2414229"/>
            <a:ext cx="1235847" cy="65820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r>
              <a:rPr lang="en-US" sz="2000" dirty="0" err="1" smtClean="0"/>
              <a:t>MotorCmd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</a:t>
            </a:r>
            <a:r>
              <a:rPr lang="en-US" sz="2000" dirty="0" err="1" smtClean="0"/>
              <a:t>cmd</a:t>
            </a:r>
            <a:endParaRPr lang="en-US" sz="20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177614" y="2730429"/>
            <a:ext cx="469252" cy="1070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hteck 58"/>
          <p:cNvSpPr/>
          <p:nvPr/>
        </p:nvSpPr>
        <p:spPr bwMode="auto">
          <a:xfrm>
            <a:off x="301924" y="1828683"/>
            <a:ext cx="8384875" cy="467923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dirty="0" err="1" smtClean="0"/>
              <a:t>ForkLift</a:t>
            </a:r>
            <a:endParaRPr lang="de-DE" dirty="0"/>
          </a:p>
          <a:p>
            <a:pPr>
              <a:defRPr/>
            </a:pPr>
            <a:r>
              <a:rPr lang="de-DE" dirty="0" smtClean="0">
                <a:cs typeface="Arial" charset="0"/>
              </a:rPr>
              <a:t>«</a:t>
            </a:r>
            <a:r>
              <a:rPr lang="de-DE" dirty="0" err="1" smtClean="0">
                <a:cs typeface="Arial" charset="0"/>
              </a:rPr>
              <a:t>Deploy</a:t>
            </a:r>
            <a:r>
              <a:rPr lang="de-DE" dirty="0">
                <a:cs typeface="Arial" charset="0"/>
              </a:rPr>
              <a:t>»</a:t>
            </a:r>
            <a:r>
              <a:rPr lang="de-DE" dirty="0"/>
              <a:t/>
            </a:r>
            <a:br>
              <a:rPr lang="de-DE" dirty="0"/>
            </a:br>
            <a:endParaRPr lang="en-US" sz="2000" dirty="0"/>
          </a:p>
        </p:txBody>
      </p:sp>
      <p:cxnSp>
        <p:nvCxnSpPr>
          <p:cNvPr id="61" name="Gewinkelte Verbindung 60"/>
          <p:cNvCxnSpPr>
            <a:stCxn id="90" idx="3"/>
            <a:endCxn id="79" idx="1"/>
          </p:cNvCxnSpPr>
          <p:nvPr/>
        </p:nvCxnSpPr>
        <p:spPr bwMode="auto">
          <a:xfrm>
            <a:off x="2695325" y="3380129"/>
            <a:ext cx="477837" cy="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5" name="Gruppieren 62"/>
          <p:cNvGrpSpPr>
            <a:grpSpLocks/>
          </p:cNvGrpSpPr>
          <p:nvPr/>
        </p:nvGrpSpPr>
        <p:grpSpPr bwMode="auto">
          <a:xfrm>
            <a:off x="767750" y="3165816"/>
            <a:ext cx="1927574" cy="466725"/>
            <a:chOff x="4706755" y="1644331"/>
            <a:chExt cx="2108020" cy="511790"/>
          </a:xfrm>
        </p:grpSpPr>
        <p:sp>
          <p:nvSpPr>
            <p:cNvPr id="89" name="Rechteck 88"/>
            <p:cNvSpPr/>
            <p:nvPr/>
          </p:nvSpPr>
          <p:spPr>
            <a:xfrm>
              <a:off x="4706755" y="1644331"/>
              <a:ext cx="2036839" cy="51179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de-DE" sz="1400" dirty="0" smtClean="0"/>
                <a:t>StationSensor(S1) </a:t>
              </a:r>
              <a:br>
                <a:rPr lang="de-DE" sz="1400" dirty="0" smtClean="0"/>
              </a:br>
              <a:r>
                <a:rPr lang="de-DE" sz="1400" dirty="0" smtClean="0"/>
                <a:t>                   stationSense</a:t>
              </a:r>
              <a:endParaRPr lang="de-DE" sz="1400" dirty="0"/>
            </a:p>
          </p:txBody>
        </p:sp>
        <p:sp>
          <p:nvSpPr>
            <p:cNvPr id="90" name="Rechteck 89"/>
            <p:cNvSpPr/>
            <p:nvPr/>
          </p:nvSpPr>
          <p:spPr>
            <a:xfrm>
              <a:off x="6670677" y="1807965"/>
              <a:ext cx="144098" cy="1427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056" name="Gruppieren 63"/>
          <p:cNvGrpSpPr>
            <a:grpSpLocks/>
          </p:cNvGrpSpPr>
          <p:nvPr/>
        </p:nvGrpSpPr>
        <p:grpSpPr bwMode="auto">
          <a:xfrm>
            <a:off x="6003675" y="3065589"/>
            <a:ext cx="1719898" cy="468313"/>
            <a:chOff x="6080698" y="3282286"/>
            <a:chExt cx="2335067" cy="511790"/>
          </a:xfrm>
        </p:grpSpPr>
        <p:sp>
          <p:nvSpPr>
            <p:cNvPr id="87" name="Rechteck 86"/>
            <p:cNvSpPr/>
            <p:nvPr/>
          </p:nvSpPr>
          <p:spPr>
            <a:xfrm>
              <a:off x="6155350" y="3282286"/>
              <a:ext cx="2260415" cy="51179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en-US" sz="1400" dirty="0" err="1" smtClean="0"/>
                <a:t>LiftMotor</a:t>
              </a:r>
              <a:r>
                <a:rPr lang="de-DE" sz="1400" dirty="0" smtClean="0"/>
                <a:t>(A</a:t>
              </a:r>
              <a:r>
                <a:rPr lang="de-DE" sz="1400" dirty="0"/>
                <a:t>) </a:t>
              </a:r>
              <a:r>
                <a:rPr lang="de-DE" sz="1400" dirty="0" smtClean="0"/>
                <a:t>mLift</a:t>
              </a:r>
              <a:endParaRPr lang="de-DE" sz="1400" dirty="0"/>
            </a:p>
          </p:txBody>
        </p:sp>
        <p:sp>
          <p:nvSpPr>
            <p:cNvPr id="88" name="Rechteck 87"/>
            <p:cNvSpPr/>
            <p:nvPr/>
          </p:nvSpPr>
          <p:spPr>
            <a:xfrm>
              <a:off x="6080698" y="3500881"/>
              <a:ext cx="149305" cy="15266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65" name="Rechteck 64"/>
          <p:cNvSpPr/>
          <p:nvPr/>
        </p:nvSpPr>
        <p:spPr bwMode="auto">
          <a:xfrm>
            <a:off x="3241425" y="2425584"/>
            <a:ext cx="2224087" cy="391160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de-DE" sz="1600" dirty="0" smtClean="0"/>
              <a:t>Controller</a:t>
            </a:r>
            <a:endParaRPr lang="de-DE" sz="1600" dirty="0"/>
          </a:p>
        </p:txBody>
      </p:sp>
      <p:sp>
        <p:nvSpPr>
          <p:cNvPr id="67" name="Rechteck 66"/>
          <p:cNvSpPr/>
          <p:nvPr/>
        </p:nvSpPr>
        <p:spPr bwMode="auto">
          <a:xfrm>
            <a:off x="5397250" y="3262439"/>
            <a:ext cx="136525" cy="1381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79" name="Rechteck 78"/>
          <p:cNvSpPr/>
          <p:nvPr/>
        </p:nvSpPr>
        <p:spPr bwMode="auto">
          <a:xfrm>
            <a:off x="3173162" y="3312181"/>
            <a:ext cx="136525" cy="139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80" name="Rechteck 79"/>
          <p:cNvSpPr/>
          <p:nvPr/>
        </p:nvSpPr>
        <p:spPr bwMode="auto">
          <a:xfrm>
            <a:off x="3173162" y="4174979"/>
            <a:ext cx="136525" cy="1381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cxnSp>
        <p:nvCxnSpPr>
          <p:cNvPr id="82" name="Gewinkelte Verbindung 81"/>
          <p:cNvCxnSpPr>
            <a:stCxn id="67" idx="3"/>
            <a:endCxn id="88" idx="1"/>
          </p:cNvCxnSpPr>
          <p:nvPr/>
        </p:nvCxnSpPr>
        <p:spPr bwMode="auto">
          <a:xfrm>
            <a:off x="5533775" y="3331496"/>
            <a:ext cx="469900" cy="396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ine Ecke des Rechtecks schneiden 34"/>
          <p:cNvSpPr/>
          <p:nvPr/>
        </p:nvSpPr>
        <p:spPr>
          <a:xfrm>
            <a:off x="6335462" y="1360372"/>
            <a:ext cx="2136775" cy="330200"/>
          </a:xfrm>
          <a:prstGeom prst="snip1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de-DE" sz="1600" b="1" dirty="0" err="1"/>
              <a:t>MontiArcAutomaton</a:t>
            </a:r>
            <a:endParaRPr lang="en-US" sz="1600" b="1" dirty="0"/>
          </a:p>
        </p:txBody>
      </p:sp>
      <p:sp>
        <p:nvSpPr>
          <p:cNvPr id="36" name="Rechteck 79"/>
          <p:cNvSpPr/>
          <p:nvPr/>
        </p:nvSpPr>
        <p:spPr bwMode="auto">
          <a:xfrm>
            <a:off x="3173162" y="5036189"/>
            <a:ext cx="136525" cy="1381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37" name="Rechteck 79"/>
          <p:cNvSpPr/>
          <p:nvPr/>
        </p:nvSpPr>
        <p:spPr bwMode="auto">
          <a:xfrm>
            <a:off x="3173162" y="5897400"/>
            <a:ext cx="136525" cy="1381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cxnSp>
        <p:nvCxnSpPr>
          <p:cNvPr id="38" name="Gewinkelte Verbindung 60"/>
          <p:cNvCxnSpPr>
            <a:stCxn id="41" idx="3"/>
          </p:cNvCxnSpPr>
          <p:nvPr/>
        </p:nvCxnSpPr>
        <p:spPr bwMode="auto">
          <a:xfrm>
            <a:off x="2692867" y="4240452"/>
            <a:ext cx="477837" cy="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uppieren 62"/>
          <p:cNvGrpSpPr>
            <a:grpSpLocks/>
          </p:cNvGrpSpPr>
          <p:nvPr/>
        </p:nvGrpSpPr>
        <p:grpSpPr bwMode="auto">
          <a:xfrm>
            <a:off x="759125" y="4026139"/>
            <a:ext cx="1933742" cy="466725"/>
            <a:chOff x="4700010" y="1644331"/>
            <a:chExt cx="2114765" cy="511790"/>
          </a:xfrm>
        </p:grpSpPr>
        <p:sp>
          <p:nvSpPr>
            <p:cNvPr id="40" name="Rechteck 88"/>
            <p:cNvSpPr/>
            <p:nvPr/>
          </p:nvSpPr>
          <p:spPr>
            <a:xfrm>
              <a:off x="4700010" y="1644331"/>
              <a:ext cx="2043584" cy="51179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en-US" sz="1400" dirty="0" err="1" smtClean="0"/>
                <a:t>DistanceSensor</a:t>
              </a:r>
              <a:r>
                <a:rPr lang="de-DE" sz="1400" dirty="0" smtClean="0"/>
                <a:t>(S2, 20) </a:t>
              </a:r>
              <a:br>
                <a:rPr lang="de-DE" sz="1400" dirty="0" smtClean="0"/>
              </a:br>
              <a:r>
                <a:rPr lang="de-DE" sz="1400" dirty="0" smtClean="0"/>
                <a:t>                         </a:t>
              </a:r>
              <a:r>
                <a:rPr lang="en-US" sz="1400" dirty="0" err="1" smtClean="0"/>
                <a:t>distSense</a:t>
              </a:r>
              <a:endParaRPr lang="de-DE" sz="1400" dirty="0"/>
            </a:p>
          </p:txBody>
        </p:sp>
        <p:sp>
          <p:nvSpPr>
            <p:cNvPr id="41" name="Rechteck 89"/>
            <p:cNvSpPr/>
            <p:nvPr/>
          </p:nvSpPr>
          <p:spPr>
            <a:xfrm>
              <a:off x="6670677" y="1807965"/>
              <a:ext cx="144098" cy="1427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42" name="Gewinkelte Verbindung 60"/>
          <p:cNvCxnSpPr>
            <a:stCxn id="45" idx="3"/>
          </p:cNvCxnSpPr>
          <p:nvPr/>
        </p:nvCxnSpPr>
        <p:spPr bwMode="auto">
          <a:xfrm>
            <a:off x="2683035" y="5970929"/>
            <a:ext cx="477837" cy="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uppieren 62"/>
          <p:cNvGrpSpPr>
            <a:grpSpLocks/>
          </p:cNvGrpSpPr>
          <p:nvPr/>
        </p:nvGrpSpPr>
        <p:grpSpPr bwMode="auto">
          <a:xfrm>
            <a:off x="715993" y="5756616"/>
            <a:ext cx="1967043" cy="466725"/>
            <a:chOff x="4663592" y="1644331"/>
            <a:chExt cx="2151183" cy="511790"/>
          </a:xfrm>
        </p:grpSpPr>
        <p:sp>
          <p:nvSpPr>
            <p:cNvPr id="44" name="Rechteck 88"/>
            <p:cNvSpPr/>
            <p:nvPr/>
          </p:nvSpPr>
          <p:spPr>
            <a:xfrm>
              <a:off x="4663592" y="1644331"/>
              <a:ext cx="2080002" cy="51179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en-US" sz="1400" dirty="0" err="1" smtClean="0"/>
                <a:t>DistanceSensor</a:t>
              </a:r>
              <a:r>
                <a:rPr lang="de-DE" sz="1400" dirty="0" smtClean="0"/>
                <a:t>(S4, </a:t>
              </a:r>
              <a:r>
                <a:rPr lang="de-DE" sz="1400" dirty="0" smtClean="0"/>
                <a:t>9) </a:t>
              </a:r>
              <a:r>
                <a:rPr lang="de-DE" sz="1400" dirty="0" smtClean="0"/>
                <a:t/>
              </a:r>
              <a:br>
                <a:rPr lang="de-DE" sz="1400" dirty="0" smtClean="0"/>
              </a:br>
              <a:r>
                <a:rPr lang="de-DE" sz="1400" dirty="0" smtClean="0"/>
                <a:t>                      </a:t>
              </a:r>
              <a:r>
                <a:rPr lang="en-US" sz="1400" dirty="0" err="1" smtClean="0"/>
                <a:t>cargoSense</a:t>
              </a:r>
              <a:endParaRPr lang="de-DE" sz="1400" dirty="0"/>
            </a:p>
          </p:txBody>
        </p:sp>
        <p:sp>
          <p:nvSpPr>
            <p:cNvPr id="45" name="Rechteck 89"/>
            <p:cNvSpPr/>
            <p:nvPr/>
          </p:nvSpPr>
          <p:spPr>
            <a:xfrm>
              <a:off x="6670677" y="1807965"/>
              <a:ext cx="144098" cy="1427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46" name="Gewinkelte Verbindung 60"/>
          <p:cNvCxnSpPr>
            <a:stCxn id="49" idx="3"/>
          </p:cNvCxnSpPr>
          <p:nvPr/>
        </p:nvCxnSpPr>
        <p:spPr bwMode="auto">
          <a:xfrm>
            <a:off x="2683035" y="5100774"/>
            <a:ext cx="477837" cy="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uppieren 62"/>
          <p:cNvGrpSpPr>
            <a:grpSpLocks/>
          </p:cNvGrpSpPr>
          <p:nvPr/>
        </p:nvGrpSpPr>
        <p:grpSpPr bwMode="auto">
          <a:xfrm>
            <a:off x="741871" y="4886461"/>
            <a:ext cx="1941163" cy="466725"/>
            <a:chOff x="4691894" y="1644331"/>
            <a:chExt cx="2122881" cy="511790"/>
          </a:xfrm>
        </p:grpSpPr>
        <p:sp>
          <p:nvSpPr>
            <p:cNvPr id="48" name="Rechteck 88"/>
            <p:cNvSpPr/>
            <p:nvPr/>
          </p:nvSpPr>
          <p:spPr>
            <a:xfrm>
              <a:off x="4691894" y="1644331"/>
              <a:ext cx="2051700" cy="51179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en-US" sz="1400" dirty="0" smtClean="0"/>
                <a:t>Button</a:t>
              </a:r>
              <a:r>
                <a:rPr lang="de-DE" sz="1400" dirty="0" smtClean="0"/>
                <a:t>(S3)        </a:t>
              </a:r>
              <a:br>
                <a:rPr lang="de-DE" sz="1400" dirty="0" smtClean="0"/>
              </a:br>
              <a:r>
                <a:rPr lang="de-DE" sz="1400" dirty="0" smtClean="0"/>
                <a:t>                </a:t>
              </a:r>
              <a:r>
                <a:rPr lang="en-US" sz="1400" dirty="0" err="1" smtClean="0"/>
                <a:t>emgOffButton</a:t>
              </a:r>
              <a:endParaRPr lang="de-DE" sz="1400" dirty="0"/>
            </a:p>
          </p:txBody>
        </p:sp>
        <p:sp>
          <p:nvSpPr>
            <p:cNvPr id="49" name="Rechteck 89"/>
            <p:cNvSpPr/>
            <p:nvPr/>
          </p:nvSpPr>
          <p:spPr>
            <a:xfrm>
              <a:off x="6670677" y="1807965"/>
              <a:ext cx="144098" cy="1427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50" name="Gruppieren 63"/>
          <p:cNvGrpSpPr>
            <a:grpSpLocks/>
          </p:cNvGrpSpPr>
          <p:nvPr/>
        </p:nvGrpSpPr>
        <p:grpSpPr bwMode="auto">
          <a:xfrm>
            <a:off x="6008592" y="4862448"/>
            <a:ext cx="1714982" cy="468313"/>
            <a:chOff x="6080698" y="3282286"/>
            <a:chExt cx="2335067" cy="511790"/>
          </a:xfrm>
        </p:grpSpPr>
        <p:sp>
          <p:nvSpPr>
            <p:cNvPr id="51" name="Rechteck 86"/>
            <p:cNvSpPr/>
            <p:nvPr/>
          </p:nvSpPr>
          <p:spPr>
            <a:xfrm>
              <a:off x="6155350" y="3282286"/>
              <a:ext cx="2260415" cy="51179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de-DE" sz="1400" dirty="0" smtClean="0"/>
                <a:t>Motor(C) </a:t>
              </a:r>
              <a:r>
                <a:rPr lang="de-DE" sz="1400" dirty="0"/>
                <a:t>mRight</a:t>
              </a:r>
            </a:p>
          </p:txBody>
        </p:sp>
        <p:sp>
          <p:nvSpPr>
            <p:cNvPr id="52" name="Rechteck 87"/>
            <p:cNvSpPr/>
            <p:nvPr/>
          </p:nvSpPr>
          <p:spPr>
            <a:xfrm>
              <a:off x="6080698" y="3500881"/>
              <a:ext cx="149305" cy="15266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53" name="Rechteck 66"/>
          <p:cNvSpPr/>
          <p:nvPr/>
        </p:nvSpPr>
        <p:spPr bwMode="auto">
          <a:xfrm>
            <a:off x="5402166" y="5059298"/>
            <a:ext cx="136525" cy="1381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cxnSp>
        <p:nvCxnSpPr>
          <p:cNvPr id="54" name="Gewinkelte Verbindung 81"/>
          <p:cNvCxnSpPr>
            <a:stCxn id="53" idx="3"/>
            <a:endCxn id="52" idx="1"/>
          </p:cNvCxnSpPr>
          <p:nvPr/>
        </p:nvCxnSpPr>
        <p:spPr bwMode="auto">
          <a:xfrm>
            <a:off x="5538691" y="5128355"/>
            <a:ext cx="469901" cy="396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uppieren 63"/>
          <p:cNvGrpSpPr>
            <a:grpSpLocks/>
          </p:cNvGrpSpPr>
          <p:nvPr/>
        </p:nvGrpSpPr>
        <p:grpSpPr bwMode="auto">
          <a:xfrm>
            <a:off x="6008592" y="3955422"/>
            <a:ext cx="1670592" cy="468313"/>
            <a:chOff x="6080698" y="3282286"/>
            <a:chExt cx="2335067" cy="511790"/>
          </a:xfrm>
        </p:grpSpPr>
        <p:sp>
          <p:nvSpPr>
            <p:cNvPr id="56" name="Rechteck 86"/>
            <p:cNvSpPr/>
            <p:nvPr/>
          </p:nvSpPr>
          <p:spPr>
            <a:xfrm>
              <a:off x="6155350" y="3282286"/>
              <a:ext cx="2260415" cy="51179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de-DE" sz="1400" dirty="0" smtClean="0"/>
                <a:t>Motor(B) mLeft</a:t>
              </a:r>
              <a:endParaRPr lang="de-DE" sz="1400" dirty="0"/>
            </a:p>
          </p:txBody>
        </p:sp>
        <p:sp>
          <p:nvSpPr>
            <p:cNvPr id="57" name="Rechteck 87"/>
            <p:cNvSpPr/>
            <p:nvPr/>
          </p:nvSpPr>
          <p:spPr>
            <a:xfrm>
              <a:off x="6080698" y="3500881"/>
              <a:ext cx="149305" cy="15266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58" name="Rechteck 66"/>
          <p:cNvSpPr/>
          <p:nvPr/>
        </p:nvSpPr>
        <p:spPr bwMode="auto">
          <a:xfrm>
            <a:off x="5402166" y="4152272"/>
            <a:ext cx="136525" cy="1381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cxnSp>
        <p:nvCxnSpPr>
          <p:cNvPr id="60" name="Gewinkelte Verbindung 81"/>
          <p:cNvCxnSpPr>
            <a:stCxn id="58" idx="3"/>
            <a:endCxn id="57" idx="1"/>
          </p:cNvCxnSpPr>
          <p:nvPr/>
        </p:nvCxnSpPr>
        <p:spPr bwMode="auto">
          <a:xfrm>
            <a:off x="5538691" y="4221329"/>
            <a:ext cx="469901" cy="396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itle 6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Execution</a:t>
            </a:r>
            <a:endParaRPr lang="en-US" dirty="0"/>
          </a:p>
        </p:txBody>
      </p:sp>
      <p:sp>
        <p:nvSpPr>
          <p:cNvPr id="63" name="Rechteck 87"/>
          <p:cNvSpPr/>
          <p:nvPr/>
        </p:nvSpPr>
        <p:spPr bwMode="auto">
          <a:xfrm>
            <a:off x="7668587" y="3221299"/>
            <a:ext cx="171399" cy="15883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4" name="Rechteck 87"/>
          <p:cNvSpPr/>
          <p:nvPr/>
        </p:nvSpPr>
        <p:spPr bwMode="auto">
          <a:xfrm>
            <a:off x="3160872" y="2769927"/>
            <a:ext cx="135537" cy="1377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6" name="Gewinkelte Verbindung 81"/>
          <p:cNvCxnSpPr>
            <a:stCxn id="63" idx="3"/>
            <a:endCxn id="64" idx="1"/>
          </p:cNvCxnSpPr>
          <p:nvPr/>
        </p:nvCxnSpPr>
        <p:spPr bwMode="auto">
          <a:xfrm flipH="1" flipV="1">
            <a:off x="3160872" y="2838826"/>
            <a:ext cx="4679114" cy="461888"/>
          </a:xfrm>
          <a:prstGeom prst="bentConnector5">
            <a:avLst>
              <a:gd name="adj1" fmla="val -4886"/>
              <a:gd name="adj2" fmla="val 242222"/>
              <a:gd name="adj3" fmla="val 104886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7567210" y="3429000"/>
            <a:ext cx="422695" cy="4226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1</a:t>
            </a:r>
            <a:endParaRPr lang="en-US" sz="2400" b="1" dirty="0"/>
          </a:p>
        </p:txBody>
      </p:sp>
      <p:sp>
        <p:nvSpPr>
          <p:cNvPr id="69" name="Oval 68"/>
          <p:cNvSpPr/>
          <p:nvPr/>
        </p:nvSpPr>
        <p:spPr>
          <a:xfrm>
            <a:off x="375993" y="3165529"/>
            <a:ext cx="422695" cy="4226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2</a:t>
            </a:r>
            <a:endParaRPr lang="en-US" sz="2400" b="1" dirty="0"/>
          </a:p>
        </p:txBody>
      </p:sp>
      <p:sp>
        <p:nvSpPr>
          <p:cNvPr id="70" name="Oval 69"/>
          <p:cNvSpPr/>
          <p:nvPr/>
        </p:nvSpPr>
        <p:spPr>
          <a:xfrm>
            <a:off x="375993" y="4010918"/>
            <a:ext cx="422695" cy="4226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3</a:t>
            </a:r>
            <a:endParaRPr lang="en-US" sz="2400" b="1" dirty="0"/>
          </a:p>
        </p:txBody>
      </p:sp>
      <p:sp>
        <p:nvSpPr>
          <p:cNvPr id="71" name="Oval 70"/>
          <p:cNvSpPr/>
          <p:nvPr/>
        </p:nvSpPr>
        <p:spPr>
          <a:xfrm>
            <a:off x="375993" y="4908066"/>
            <a:ext cx="422695" cy="4226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4</a:t>
            </a:r>
            <a:endParaRPr lang="en-US" sz="2400" b="1" dirty="0"/>
          </a:p>
        </p:txBody>
      </p:sp>
      <p:sp>
        <p:nvSpPr>
          <p:cNvPr id="72" name="Oval 71"/>
          <p:cNvSpPr/>
          <p:nvPr/>
        </p:nvSpPr>
        <p:spPr>
          <a:xfrm>
            <a:off x="349548" y="5779041"/>
            <a:ext cx="422695" cy="4226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5</a:t>
            </a:r>
            <a:endParaRPr lang="en-US" sz="2400" b="1" dirty="0"/>
          </a:p>
        </p:txBody>
      </p:sp>
      <p:sp>
        <p:nvSpPr>
          <p:cNvPr id="73" name="Oval 72"/>
          <p:cNvSpPr/>
          <p:nvPr/>
        </p:nvSpPr>
        <p:spPr>
          <a:xfrm>
            <a:off x="4168528" y="4101743"/>
            <a:ext cx="422695" cy="4226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6</a:t>
            </a:r>
            <a:endParaRPr lang="en-US" sz="2400" b="1" dirty="0"/>
          </a:p>
        </p:txBody>
      </p:sp>
      <p:sp>
        <p:nvSpPr>
          <p:cNvPr id="74" name="Oval 73"/>
          <p:cNvSpPr/>
          <p:nvPr/>
        </p:nvSpPr>
        <p:spPr>
          <a:xfrm>
            <a:off x="7587651" y="4236101"/>
            <a:ext cx="422695" cy="4226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7</a:t>
            </a:r>
            <a:endParaRPr lang="en-US" sz="2400" b="1" dirty="0"/>
          </a:p>
        </p:txBody>
      </p:sp>
      <p:sp>
        <p:nvSpPr>
          <p:cNvPr id="75" name="Oval 74"/>
          <p:cNvSpPr/>
          <p:nvPr/>
        </p:nvSpPr>
        <p:spPr>
          <a:xfrm>
            <a:off x="7587651" y="5098743"/>
            <a:ext cx="422695" cy="4226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8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1632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579" y="59953"/>
            <a:ext cx="8229600" cy="1143000"/>
          </a:xfrm>
        </p:spPr>
        <p:txBody>
          <a:bodyPr/>
          <a:lstStyle/>
          <a:p>
            <a:r>
              <a:rPr lang="en-US" dirty="0" smtClean="0"/>
              <a:t>Scheduler in </a:t>
            </a:r>
            <a:r>
              <a:rPr lang="en-US" dirty="0" smtClean="0"/>
              <a:t>CMP Format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2758" y="948690"/>
            <a:ext cx="894124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&lt;&lt;Deploy&gt;&gt;component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ForkLift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// exception to put it first because it sends data to controller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component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LiftMotor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lejos.nxt.Motor.A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mLift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// sensors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component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StationSensor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(lejos.nxt.SensorPort.S1)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stationSense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component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DistanceSensor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(lejos.nxt.SensorPort.S2, </a:t>
            </a:r>
            <a:r>
              <a:rPr lang="en-US" sz="1400" b="1" dirty="0">
                <a:solidFill>
                  <a:srgbClr val="7D7D7D"/>
                </a:solidFill>
                <a:latin typeface="Consolas" panose="020B0609020204030204" pitchFamily="49" charset="0"/>
              </a:rPr>
              <a:t>20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distSense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component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Button(lejos.nxt.SensorPort.S3)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emgOffButton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component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DistanceSensor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(lejos.nxt.SensorPort.S4, </a:t>
            </a:r>
            <a:r>
              <a:rPr lang="en-US" sz="1400" b="1" dirty="0">
                <a:solidFill>
                  <a:srgbClr val="7D7D7D"/>
                </a:solidFill>
                <a:latin typeface="Consolas" panose="020B0609020204030204" pitchFamily="49" charset="0"/>
              </a:rPr>
              <a:t>9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cargoSense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// controller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component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Controller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controller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// actuators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component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Motor(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lejos.nxt.Motor.B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mLeft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component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Motor(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lejos.nxt.Motor.C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mRight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// input from sensors to controller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connect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stationSense.sense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-&gt;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controller.station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connect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distSense.sense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-&gt;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controller.sense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connect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emgOffButton.pressed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-&gt;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controller.emgOff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connect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cargoSense.sense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-&gt;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controller.cargo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connect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mLift.ack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-&gt;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controller.liftAck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// output from controller to actuators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connect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controller.lift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-&gt; mLift.cmd;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connect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controller.mLeft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-&gt; mLeft.cmd;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connect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controller.mRight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-&gt; mRight.cmd;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Synthesis Specification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“Interface” Definition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56778" y="1749709"/>
            <a:ext cx="717282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b="1" dirty="0" smtClean="0">
                <a:solidFill>
                  <a:srgbClr val="7F0055"/>
                </a:solidFill>
                <a:latin typeface="Consolas"/>
              </a:rPr>
              <a:t>VARENV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400" b="1" dirty="0" smtClean="0">
                <a:solidFill>
                  <a:srgbClr val="7F0055"/>
                </a:solidFill>
                <a:latin typeface="Consolas"/>
              </a:rPr>
              <a:t>ext</a:t>
            </a:r>
            <a:r>
              <a:rPr lang="en-US" sz="2400" b="1" dirty="0" smtClean="0">
                <a:solidFill>
                  <a:srgbClr val="000000"/>
                </a:solidFill>
                <a:latin typeface="Consolas"/>
              </a:rPr>
              <a:t> cargo : { CLEAR, BLOCKED };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400" b="1" dirty="0" smtClean="0">
                <a:solidFill>
                  <a:srgbClr val="7F0055"/>
                </a:solidFill>
                <a:latin typeface="Consolas"/>
              </a:rPr>
              <a:t>ext</a:t>
            </a:r>
            <a:r>
              <a:rPr lang="en-US" sz="2400" b="1" dirty="0" smtClean="0">
                <a:solidFill>
                  <a:srgbClr val="000000"/>
                </a:solidFill>
                <a:latin typeface="Consolas"/>
              </a:rPr>
              <a:t> sense : { CLEAR, BLOCKED };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400" b="1" dirty="0" smtClean="0">
                <a:solidFill>
                  <a:srgbClr val="7F0055"/>
                </a:solidFill>
                <a:latin typeface="Consolas"/>
              </a:rPr>
              <a:t>ext</a:t>
            </a:r>
            <a:r>
              <a:rPr lang="en-US" sz="2400" b="1" dirty="0" smtClean="0">
                <a:solidFill>
                  <a:srgbClr val="000000"/>
                </a:solidFill>
                <a:latin typeface="Consolas"/>
              </a:rPr>
              <a:t> station : </a:t>
            </a:r>
            <a:r>
              <a:rPr lang="en-US" sz="2400" b="1" dirty="0" err="1" smtClean="0">
                <a:solidFill>
                  <a:srgbClr val="7F0055"/>
                </a:solidFill>
                <a:latin typeface="Consolas"/>
              </a:rPr>
              <a:t>boolean</a:t>
            </a:r>
            <a:r>
              <a:rPr lang="en-US" sz="24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400" b="1" dirty="0" smtClean="0">
                <a:solidFill>
                  <a:srgbClr val="7F0055"/>
                </a:solidFill>
                <a:latin typeface="Consolas"/>
              </a:rPr>
              <a:t>ext</a:t>
            </a:r>
            <a:r>
              <a:rPr lang="en-US" sz="2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nsolas"/>
              </a:rPr>
              <a:t>emgOff</a:t>
            </a:r>
            <a:r>
              <a:rPr lang="en-US" sz="2400" b="1" dirty="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en-US" sz="2400" b="1" dirty="0" err="1" smtClean="0">
                <a:solidFill>
                  <a:srgbClr val="7F0055"/>
                </a:solidFill>
                <a:latin typeface="Consolas"/>
              </a:rPr>
              <a:t>boolean</a:t>
            </a:r>
            <a:r>
              <a:rPr lang="en-US" sz="24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sz="2400" dirty="0" smtClean="0">
              <a:latin typeface="Consolas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2400" b="1" dirty="0" smtClean="0">
                <a:solidFill>
                  <a:srgbClr val="7F0055"/>
                </a:solidFill>
                <a:latin typeface="Consolas"/>
              </a:rPr>
              <a:t>VAR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400" b="1" dirty="0" smtClean="0">
                <a:solidFill>
                  <a:srgbClr val="7F0055"/>
                </a:solidFill>
                <a:latin typeface="Consolas"/>
              </a:rPr>
              <a:t>ext</a:t>
            </a:r>
            <a:r>
              <a:rPr lang="en-US" sz="2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nsolas"/>
              </a:rPr>
              <a:t>mLeft</a:t>
            </a:r>
            <a:r>
              <a:rPr lang="en-US" sz="2400" b="1" dirty="0" smtClean="0">
                <a:solidFill>
                  <a:srgbClr val="000000"/>
                </a:solidFill>
                <a:latin typeface="Consolas"/>
              </a:rPr>
              <a:t> : { FWD, STOP, BWD, XXX };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400" b="1" dirty="0" smtClean="0">
                <a:solidFill>
                  <a:srgbClr val="7F0055"/>
                </a:solidFill>
                <a:latin typeface="Consolas"/>
              </a:rPr>
              <a:t>ext</a:t>
            </a:r>
            <a:r>
              <a:rPr lang="en-US" sz="2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nsolas"/>
              </a:rPr>
              <a:t>mRight</a:t>
            </a:r>
            <a:r>
              <a:rPr lang="en-US" sz="2400" b="1" dirty="0" smtClean="0">
                <a:solidFill>
                  <a:srgbClr val="000000"/>
                </a:solidFill>
                <a:latin typeface="Consolas"/>
              </a:rPr>
              <a:t> : { FWD, STOP, BWD, XXX };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400" b="1" dirty="0" smtClean="0">
                <a:solidFill>
                  <a:srgbClr val="7F0055"/>
                </a:solidFill>
                <a:latin typeface="Consolas"/>
              </a:rPr>
              <a:t>ext</a:t>
            </a:r>
            <a:r>
              <a:rPr lang="en-US" sz="2400" b="1" dirty="0" smtClean="0">
                <a:solidFill>
                  <a:srgbClr val="000000"/>
                </a:solidFill>
                <a:latin typeface="Consolas"/>
              </a:rPr>
              <a:t> lift : { LIFT, DROP, NIL, XXX };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Abbreviations for Specification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81156" y="1533141"/>
            <a:ext cx="880757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b="1" dirty="0" smtClean="0">
                <a:solidFill>
                  <a:srgbClr val="7F0055"/>
                </a:solidFill>
                <a:latin typeface="Consolas"/>
              </a:rPr>
              <a:t>DEFINE</a:t>
            </a:r>
          </a:p>
          <a:p>
            <a:r>
              <a:rPr lang="en-US" sz="2400" b="1" dirty="0" smtClean="0">
                <a:solidFill>
                  <a:srgbClr val="000000"/>
                </a:solidFill>
                <a:latin typeface="Consolas"/>
              </a:rPr>
              <a:t>    backing := </a:t>
            </a:r>
            <a:r>
              <a:rPr lang="en-US" sz="2400" b="1" dirty="0" err="1" smtClean="0">
                <a:solidFill>
                  <a:srgbClr val="000000"/>
                </a:solidFill>
                <a:latin typeface="Consolas"/>
              </a:rPr>
              <a:t>mLeft</a:t>
            </a:r>
            <a:r>
              <a:rPr lang="en-US" sz="2400" b="1" dirty="0" smtClean="0">
                <a:solidFill>
                  <a:srgbClr val="000000"/>
                </a:solidFill>
                <a:latin typeface="Consolas"/>
              </a:rPr>
              <a:t> = BWD &amp; </a:t>
            </a:r>
            <a:r>
              <a:rPr lang="en-US" sz="2400" b="1" dirty="0" err="1" smtClean="0">
                <a:solidFill>
                  <a:srgbClr val="000000"/>
                </a:solidFill>
                <a:latin typeface="Consolas"/>
              </a:rPr>
              <a:t>mRight</a:t>
            </a:r>
            <a:r>
              <a:rPr lang="en-US" sz="2400" b="1" dirty="0" smtClean="0">
                <a:solidFill>
                  <a:srgbClr val="000000"/>
                </a:solidFill>
                <a:latin typeface="Consolas"/>
              </a:rPr>
              <a:t> = BWD;</a:t>
            </a:r>
          </a:p>
          <a:p>
            <a:r>
              <a:rPr lang="en-US" sz="2400" b="1" dirty="0" smtClean="0">
                <a:solidFill>
                  <a:srgbClr val="000000"/>
                </a:solidFill>
                <a:latin typeface="Consolas"/>
              </a:rPr>
              <a:t>    stopping := </a:t>
            </a:r>
            <a:r>
              <a:rPr lang="en-US" sz="2400" b="1" dirty="0" err="1" smtClean="0">
                <a:solidFill>
                  <a:srgbClr val="000000"/>
                </a:solidFill>
                <a:latin typeface="Consolas"/>
              </a:rPr>
              <a:t>mLeft</a:t>
            </a:r>
            <a:r>
              <a:rPr lang="en-US" sz="2400" b="1" dirty="0" smtClean="0">
                <a:solidFill>
                  <a:srgbClr val="000000"/>
                </a:solidFill>
                <a:latin typeface="Consolas"/>
              </a:rPr>
              <a:t> = STOP &amp; </a:t>
            </a:r>
            <a:r>
              <a:rPr lang="en-US" sz="2400" b="1" dirty="0" err="1" smtClean="0">
                <a:solidFill>
                  <a:srgbClr val="000000"/>
                </a:solidFill>
                <a:latin typeface="Consolas"/>
              </a:rPr>
              <a:t>mRight</a:t>
            </a:r>
            <a:r>
              <a:rPr lang="en-US" sz="2400" b="1" dirty="0" smtClean="0">
                <a:solidFill>
                  <a:srgbClr val="000000"/>
                </a:solidFill>
                <a:latin typeface="Consolas"/>
              </a:rPr>
              <a:t> = STOP;</a:t>
            </a:r>
          </a:p>
          <a:p>
            <a:r>
              <a:rPr lang="en-US" sz="2400" b="1" dirty="0" smtClean="0">
                <a:solidFill>
                  <a:srgbClr val="000000"/>
                </a:solidFill>
                <a:latin typeface="Consolas"/>
              </a:rPr>
              <a:t>    turning := </a:t>
            </a:r>
            <a:r>
              <a:rPr lang="en-US" sz="2400" b="1" dirty="0" err="1" smtClean="0">
                <a:solidFill>
                  <a:srgbClr val="000000"/>
                </a:solidFill>
                <a:latin typeface="Consolas"/>
              </a:rPr>
              <a:t>mLeft</a:t>
            </a:r>
            <a:r>
              <a:rPr lang="en-US" sz="2400" b="1" dirty="0" smtClean="0">
                <a:solidFill>
                  <a:srgbClr val="000000"/>
                </a:solidFill>
                <a:latin typeface="Consolas"/>
              </a:rPr>
              <a:t> = BWD &amp; </a:t>
            </a:r>
            <a:r>
              <a:rPr lang="en-US" sz="2400" b="1" dirty="0" err="1" smtClean="0">
                <a:solidFill>
                  <a:srgbClr val="000000"/>
                </a:solidFill>
                <a:latin typeface="Consolas"/>
              </a:rPr>
              <a:t>mRight</a:t>
            </a:r>
            <a:r>
              <a:rPr lang="en-US" sz="2400" b="1" dirty="0" smtClean="0">
                <a:solidFill>
                  <a:srgbClr val="000000"/>
                </a:solidFill>
                <a:latin typeface="Consolas"/>
              </a:rPr>
              <a:t> = FWD;</a:t>
            </a:r>
          </a:p>
          <a:p>
            <a:r>
              <a:rPr lang="en-US" sz="2400" b="1" dirty="0" smtClean="0">
                <a:solidFill>
                  <a:srgbClr val="000000"/>
                </a:solidFill>
                <a:latin typeface="Consolas"/>
              </a:rPr>
              <a:t>    forwarding := </a:t>
            </a:r>
            <a:r>
              <a:rPr lang="en-US" sz="2400" b="1" dirty="0" err="1" smtClean="0">
                <a:solidFill>
                  <a:srgbClr val="000000"/>
                </a:solidFill>
                <a:latin typeface="Consolas"/>
              </a:rPr>
              <a:t>mLeft</a:t>
            </a:r>
            <a:r>
              <a:rPr lang="en-US" sz="2400" b="1" dirty="0" smtClean="0">
                <a:solidFill>
                  <a:srgbClr val="000000"/>
                </a:solidFill>
                <a:latin typeface="Consolas"/>
              </a:rPr>
              <a:t> = FWD &amp; </a:t>
            </a:r>
            <a:r>
              <a:rPr lang="en-US" sz="2400" b="1" dirty="0" err="1" smtClean="0">
                <a:solidFill>
                  <a:srgbClr val="000000"/>
                </a:solidFill>
                <a:latin typeface="Consolas"/>
              </a:rPr>
              <a:t>mRight</a:t>
            </a:r>
            <a:r>
              <a:rPr lang="en-US" sz="2400" b="1" dirty="0" smtClean="0">
                <a:solidFill>
                  <a:srgbClr val="000000"/>
                </a:solidFill>
                <a:latin typeface="Consolas"/>
              </a:rPr>
              <a:t> = FWD;</a:t>
            </a:r>
          </a:p>
          <a:p>
            <a:r>
              <a:rPr lang="en-US" sz="2400" b="1" dirty="0" smtClean="0">
                <a:solidFill>
                  <a:srgbClr val="000000"/>
                </a:solidFill>
                <a:latin typeface="Consolas"/>
              </a:rPr>
              <a:t>    </a:t>
            </a:r>
          </a:p>
          <a:p>
            <a:r>
              <a:rPr lang="en-US" sz="2400" b="1" dirty="0" smtClean="0">
                <a:solidFill>
                  <a:srgbClr val="000000"/>
                </a:solidFill>
                <a:latin typeface="Consolas"/>
              </a:rPr>
              <a:t>    dropping := lift = DROP;</a:t>
            </a:r>
          </a:p>
          <a:p>
            <a:r>
              <a:rPr lang="en-US" sz="2400" b="1" dirty="0" smtClean="0">
                <a:solidFill>
                  <a:srgbClr val="000000"/>
                </a:solidFill>
                <a:latin typeface="Consolas"/>
              </a:rPr>
              <a:t>    lifting := lift = LIFT;</a:t>
            </a:r>
          </a:p>
          <a:p>
            <a:r>
              <a:rPr lang="en-US" sz="2400" b="1" dirty="0" smtClean="0">
                <a:solidFill>
                  <a:srgbClr val="000000"/>
                </a:solidFill>
                <a:latin typeface="Consolas"/>
              </a:rPr>
              <a:t>    </a:t>
            </a:r>
          </a:p>
          <a:p>
            <a:r>
              <a:rPr lang="en-US" sz="2400" b="1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400" b="1" dirty="0" err="1" smtClean="0">
                <a:solidFill>
                  <a:srgbClr val="000000"/>
                </a:solidFill>
                <a:latin typeface="Consolas"/>
              </a:rPr>
              <a:t>lowObstacle</a:t>
            </a:r>
            <a:r>
              <a:rPr lang="en-US" sz="2400" b="1" dirty="0" smtClean="0">
                <a:solidFill>
                  <a:srgbClr val="000000"/>
                </a:solidFill>
                <a:latin typeface="Consolas"/>
              </a:rPr>
              <a:t> := (cargo = BLOCKED &amp; station = </a:t>
            </a:r>
            <a:r>
              <a:rPr lang="en-US" sz="2400" b="1" dirty="0" smtClean="0">
                <a:solidFill>
                  <a:srgbClr val="7D7D7D"/>
                </a:solidFill>
                <a:latin typeface="Consolas"/>
              </a:rPr>
              <a:t>0</a:t>
            </a:r>
            <a:r>
              <a:rPr lang="en-US" sz="2400" b="1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Guarantees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Do </a:t>
            </a:r>
            <a:r>
              <a:rPr lang="en-US" dirty="0" smtClean="0">
                <a:solidFill>
                  <a:schemeClr val="accent1"/>
                </a:solidFill>
              </a:rPr>
              <a:t>not run into obstacles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algn="ctr">
              <a:buNone/>
            </a:pPr>
            <a:r>
              <a:rPr lang="en-US" sz="2200" b="1" dirty="0" smtClean="0">
                <a:latin typeface="Consolas" pitchFamily="49" charset="0"/>
                <a:cs typeface="Consolas" pitchFamily="49" charset="0"/>
              </a:rPr>
              <a:t>[] 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((sense = BLOCKED | </a:t>
            </a:r>
            <a:r>
              <a:rPr lang="en-US" sz="2200" b="1" dirty="0" err="1">
                <a:latin typeface="Consolas" pitchFamily="49" charset="0"/>
                <a:cs typeface="Consolas" pitchFamily="49" charset="0"/>
              </a:rPr>
              <a:t>lowObstacle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) -&gt; ! forwarding</a:t>
            </a:r>
            <a:r>
              <a:rPr lang="en-US" sz="2200" b="1" dirty="0" smtClean="0">
                <a:latin typeface="Consolas" pitchFamily="49" charset="0"/>
                <a:cs typeface="Consolas" pitchFamily="49" charset="0"/>
              </a:rPr>
              <a:t>);</a:t>
            </a:r>
            <a:br>
              <a:rPr lang="en-US" sz="2200" b="1" dirty="0" smtClean="0">
                <a:latin typeface="Consolas" pitchFamily="49" charset="0"/>
                <a:cs typeface="Consolas" pitchFamily="49" charset="0"/>
              </a:rPr>
            </a:br>
            <a:endParaRPr lang="en-US" sz="2200" b="1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Only pick up or drop cargo </a:t>
            </a:r>
            <a:r>
              <a:rPr lang="en-US" dirty="0" smtClean="0">
                <a:solidFill>
                  <a:schemeClr val="accent1"/>
                </a:solidFill>
              </a:rPr>
              <a:t>at stations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algn="ctr">
              <a:buNone/>
            </a:pPr>
            <a:r>
              <a:rPr lang="en-US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[] (!station -&gt; lift = NIL);</a:t>
            </a:r>
            <a:r>
              <a:rPr lang="en-US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endParaRPr lang="en-US" sz="2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Always keep on delivering cargo</a:t>
            </a:r>
            <a:r>
              <a:rPr lang="en-US" dirty="0" smtClean="0"/>
              <a:t>.</a:t>
            </a:r>
          </a:p>
          <a:p>
            <a:pPr algn="ctr">
              <a:buNone/>
            </a:pPr>
            <a:endParaRPr lang="en-US" sz="22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algn="ctr">
              <a:buNone/>
            </a:pPr>
            <a:r>
              <a:rPr lang="en-US" sz="22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[] </a:t>
            </a:r>
            <a:r>
              <a:rPr lang="en-US" sz="22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&lt;&gt; ((lift = DROP) | </a:t>
            </a:r>
            <a:r>
              <a:rPr lang="en-US" sz="2200" b="1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emgOff</a:t>
            </a:r>
            <a:r>
              <a:rPr lang="en-US" sz="22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| </a:t>
            </a:r>
            <a:r>
              <a:rPr lang="en-US" sz="2200" b="1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lowObstacle</a:t>
            </a:r>
            <a:r>
              <a:rPr lang="en-US" sz="22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Forklift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314" name="Picture 2" descr="https://lh3.googleusercontent.com/-rHNsxMb1SGc/VPxUuUYneLI/AAAAAAAAF4I/B5I8q4wjVC4/w958-h719-no/IMG_20150308_155326.jpg"/>
          <p:cNvPicPr>
            <a:picLocks noChangeAspect="1" noChangeArrowheads="1"/>
          </p:cNvPicPr>
          <p:nvPr/>
        </p:nvPicPr>
        <p:blipFill>
          <a:blip r:embed="rId2" cstate="print"/>
          <a:srcRect l="3002" t="5333" r="5837" b="6136"/>
          <a:stretch>
            <a:fillRect/>
          </a:stretch>
        </p:blipFill>
        <p:spPr bwMode="auto">
          <a:xfrm>
            <a:off x="1074199" y="1272615"/>
            <a:ext cx="7288566" cy="530501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forklift will </a:t>
            </a:r>
            <a:r>
              <a:rPr lang="en-US" dirty="0" smtClean="0">
                <a:solidFill>
                  <a:schemeClr val="accent1"/>
                </a:solidFill>
              </a:rPr>
              <a:t>always </a:t>
            </a:r>
            <a:r>
              <a:rPr lang="en-US" dirty="0" smtClean="0"/>
              <a:t>be able to </a:t>
            </a:r>
            <a:r>
              <a:rPr lang="en-US" dirty="0" smtClean="0">
                <a:solidFill>
                  <a:schemeClr val="accent1"/>
                </a:solidFill>
              </a:rPr>
              <a:t>eventually leave a station </a:t>
            </a:r>
            <a:r>
              <a:rPr lang="en-US" dirty="0" smtClean="0"/>
              <a:t>by going </a:t>
            </a:r>
            <a:r>
              <a:rPr lang="en-US" dirty="0" smtClean="0">
                <a:solidFill>
                  <a:schemeClr val="accent1"/>
                </a:solidFill>
              </a:rPr>
              <a:t>forward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sz="2000" dirty="0" smtClean="0"/>
          </a:p>
          <a:p>
            <a:pPr algn="ctr">
              <a:buNone/>
            </a:pPr>
            <a:r>
              <a:rPr lang="en-US" sz="2200" b="1" dirty="0" smtClean="0">
                <a:latin typeface="Consolas" pitchFamily="49" charset="0"/>
                <a:cs typeface="Consolas" pitchFamily="49" charset="0"/>
              </a:rPr>
              <a:t>[] ((forwarding) -&gt; &lt;&gt; (!station | stopping));</a:t>
            </a:r>
          </a:p>
          <a:p>
            <a:endParaRPr lang="en-US" sz="2000" dirty="0" smtClean="0"/>
          </a:p>
          <a:p>
            <a:r>
              <a:rPr lang="en-US" dirty="0" smtClean="0"/>
              <a:t>The forklift will </a:t>
            </a:r>
            <a:r>
              <a:rPr lang="en-US" dirty="0" smtClean="0">
                <a:solidFill>
                  <a:schemeClr val="accent1"/>
                </a:solidFill>
              </a:rPr>
              <a:t>always </a:t>
            </a:r>
            <a:r>
              <a:rPr lang="en-US" dirty="0" smtClean="0"/>
              <a:t>be able to </a:t>
            </a:r>
            <a:r>
              <a:rPr lang="en-US" dirty="0" smtClean="0">
                <a:solidFill>
                  <a:schemeClr val="accent1"/>
                </a:solidFill>
              </a:rPr>
              <a:t>eventually find a station </a:t>
            </a:r>
            <a:r>
              <a:rPr lang="en-US" dirty="0" smtClean="0"/>
              <a:t>with cargo </a:t>
            </a:r>
            <a:r>
              <a:rPr lang="en-US" dirty="0" smtClean="0">
                <a:solidFill>
                  <a:schemeClr val="accent1"/>
                </a:solidFill>
              </a:rPr>
              <a:t>by going forward</a:t>
            </a:r>
            <a:r>
              <a:rPr lang="en-US" dirty="0" smtClean="0"/>
              <a:t>. </a:t>
            </a:r>
          </a:p>
          <a:p>
            <a:endParaRPr lang="en-US" sz="2000" dirty="0" smtClean="0"/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[] ((forwarding &amp; !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spec_loaded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-&gt;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2000" b="1" dirty="0" smtClean="0">
                <a:latin typeface="Consolas" pitchFamily="49" charset="0"/>
                <a:cs typeface="Consolas" pitchFamily="49" charset="0"/>
              </a:rPr>
            </a:b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&lt;&gt;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((station &amp; cargo = BLOCKED) | backing | stopping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Synthesized Controller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1155" y="1199080"/>
            <a:ext cx="872993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state S0, S1, S2, S3, S4, S5, S6[initial], S7, S8, S9, S10, S11;</a:t>
            </a:r>
          </a:p>
          <a:p>
            <a:endParaRPr lang="en-US" sz="1200" dirty="0" smtClean="0">
              <a:latin typeface="Consolas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S0 -&gt; S7 {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cargo:CLEAR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sense:CLEAR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, station:0, emgOff:0}  / {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mLeft:FWD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mRight:FWD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lift:NIL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};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S0 -&gt; S11 {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cargo:BLOCKED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sense:BLOCKED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, station:0, emgOff:1}  / {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mLeft:STOP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mRight:STOP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lift:NIL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};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S0 -&gt; S10 {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cargo:BLOCKED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sense:CLEAR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, station:1, emgOff:1}  / {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mLeft:STOP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mRight:STOP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lift:NIL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};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S0 -&gt; S11 {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cargo:CLEAR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sense:CLEAR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, station:0, emgOff:1}  / {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mLeft:STOP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mRight:STOP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lift:NIL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};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S0 -&gt; S7 {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cargo:CLEAR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sense:BLOCKED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, station:0, emgOff:0}  / {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mLeft:BWD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mRight:FWD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lift:NIL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};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S0 -&gt; S7 {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cargo:CLEAR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sense:CLEAR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, station:1, emgOff:0}  / {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mLeft:FWD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mRight:FWD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lift:NIL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};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S0 -&gt; S11 {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cargo:CLEAR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sense:BLOCKED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, station:0, emgOff:1}  / {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mLeft:STOP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mRight:STOP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lift:NIL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};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S0 -&gt; S10 {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cargo:CLEAR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sense:CLEAR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, station:1, emgOff:1}  / {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mLeft:STOP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mRight:STOP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lift:NIL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};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S0 -&gt; S10 {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cargo:BLOCKED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sense:BLOCKED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, station:1, emgOff:1}  / {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mLeft:STOP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mRight:STOP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lift:NIL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};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S0 -&gt; S7 {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cargo:CLEAR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sense:BLOCKED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, station:1, emgOff:0}  / {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mLeft:BWD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mRight:FWD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lift:NIL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};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S0 -&gt; S10 {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cargo:CLEAR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sense:BLOCKED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, station:1, emgOff:1}  / {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mLeft:STOP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mRight:STOP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lift:NIL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};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S0 -&gt; S0 {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cargo:BLOCKED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sense:CLEAR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, station:0, emgOff:0}  / {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mLeft:BWD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mRight:BWD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lift:NIL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};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S0 -&gt; S7 {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cargo:BLOCKED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sense:CLEAR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, station:1, emgOff:0}  / {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mLeft:BWD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mRight:BWD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lift:NIL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};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S0 -&gt; S7 {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cargo:BLOCKED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sense:BLOCKED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, station:1, emgOff:0}  / {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mLeft:BWD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mRight:BWD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lift:NIL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};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S0 -&gt; S11 {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cargo:BLOCKED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sense:CLEAR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, station:0, emgOff:1}  / {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mLeft:STOP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mRight:STOP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lift:NIL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};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S0 -&gt; S0 {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cargo:BLOCKED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sense:BLOCKED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, station:0, emgOff:0}  / {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mLeft:BWD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mRight:BWD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lift:NIL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};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S1 -&gt; S1 {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cargo:CLEAR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sense:CLEAR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, station:0, emgOff:0}  / {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mLeft:FWD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mRight:FWD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lift:NIL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};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S1 -&gt; S6 {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cargo:BLOCKED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sense:BLOCKED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, station:0, emgOff:1}  / {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mLeft:STOP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mRight:STOP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lift:NIL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};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S1 -&gt; S5 {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cargo:BLOCKED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sense:BLOCKED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, station:1, emgOff:0}  / {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mLeft:STOP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mRight:STOP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lift:LIFT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};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S1 -&gt; S8 {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cargo:BLOCKED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sense:CLEAR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, station:1, emgOff:1}  / {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mLeft:STOP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mRight:STOP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lift:NIL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};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S1 -&gt; S6 {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cargo:CLEAR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sense:CLEAR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, station:0, emgOff:1}  / {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mLeft:STOP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mRight:STOP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lift:NIL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};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S1 -&gt; S1 {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cargo:CLEAR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sense:BLOCKED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, station:0, emgOff:0}  / {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mLeft:BWD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mRight:FWD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lift:NIL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};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S1 -&gt; S1 {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cargo:CLEAR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sense:CLEAR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, station:1, emgOff:0}  / {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mLeft:FWD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mRight:FWD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lift:NIL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};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S1 -&gt; S8 {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cargo:BLOCKED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sense:BLOCKED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, station:1, emgOff:1}  / {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mLeft:STOP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mRight:STOP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lift:NIL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};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S1 -&gt; S6 {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cargo:CLEAR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sense:BLOCKED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, station:0, emgOff:1}  / {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mLeft:STOP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mRight:STOP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lift:NIL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};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S1 -&gt; S8 {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cargo:CLEAR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sense:CLEAR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, station:1, emgOff:1}  / {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mLeft:STOP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mRight:STOP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lift:NIL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};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S1 -&gt; S1 {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cargo:CLEAR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sense:BLOCKED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, station:1, emgOff:0}  / {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mLeft:BWD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mRight:FWD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lift:NIL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};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...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Generated Java Code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6649" y="1267145"/>
            <a:ext cx="8583283" cy="544764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</a:rPr>
              <a:t>switch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200" b="1" dirty="0" err="1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200" b="1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200" b="1" dirty="0" err="1" smtClean="0">
                <a:solidFill>
                  <a:srgbClr val="0000C0"/>
                </a:solidFill>
                <a:latin typeface="Consolas"/>
              </a:rPr>
              <a:t>state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</a:rPr>
              <a:t>case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i="1" dirty="0" smtClean="0">
                <a:solidFill>
                  <a:srgbClr val="0000C0"/>
                </a:solidFill>
                <a:latin typeface="Consolas"/>
              </a:rPr>
              <a:t>S0</a:t>
            </a:r>
            <a:r>
              <a:rPr lang="en-US" sz="1200" b="1" i="1" dirty="0" smtClean="0">
                <a:solidFill>
                  <a:srgbClr val="000000"/>
                </a:solidFill>
                <a:latin typeface="Consolas"/>
              </a:rPr>
              <a:t>: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200" b="1" dirty="0" err="1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200" b="1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200" b="1" dirty="0" err="1" smtClean="0">
                <a:solidFill>
                  <a:srgbClr val="0000C0"/>
                </a:solidFill>
                <a:latin typeface="Consolas"/>
              </a:rPr>
              <a:t>cargo</a:t>
            </a:r>
            <a:r>
              <a:rPr lang="en-US" sz="1200" b="1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200" b="1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getCurrentValue</a:t>
            </a:r>
            <a:r>
              <a:rPr lang="en-US" sz="12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() != </a:t>
            </a:r>
            <a:r>
              <a:rPr lang="en-US" sz="1200" b="1" dirty="0" smtClean="0">
                <a:solidFill>
                  <a:srgbClr val="7F0055"/>
                </a:solidFill>
                <a:highlight>
                  <a:srgbClr val="D4D4D4"/>
                </a:highlight>
                <a:latin typeface="Consolas"/>
              </a:rPr>
              <a:t>null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      &amp;&amp; </a:t>
            </a:r>
            <a:r>
              <a:rPr lang="en-US" sz="1200" b="1" dirty="0" err="1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200" b="1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200" b="1" dirty="0" err="1" smtClean="0">
                <a:solidFill>
                  <a:srgbClr val="0000C0"/>
                </a:solidFill>
                <a:latin typeface="Consolas"/>
              </a:rPr>
              <a:t>cargo</a:t>
            </a:r>
            <a:r>
              <a:rPr lang="en-US" sz="1200" b="1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200" b="1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getCurrentValue</a:t>
            </a:r>
            <a:r>
              <a:rPr lang="en-US" sz="12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() == </a:t>
            </a:r>
            <a:r>
              <a:rPr lang="en-US" sz="1200" b="1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Distance.</a:t>
            </a:r>
            <a:r>
              <a:rPr lang="en-US" sz="1200" b="1" i="1" dirty="0" err="1" smtClean="0">
                <a:solidFill>
                  <a:srgbClr val="0000C0"/>
                </a:solidFill>
                <a:highlight>
                  <a:srgbClr val="D4D4D4"/>
                </a:highlight>
                <a:latin typeface="Consolas"/>
              </a:rPr>
              <a:t>CLEAR</a:t>
            </a:r>
            <a:endParaRPr lang="en-US" sz="1200" b="1" i="1" dirty="0" smtClean="0">
              <a:solidFill>
                <a:srgbClr val="0000C0"/>
              </a:solidFill>
              <a:highlight>
                <a:srgbClr val="D4D4D4"/>
              </a:highlight>
              <a:latin typeface="Consolas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      &amp;&amp; </a:t>
            </a:r>
            <a:r>
              <a:rPr lang="en-US" sz="1200" b="1" dirty="0" err="1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200" b="1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200" b="1" dirty="0" err="1" smtClean="0">
                <a:solidFill>
                  <a:srgbClr val="0000C0"/>
                </a:solidFill>
                <a:latin typeface="Consolas"/>
              </a:rPr>
              <a:t>sense</a:t>
            </a:r>
            <a:r>
              <a:rPr lang="en-US" sz="1200" b="1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200" b="1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getCurrentValue</a:t>
            </a:r>
            <a:r>
              <a:rPr lang="en-US" sz="12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() != </a:t>
            </a:r>
            <a:r>
              <a:rPr lang="en-US" sz="1200" b="1" dirty="0" smtClean="0">
                <a:solidFill>
                  <a:srgbClr val="7F0055"/>
                </a:solidFill>
                <a:highlight>
                  <a:srgbClr val="D4D4D4"/>
                </a:highlight>
                <a:latin typeface="Consolas"/>
              </a:rPr>
              <a:t>null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      &amp;&amp; </a:t>
            </a:r>
            <a:r>
              <a:rPr lang="en-US" sz="1200" b="1" dirty="0" err="1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200" b="1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200" b="1" dirty="0" err="1" smtClean="0">
                <a:solidFill>
                  <a:srgbClr val="0000C0"/>
                </a:solidFill>
                <a:latin typeface="Consolas"/>
              </a:rPr>
              <a:t>sense</a:t>
            </a:r>
            <a:r>
              <a:rPr lang="en-US" sz="1200" b="1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200" b="1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getCurrentValue</a:t>
            </a:r>
            <a:r>
              <a:rPr lang="en-US" sz="12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() == </a:t>
            </a:r>
            <a:r>
              <a:rPr lang="en-US" sz="1200" b="1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Distance.</a:t>
            </a:r>
            <a:r>
              <a:rPr lang="en-US" sz="1200" b="1" i="1" dirty="0" err="1" smtClean="0">
                <a:solidFill>
                  <a:srgbClr val="0000C0"/>
                </a:solidFill>
                <a:highlight>
                  <a:srgbClr val="D4D4D4"/>
                </a:highlight>
                <a:latin typeface="Consolas"/>
              </a:rPr>
              <a:t>BLOCKED</a:t>
            </a:r>
            <a:endParaRPr lang="en-US" sz="1200" b="1" i="1" dirty="0" smtClean="0">
              <a:solidFill>
                <a:srgbClr val="0000C0"/>
              </a:solidFill>
              <a:highlight>
                <a:srgbClr val="D4D4D4"/>
              </a:highlight>
              <a:latin typeface="Consolas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      &amp;&amp; </a:t>
            </a:r>
            <a:r>
              <a:rPr lang="en-US" sz="1200" b="1" dirty="0" err="1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200" b="1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200" b="1" dirty="0" err="1" smtClean="0">
                <a:solidFill>
                  <a:srgbClr val="0000C0"/>
                </a:solidFill>
                <a:latin typeface="Consolas"/>
              </a:rPr>
              <a:t>station</a:t>
            </a:r>
            <a:r>
              <a:rPr lang="en-US" sz="1200" b="1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200" b="1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getCurrentValue</a:t>
            </a:r>
            <a:r>
              <a:rPr lang="en-US" sz="12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() != </a:t>
            </a:r>
            <a:r>
              <a:rPr lang="en-US" sz="1200" b="1" dirty="0" smtClean="0">
                <a:solidFill>
                  <a:srgbClr val="7F0055"/>
                </a:solidFill>
                <a:highlight>
                  <a:srgbClr val="D4D4D4"/>
                </a:highlight>
                <a:latin typeface="Consolas"/>
              </a:rPr>
              <a:t>null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      &amp;&amp; </a:t>
            </a:r>
            <a:r>
              <a:rPr lang="en-US" sz="1200" b="1" dirty="0" err="1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200" b="1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200" b="1" dirty="0" err="1" smtClean="0">
                <a:solidFill>
                  <a:srgbClr val="0000C0"/>
                </a:solidFill>
                <a:latin typeface="Consolas"/>
              </a:rPr>
              <a:t>station</a:t>
            </a:r>
            <a:r>
              <a:rPr lang="en-US" sz="1200" b="1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200" b="1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getCurrentValue</a:t>
            </a:r>
            <a:r>
              <a:rPr lang="en-US" sz="12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() == </a:t>
            </a:r>
            <a:r>
              <a:rPr lang="en-US" sz="1200" b="1" dirty="0" smtClean="0">
                <a:solidFill>
                  <a:srgbClr val="7F0055"/>
                </a:solidFill>
                <a:highlight>
                  <a:srgbClr val="D4D4D4"/>
                </a:highlight>
                <a:latin typeface="Consolas"/>
              </a:rPr>
              <a:t>true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      &amp;&amp; </a:t>
            </a:r>
            <a:r>
              <a:rPr lang="en-US" sz="1200" b="1" dirty="0" err="1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200" b="1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200" b="1" dirty="0" err="1" smtClean="0">
                <a:solidFill>
                  <a:srgbClr val="0000C0"/>
                </a:solidFill>
                <a:latin typeface="Consolas"/>
              </a:rPr>
              <a:t>emgOff</a:t>
            </a:r>
            <a:r>
              <a:rPr lang="en-US" sz="1200" b="1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200" b="1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getCurrentValue</a:t>
            </a:r>
            <a:r>
              <a:rPr lang="en-US" sz="12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() != </a:t>
            </a:r>
            <a:r>
              <a:rPr lang="en-US" sz="1200" b="1" dirty="0" smtClean="0">
                <a:solidFill>
                  <a:srgbClr val="7F0055"/>
                </a:solidFill>
                <a:highlight>
                  <a:srgbClr val="D4D4D4"/>
                </a:highlight>
                <a:latin typeface="Consolas"/>
              </a:rPr>
              <a:t>null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      &amp;&amp; </a:t>
            </a:r>
            <a:r>
              <a:rPr lang="en-US" sz="1200" b="1" dirty="0" err="1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200" b="1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200" b="1" dirty="0" err="1" smtClean="0">
                <a:solidFill>
                  <a:srgbClr val="0000C0"/>
                </a:solidFill>
                <a:latin typeface="Consolas"/>
              </a:rPr>
              <a:t>emgOff</a:t>
            </a:r>
            <a:r>
              <a:rPr lang="en-US" sz="1200" b="1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200" b="1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getCurrentValue</a:t>
            </a:r>
            <a:r>
              <a:rPr lang="en-US" sz="12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() == </a:t>
            </a:r>
            <a:r>
              <a:rPr lang="en-US" sz="1200" b="1" dirty="0" smtClean="0">
                <a:solidFill>
                  <a:srgbClr val="7F0055"/>
                </a:solidFill>
                <a:highlight>
                  <a:srgbClr val="D4D4D4"/>
                </a:highlight>
                <a:latin typeface="Consolas"/>
              </a:rPr>
              <a:t>false</a:t>
            </a:r>
            <a:r>
              <a:rPr lang="en-US" sz="12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) {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b="1" dirty="0" err="1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200" b="1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200" b="1" dirty="0" err="1" smtClean="0">
                <a:solidFill>
                  <a:srgbClr val="0000C0"/>
                </a:solidFill>
                <a:latin typeface="Consolas"/>
              </a:rPr>
              <a:t>state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= State.</a:t>
            </a:r>
            <a:r>
              <a:rPr lang="en-US" sz="1200" b="1" i="1" dirty="0" smtClean="0">
                <a:solidFill>
                  <a:srgbClr val="0000C0"/>
                </a:solidFill>
                <a:latin typeface="Consolas"/>
              </a:rPr>
              <a:t>S6</a:t>
            </a:r>
            <a:r>
              <a:rPr lang="en-US" sz="1200" b="1" i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b="1" dirty="0" err="1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200" b="1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200" b="1" dirty="0" err="1" smtClean="0">
                <a:solidFill>
                  <a:srgbClr val="0000C0"/>
                </a:solidFill>
                <a:latin typeface="Consolas"/>
              </a:rPr>
              <a:t>mLeft</a:t>
            </a:r>
            <a:r>
              <a:rPr lang="en-US" sz="1200" b="1" dirty="0" err="1" smtClean="0">
                <a:solidFill>
                  <a:srgbClr val="000000"/>
                </a:solidFill>
                <a:latin typeface="Consolas"/>
              </a:rPr>
              <a:t>.setNextValue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(MotorCmd.</a:t>
            </a:r>
            <a:r>
              <a:rPr lang="en-US" sz="1200" b="1" i="1" dirty="0" smtClean="0">
                <a:solidFill>
                  <a:srgbClr val="0000C0"/>
                </a:solidFill>
                <a:latin typeface="Consolas"/>
              </a:rPr>
              <a:t>BWD</a:t>
            </a:r>
            <a:r>
              <a:rPr lang="en-US" sz="1200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b="1" dirty="0" err="1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200" b="1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200" b="1" dirty="0" err="1" smtClean="0">
                <a:solidFill>
                  <a:srgbClr val="0000C0"/>
                </a:solidFill>
                <a:latin typeface="Consolas"/>
              </a:rPr>
              <a:t>mRight</a:t>
            </a:r>
            <a:r>
              <a:rPr lang="en-US" sz="1200" b="1" dirty="0" err="1" smtClean="0">
                <a:solidFill>
                  <a:srgbClr val="000000"/>
                </a:solidFill>
                <a:latin typeface="Consolas"/>
              </a:rPr>
              <a:t>.setNextValue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(MotorCmd.</a:t>
            </a:r>
            <a:r>
              <a:rPr lang="en-US" sz="1200" b="1" i="1" dirty="0" smtClean="0">
                <a:solidFill>
                  <a:srgbClr val="0000C0"/>
                </a:solidFill>
                <a:latin typeface="Consolas"/>
              </a:rPr>
              <a:t>FWD</a:t>
            </a:r>
            <a:r>
              <a:rPr lang="en-US" sz="1200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b="1" dirty="0" err="1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200" b="1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200" b="1" dirty="0" err="1" smtClean="0">
                <a:solidFill>
                  <a:srgbClr val="0000C0"/>
                </a:solidFill>
                <a:latin typeface="Consolas"/>
              </a:rPr>
              <a:t>lift</a:t>
            </a:r>
            <a:r>
              <a:rPr lang="en-US" sz="1200" b="1" dirty="0" err="1" smtClean="0">
                <a:solidFill>
                  <a:srgbClr val="000000"/>
                </a:solidFill>
                <a:latin typeface="Consolas"/>
              </a:rPr>
              <a:t>.setNextValue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(LiftCmd.</a:t>
            </a:r>
            <a:r>
              <a:rPr lang="en-US" sz="1200" b="1" i="1" dirty="0" smtClean="0">
                <a:solidFill>
                  <a:srgbClr val="0000C0"/>
                </a:solidFill>
                <a:latin typeface="Consolas"/>
              </a:rPr>
              <a:t>NIL</a:t>
            </a:r>
            <a:r>
              <a:rPr lang="en-US" sz="1200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  }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200" b="1" dirty="0" err="1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200" b="1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200" b="1" dirty="0" err="1" smtClean="0">
                <a:solidFill>
                  <a:srgbClr val="0000C0"/>
                </a:solidFill>
                <a:latin typeface="Consolas"/>
              </a:rPr>
              <a:t>cargo</a:t>
            </a:r>
            <a:r>
              <a:rPr lang="en-US" sz="1200" b="1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200" b="1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getCurrentValue</a:t>
            </a:r>
            <a:r>
              <a:rPr lang="en-US" sz="12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() != </a:t>
            </a:r>
            <a:r>
              <a:rPr lang="en-US" sz="1200" b="1" dirty="0" smtClean="0">
                <a:solidFill>
                  <a:srgbClr val="7F0055"/>
                </a:solidFill>
                <a:highlight>
                  <a:srgbClr val="D4D4D4"/>
                </a:highlight>
                <a:latin typeface="Consolas"/>
              </a:rPr>
              <a:t>null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      &amp;&amp; </a:t>
            </a:r>
            <a:r>
              <a:rPr lang="en-US" sz="1200" b="1" dirty="0" err="1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200" b="1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200" b="1" dirty="0" err="1" smtClean="0">
                <a:solidFill>
                  <a:srgbClr val="0000C0"/>
                </a:solidFill>
                <a:latin typeface="Consolas"/>
              </a:rPr>
              <a:t>cargo</a:t>
            </a:r>
            <a:r>
              <a:rPr lang="en-US" sz="1200" b="1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200" b="1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getCurrentValue</a:t>
            </a:r>
            <a:r>
              <a:rPr lang="en-US" sz="12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() == </a:t>
            </a:r>
            <a:r>
              <a:rPr lang="en-US" sz="1200" b="1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Distance.</a:t>
            </a:r>
            <a:r>
              <a:rPr lang="en-US" sz="1200" b="1" i="1" dirty="0" err="1" smtClean="0">
                <a:solidFill>
                  <a:srgbClr val="0000C0"/>
                </a:solidFill>
                <a:highlight>
                  <a:srgbClr val="D4D4D4"/>
                </a:highlight>
                <a:latin typeface="Consolas"/>
              </a:rPr>
              <a:t>CLEAR</a:t>
            </a:r>
            <a:endParaRPr lang="en-US" sz="1200" b="1" i="1" dirty="0" smtClean="0">
              <a:solidFill>
                <a:srgbClr val="0000C0"/>
              </a:solidFill>
              <a:highlight>
                <a:srgbClr val="D4D4D4"/>
              </a:highlight>
              <a:latin typeface="Consolas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      &amp;&amp; </a:t>
            </a:r>
            <a:r>
              <a:rPr lang="en-US" sz="1200" b="1" dirty="0" err="1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200" b="1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200" b="1" dirty="0" err="1" smtClean="0">
                <a:solidFill>
                  <a:srgbClr val="0000C0"/>
                </a:solidFill>
                <a:latin typeface="Consolas"/>
              </a:rPr>
              <a:t>sense</a:t>
            </a:r>
            <a:r>
              <a:rPr lang="en-US" sz="1200" b="1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200" b="1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getCurrentValue</a:t>
            </a:r>
            <a:r>
              <a:rPr lang="en-US" sz="12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() != </a:t>
            </a:r>
            <a:r>
              <a:rPr lang="en-US" sz="1200" b="1" dirty="0" smtClean="0">
                <a:solidFill>
                  <a:srgbClr val="7F0055"/>
                </a:solidFill>
                <a:highlight>
                  <a:srgbClr val="D4D4D4"/>
                </a:highlight>
                <a:latin typeface="Consolas"/>
              </a:rPr>
              <a:t>null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      &amp;&amp; </a:t>
            </a:r>
            <a:r>
              <a:rPr lang="en-US" sz="1200" b="1" dirty="0" err="1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200" b="1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200" b="1" dirty="0" err="1" smtClean="0">
                <a:solidFill>
                  <a:srgbClr val="0000C0"/>
                </a:solidFill>
                <a:latin typeface="Consolas"/>
              </a:rPr>
              <a:t>sense</a:t>
            </a:r>
            <a:r>
              <a:rPr lang="en-US" sz="1200" b="1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200" b="1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getCurrentValue</a:t>
            </a:r>
            <a:r>
              <a:rPr lang="en-US" sz="12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() == </a:t>
            </a:r>
            <a:r>
              <a:rPr lang="en-US" sz="1200" b="1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Distance.</a:t>
            </a:r>
            <a:r>
              <a:rPr lang="en-US" sz="1200" b="1" i="1" dirty="0" err="1" smtClean="0">
                <a:solidFill>
                  <a:srgbClr val="0000C0"/>
                </a:solidFill>
                <a:highlight>
                  <a:srgbClr val="D4D4D4"/>
                </a:highlight>
                <a:latin typeface="Consolas"/>
              </a:rPr>
              <a:t>BLOCKED</a:t>
            </a:r>
            <a:endParaRPr lang="en-US" sz="1200" b="1" i="1" dirty="0" smtClean="0">
              <a:solidFill>
                <a:srgbClr val="0000C0"/>
              </a:solidFill>
              <a:highlight>
                <a:srgbClr val="D4D4D4"/>
              </a:highlight>
              <a:latin typeface="Consolas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      &amp;&amp; </a:t>
            </a:r>
            <a:r>
              <a:rPr lang="en-US" sz="1200" b="1" dirty="0" err="1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200" b="1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200" b="1" dirty="0" err="1" smtClean="0">
                <a:solidFill>
                  <a:srgbClr val="0000C0"/>
                </a:solidFill>
                <a:latin typeface="Consolas"/>
              </a:rPr>
              <a:t>station</a:t>
            </a:r>
            <a:r>
              <a:rPr lang="en-US" sz="1200" b="1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200" b="1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getCurrentValue</a:t>
            </a:r>
            <a:r>
              <a:rPr lang="en-US" sz="12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() != </a:t>
            </a:r>
            <a:r>
              <a:rPr lang="en-US" sz="1200" b="1" dirty="0" smtClean="0">
                <a:solidFill>
                  <a:srgbClr val="7F0055"/>
                </a:solidFill>
                <a:highlight>
                  <a:srgbClr val="D4D4D4"/>
                </a:highlight>
                <a:latin typeface="Consolas"/>
              </a:rPr>
              <a:t>null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      &amp;&amp; </a:t>
            </a:r>
            <a:r>
              <a:rPr lang="en-US" sz="1200" b="1" dirty="0" err="1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200" b="1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200" b="1" dirty="0" err="1" smtClean="0">
                <a:solidFill>
                  <a:srgbClr val="0000C0"/>
                </a:solidFill>
                <a:latin typeface="Consolas"/>
              </a:rPr>
              <a:t>station</a:t>
            </a:r>
            <a:r>
              <a:rPr lang="en-US" sz="1200" b="1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200" b="1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getCurrentValue</a:t>
            </a:r>
            <a:r>
              <a:rPr lang="en-US" sz="12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() == </a:t>
            </a:r>
            <a:r>
              <a:rPr lang="en-US" sz="1200" b="1" dirty="0" smtClean="0">
                <a:solidFill>
                  <a:srgbClr val="7F0055"/>
                </a:solidFill>
                <a:highlight>
                  <a:srgbClr val="D4D4D4"/>
                </a:highlight>
                <a:latin typeface="Consolas"/>
              </a:rPr>
              <a:t>true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      &amp;&amp; </a:t>
            </a:r>
            <a:r>
              <a:rPr lang="en-US" sz="1200" b="1" dirty="0" err="1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200" b="1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200" b="1" dirty="0" err="1" smtClean="0">
                <a:solidFill>
                  <a:srgbClr val="0000C0"/>
                </a:solidFill>
                <a:latin typeface="Consolas"/>
              </a:rPr>
              <a:t>emgOff</a:t>
            </a:r>
            <a:r>
              <a:rPr lang="en-US" sz="1200" b="1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200" b="1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getCurrentValue</a:t>
            </a:r>
            <a:r>
              <a:rPr lang="en-US" sz="12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() != </a:t>
            </a:r>
            <a:r>
              <a:rPr lang="en-US" sz="1200" b="1" dirty="0" smtClean="0">
                <a:solidFill>
                  <a:srgbClr val="7F0055"/>
                </a:solidFill>
                <a:highlight>
                  <a:srgbClr val="D4D4D4"/>
                </a:highlight>
                <a:latin typeface="Consolas"/>
              </a:rPr>
              <a:t>null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      &amp;&amp; </a:t>
            </a:r>
            <a:r>
              <a:rPr lang="en-US" sz="1200" b="1" dirty="0" err="1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200" b="1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200" b="1" dirty="0" err="1" smtClean="0">
                <a:solidFill>
                  <a:srgbClr val="0000C0"/>
                </a:solidFill>
                <a:latin typeface="Consolas"/>
              </a:rPr>
              <a:t>emgOff</a:t>
            </a:r>
            <a:r>
              <a:rPr lang="en-US" sz="1200" b="1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200" b="1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getCurrentValue</a:t>
            </a:r>
            <a:r>
              <a:rPr lang="en-US" sz="12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() == </a:t>
            </a:r>
            <a:r>
              <a:rPr lang="en-US" sz="1200" b="1" dirty="0" smtClean="0">
                <a:solidFill>
                  <a:srgbClr val="7F0055"/>
                </a:solidFill>
                <a:highlight>
                  <a:srgbClr val="D4D4D4"/>
                </a:highlight>
                <a:latin typeface="Consolas"/>
              </a:rPr>
              <a:t>true</a:t>
            </a:r>
            <a:r>
              <a:rPr lang="en-US" sz="12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) {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b="1" dirty="0" err="1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200" b="1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200" b="1" dirty="0" err="1" smtClean="0">
                <a:solidFill>
                  <a:srgbClr val="0000C0"/>
                </a:solidFill>
                <a:latin typeface="Consolas"/>
              </a:rPr>
              <a:t>state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= State.</a:t>
            </a:r>
            <a:r>
              <a:rPr lang="en-US" sz="1200" b="1" i="1" dirty="0" smtClean="0">
                <a:solidFill>
                  <a:srgbClr val="0000C0"/>
                </a:solidFill>
                <a:latin typeface="Consolas"/>
              </a:rPr>
              <a:t>S0</a:t>
            </a:r>
            <a:r>
              <a:rPr lang="en-US" sz="1200" b="1" i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b="1" dirty="0" err="1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200" b="1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200" b="1" dirty="0" err="1" smtClean="0">
                <a:solidFill>
                  <a:srgbClr val="0000C0"/>
                </a:solidFill>
                <a:latin typeface="Consolas"/>
              </a:rPr>
              <a:t>mLeft</a:t>
            </a:r>
            <a:r>
              <a:rPr lang="en-US" sz="1200" b="1" dirty="0" err="1" smtClean="0">
                <a:solidFill>
                  <a:srgbClr val="000000"/>
                </a:solidFill>
                <a:latin typeface="Consolas"/>
              </a:rPr>
              <a:t>.setNextValue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b="1" dirty="0" err="1" smtClean="0">
                <a:solidFill>
                  <a:srgbClr val="000000"/>
                </a:solidFill>
                <a:latin typeface="Consolas"/>
              </a:rPr>
              <a:t>MotorCmd.</a:t>
            </a:r>
            <a:r>
              <a:rPr lang="en-US" sz="1200" b="1" i="1" dirty="0" err="1" smtClean="0">
                <a:solidFill>
                  <a:srgbClr val="0000C0"/>
                </a:solidFill>
                <a:latin typeface="Consolas"/>
              </a:rPr>
              <a:t>STOP</a:t>
            </a:r>
            <a:r>
              <a:rPr lang="en-US" sz="1200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b="1" dirty="0" err="1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200" b="1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200" b="1" dirty="0" err="1" smtClean="0">
                <a:solidFill>
                  <a:srgbClr val="0000C0"/>
                </a:solidFill>
                <a:latin typeface="Consolas"/>
              </a:rPr>
              <a:t>mRight</a:t>
            </a:r>
            <a:r>
              <a:rPr lang="en-US" sz="1200" b="1" dirty="0" err="1" smtClean="0">
                <a:solidFill>
                  <a:srgbClr val="000000"/>
                </a:solidFill>
                <a:latin typeface="Consolas"/>
              </a:rPr>
              <a:t>.setNextValue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b="1" dirty="0" err="1" smtClean="0">
                <a:solidFill>
                  <a:srgbClr val="000000"/>
                </a:solidFill>
                <a:latin typeface="Consolas"/>
              </a:rPr>
              <a:t>MotorCmd.</a:t>
            </a:r>
            <a:r>
              <a:rPr lang="en-US" sz="1200" b="1" i="1" dirty="0" err="1" smtClean="0">
                <a:solidFill>
                  <a:srgbClr val="0000C0"/>
                </a:solidFill>
                <a:latin typeface="Consolas"/>
              </a:rPr>
              <a:t>STOP</a:t>
            </a:r>
            <a:r>
              <a:rPr lang="en-US" sz="1200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b="1" dirty="0" err="1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200" b="1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200" b="1" dirty="0" err="1" smtClean="0">
                <a:solidFill>
                  <a:srgbClr val="0000C0"/>
                </a:solidFill>
                <a:latin typeface="Consolas"/>
              </a:rPr>
              <a:t>lift</a:t>
            </a:r>
            <a:r>
              <a:rPr lang="en-US" sz="1200" b="1" dirty="0" err="1" smtClean="0">
                <a:solidFill>
                  <a:srgbClr val="000000"/>
                </a:solidFill>
                <a:latin typeface="Consolas"/>
              </a:rPr>
              <a:t>.setNextValue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(LiftCmd.</a:t>
            </a:r>
            <a:r>
              <a:rPr lang="en-US" sz="1200" b="1" i="1" dirty="0" smtClean="0">
                <a:solidFill>
                  <a:srgbClr val="0000C0"/>
                </a:solidFill>
                <a:latin typeface="Consolas"/>
              </a:rPr>
              <a:t>NIL</a:t>
            </a:r>
            <a:r>
              <a:rPr lang="en-US" sz="1200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  }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...</a:t>
            </a:r>
            <a:endParaRPr lang="en-US" sz="12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Running System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hteck 58"/>
          <p:cNvSpPr/>
          <p:nvPr/>
        </p:nvSpPr>
        <p:spPr bwMode="auto">
          <a:xfrm>
            <a:off x="301924" y="1828683"/>
            <a:ext cx="8384875" cy="467923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dirty="0" err="1" smtClean="0"/>
              <a:t>ForkLift</a:t>
            </a:r>
            <a:endParaRPr lang="de-DE" dirty="0"/>
          </a:p>
          <a:p>
            <a:pPr>
              <a:defRPr/>
            </a:pPr>
            <a:r>
              <a:rPr lang="de-DE" dirty="0" smtClean="0">
                <a:cs typeface="Arial" charset="0"/>
              </a:rPr>
              <a:t>«</a:t>
            </a:r>
            <a:r>
              <a:rPr lang="de-DE" dirty="0" err="1" smtClean="0">
                <a:cs typeface="Arial" charset="0"/>
              </a:rPr>
              <a:t>Deploy</a:t>
            </a:r>
            <a:r>
              <a:rPr lang="de-DE" dirty="0">
                <a:cs typeface="Arial" charset="0"/>
              </a:rPr>
              <a:t>»</a:t>
            </a:r>
            <a:r>
              <a:rPr lang="de-DE" dirty="0"/>
              <a:t/>
            </a:r>
            <a:br>
              <a:rPr lang="de-DE" dirty="0"/>
            </a:br>
            <a:endParaRPr lang="en-US" sz="2000" dirty="0"/>
          </a:p>
        </p:txBody>
      </p:sp>
      <p:cxnSp>
        <p:nvCxnSpPr>
          <p:cNvPr id="61" name="Gewinkelte Verbindung 60"/>
          <p:cNvCxnSpPr>
            <a:stCxn id="90" idx="3"/>
            <a:endCxn id="79" idx="1"/>
          </p:cNvCxnSpPr>
          <p:nvPr/>
        </p:nvCxnSpPr>
        <p:spPr bwMode="auto">
          <a:xfrm>
            <a:off x="2695325" y="3380129"/>
            <a:ext cx="477837" cy="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5" name="Gruppieren 62"/>
          <p:cNvGrpSpPr>
            <a:grpSpLocks/>
          </p:cNvGrpSpPr>
          <p:nvPr/>
        </p:nvGrpSpPr>
        <p:grpSpPr bwMode="auto">
          <a:xfrm>
            <a:off x="767750" y="3165816"/>
            <a:ext cx="1927574" cy="466725"/>
            <a:chOff x="4706755" y="1644331"/>
            <a:chExt cx="2108020" cy="511790"/>
          </a:xfrm>
        </p:grpSpPr>
        <p:sp>
          <p:nvSpPr>
            <p:cNvPr id="89" name="Rechteck 88"/>
            <p:cNvSpPr/>
            <p:nvPr/>
          </p:nvSpPr>
          <p:spPr>
            <a:xfrm>
              <a:off x="4706755" y="1644331"/>
              <a:ext cx="2036839" cy="51179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de-DE" sz="1400" dirty="0" smtClean="0"/>
                <a:t>StationSensor(S1) </a:t>
              </a:r>
              <a:br>
                <a:rPr lang="de-DE" sz="1400" dirty="0" smtClean="0"/>
              </a:br>
              <a:r>
                <a:rPr lang="de-DE" sz="1400" dirty="0" smtClean="0"/>
                <a:t>                   stationSense</a:t>
              </a:r>
              <a:endParaRPr lang="de-DE" sz="1400" dirty="0"/>
            </a:p>
          </p:txBody>
        </p:sp>
        <p:sp>
          <p:nvSpPr>
            <p:cNvPr id="90" name="Rechteck 89"/>
            <p:cNvSpPr/>
            <p:nvPr/>
          </p:nvSpPr>
          <p:spPr>
            <a:xfrm>
              <a:off x="6670677" y="1807965"/>
              <a:ext cx="144098" cy="1427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056" name="Gruppieren 63"/>
          <p:cNvGrpSpPr>
            <a:grpSpLocks/>
          </p:cNvGrpSpPr>
          <p:nvPr/>
        </p:nvGrpSpPr>
        <p:grpSpPr bwMode="auto">
          <a:xfrm>
            <a:off x="6003675" y="3065589"/>
            <a:ext cx="1719898" cy="468313"/>
            <a:chOff x="6080698" y="3282286"/>
            <a:chExt cx="2335067" cy="511790"/>
          </a:xfrm>
        </p:grpSpPr>
        <p:sp>
          <p:nvSpPr>
            <p:cNvPr id="87" name="Rechteck 86"/>
            <p:cNvSpPr/>
            <p:nvPr/>
          </p:nvSpPr>
          <p:spPr>
            <a:xfrm>
              <a:off x="6155350" y="3282286"/>
              <a:ext cx="2260415" cy="51179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en-US" sz="1400" dirty="0" err="1" smtClean="0"/>
                <a:t>LiftMotor</a:t>
              </a:r>
              <a:r>
                <a:rPr lang="de-DE" sz="1400" dirty="0" smtClean="0"/>
                <a:t>(A</a:t>
              </a:r>
              <a:r>
                <a:rPr lang="de-DE" sz="1400" dirty="0"/>
                <a:t>) </a:t>
              </a:r>
              <a:r>
                <a:rPr lang="de-DE" sz="1400" dirty="0" smtClean="0"/>
                <a:t>mLift</a:t>
              </a:r>
              <a:endParaRPr lang="de-DE" sz="1400" dirty="0"/>
            </a:p>
          </p:txBody>
        </p:sp>
        <p:sp>
          <p:nvSpPr>
            <p:cNvPr id="88" name="Rechteck 87"/>
            <p:cNvSpPr/>
            <p:nvPr/>
          </p:nvSpPr>
          <p:spPr>
            <a:xfrm>
              <a:off x="6080698" y="3500881"/>
              <a:ext cx="149305" cy="15266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65" name="Rechteck 64"/>
          <p:cNvSpPr/>
          <p:nvPr/>
        </p:nvSpPr>
        <p:spPr bwMode="auto">
          <a:xfrm>
            <a:off x="3241425" y="2425584"/>
            <a:ext cx="2224087" cy="391160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de-DE" sz="1600" dirty="0" smtClean="0"/>
              <a:t>Controller</a:t>
            </a:r>
            <a:endParaRPr lang="de-DE" sz="1600" dirty="0"/>
          </a:p>
        </p:txBody>
      </p:sp>
      <p:sp>
        <p:nvSpPr>
          <p:cNvPr id="67" name="Rechteck 66"/>
          <p:cNvSpPr/>
          <p:nvPr/>
        </p:nvSpPr>
        <p:spPr bwMode="auto">
          <a:xfrm>
            <a:off x="5397250" y="3262439"/>
            <a:ext cx="136525" cy="1381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79" name="Rechteck 78"/>
          <p:cNvSpPr/>
          <p:nvPr/>
        </p:nvSpPr>
        <p:spPr bwMode="auto">
          <a:xfrm>
            <a:off x="3173162" y="3312181"/>
            <a:ext cx="136525" cy="139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80" name="Rechteck 79"/>
          <p:cNvSpPr/>
          <p:nvPr/>
        </p:nvSpPr>
        <p:spPr bwMode="auto">
          <a:xfrm>
            <a:off x="3173162" y="4174979"/>
            <a:ext cx="136525" cy="1381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cxnSp>
        <p:nvCxnSpPr>
          <p:cNvPr id="82" name="Gewinkelte Verbindung 81"/>
          <p:cNvCxnSpPr>
            <a:stCxn id="67" idx="3"/>
            <a:endCxn id="88" idx="1"/>
          </p:cNvCxnSpPr>
          <p:nvPr/>
        </p:nvCxnSpPr>
        <p:spPr bwMode="auto">
          <a:xfrm>
            <a:off x="5533775" y="3331496"/>
            <a:ext cx="469900" cy="396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ine Ecke des Rechtecks schneiden 34"/>
          <p:cNvSpPr/>
          <p:nvPr/>
        </p:nvSpPr>
        <p:spPr>
          <a:xfrm>
            <a:off x="6335462" y="1360372"/>
            <a:ext cx="2136775" cy="330200"/>
          </a:xfrm>
          <a:prstGeom prst="snip1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de-DE" sz="1600" b="1" dirty="0" err="1"/>
              <a:t>MontiArcAutomaton</a:t>
            </a:r>
            <a:endParaRPr lang="en-US" sz="1600" b="1" dirty="0"/>
          </a:p>
        </p:txBody>
      </p:sp>
      <p:sp>
        <p:nvSpPr>
          <p:cNvPr id="36" name="Rechteck 79"/>
          <p:cNvSpPr/>
          <p:nvPr/>
        </p:nvSpPr>
        <p:spPr bwMode="auto">
          <a:xfrm>
            <a:off x="3173162" y="5036189"/>
            <a:ext cx="136525" cy="1381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37" name="Rechteck 79"/>
          <p:cNvSpPr/>
          <p:nvPr/>
        </p:nvSpPr>
        <p:spPr bwMode="auto">
          <a:xfrm>
            <a:off x="3173162" y="5897400"/>
            <a:ext cx="136525" cy="1381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cxnSp>
        <p:nvCxnSpPr>
          <p:cNvPr id="38" name="Gewinkelte Verbindung 60"/>
          <p:cNvCxnSpPr>
            <a:stCxn id="41" idx="3"/>
          </p:cNvCxnSpPr>
          <p:nvPr/>
        </p:nvCxnSpPr>
        <p:spPr bwMode="auto">
          <a:xfrm>
            <a:off x="2692867" y="4240452"/>
            <a:ext cx="477837" cy="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uppieren 62"/>
          <p:cNvGrpSpPr>
            <a:grpSpLocks/>
          </p:cNvGrpSpPr>
          <p:nvPr/>
        </p:nvGrpSpPr>
        <p:grpSpPr bwMode="auto">
          <a:xfrm>
            <a:off x="759125" y="4026139"/>
            <a:ext cx="1933742" cy="466725"/>
            <a:chOff x="4700010" y="1644331"/>
            <a:chExt cx="2114765" cy="511790"/>
          </a:xfrm>
        </p:grpSpPr>
        <p:sp>
          <p:nvSpPr>
            <p:cNvPr id="40" name="Rechteck 88"/>
            <p:cNvSpPr/>
            <p:nvPr/>
          </p:nvSpPr>
          <p:spPr>
            <a:xfrm>
              <a:off x="4700010" y="1644331"/>
              <a:ext cx="2043584" cy="51179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en-US" sz="1400" dirty="0" err="1" smtClean="0"/>
                <a:t>DistanceSensor</a:t>
              </a:r>
              <a:r>
                <a:rPr lang="de-DE" sz="1400" dirty="0" smtClean="0"/>
                <a:t>(S2, 20) </a:t>
              </a:r>
              <a:br>
                <a:rPr lang="de-DE" sz="1400" dirty="0" smtClean="0"/>
              </a:br>
              <a:r>
                <a:rPr lang="de-DE" sz="1400" dirty="0" smtClean="0"/>
                <a:t>                         </a:t>
              </a:r>
              <a:r>
                <a:rPr lang="en-US" sz="1400" dirty="0" err="1" smtClean="0"/>
                <a:t>distSense</a:t>
              </a:r>
              <a:endParaRPr lang="de-DE" sz="1400" dirty="0"/>
            </a:p>
          </p:txBody>
        </p:sp>
        <p:sp>
          <p:nvSpPr>
            <p:cNvPr id="41" name="Rechteck 89"/>
            <p:cNvSpPr/>
            <p:nvPr/>
          </p:nvSpPr>
          <p:spPr>
            <a:xfrm>
              <a:off x="6670677" y="1807965"/>
              <a:ext cx="144098" cy="1427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42" name="Gewinkelte Verbindung 60"/>
          <p:cNvCxnSpPr>
            <a:stCxn id="45" idx="3"/>
          </p:cNvCxnSpPr>
          <p:nvPr/>
        </p:nvCxnSpPr>
        <p:spPr bwMode="auto">
          <a:xfrm>
            <a:off x="2683035" y="5970929"/>
            <a:ext cx="477837" cy="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uppieren 62"/>
          <p:cNvGrpSpPr>
            <a:grpSpLocks/>
          </p:cNvGrpSpPr>
          <p:nvPr/>
        </p:nvGrpSpPr>
        <p:grpSpPr bwMode="auto">
          <a:xfrm>
            <a:off x="715993" y="5756616"/>
            <a:ext cx="1967043" cy="466725"/>
            <a:chOff x="4663592" y="1644331"/>
            <a:chExt cx="2151183" cy="511790"/>
          </a:xfrm>
        </p:grpSpPr>
        <p:sp>
          <p:nvSpPr>
            <p:cNvPr id="44" name="Rechteck 88"/>
            <p:cNvSpPr/>
            <p:nvPr/>
          </p:nvSpPr>
          <p:spPr>
            <a:xfrm>
              <a:off x="4663592" y="1644331"/>
              <a:ext cx="2080002" cy="51179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en-US" sz="1400" dirty="0" err="1" smtClean="0"/>
                <a:t>DistanceSensor</a:t>
              </a:r>
              <a:r>
                <a:rPr lang="de-DE" sz="1400" dirty="0" smtClean="0"/>
                <a:t>(S4, </a:t>
              </a:r>
              <a:r>
                <a:rPr lang="de-DE" sz="1400" dirty="0" smtClean="0"/>
                <a:t>9) </a:t>
              </a:r>
              <a:r>
                <a:rPr lang="de-DE" sz="1400" dirty="0" smtClean="0"/>
                <a:t/>
              </a:r>
              <a:br>
                <a:rPr lang="de-DE" sz="1400" dirty="0" smtClean="0"/>
              </a:br>
              <a:r>
                <a:rPr lang="de-DE" sz="1400" dirty="0" smtClean="0"/>
                <a:t>                      </a:t>
              </a:r>
              <a:r>
                <a:rPr lang="en-US" sz="1400" dirty="0" err="1" smtClean="0"/>
                <a:t>cargoSense</a:t>
              </a:r>
              <a:endParaRPr lang="de-DE" sz="1400" dirty="0"/>
            </a:p>
          </p:txBody>
        </p:sp>
        <p:sp>
          <p:nvSpPr>
            <p:cNvPr id="45" name="Rechteck 89"/>
            <p:cNvSpPr/>
            <p:nvPr/>
          </p:nvSpPr>
          <p:spPr>
            <a:xfrm>
              <a:off x="6670677" y="1807965"/>
              <a:ext cx="144098" cy="1427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46" name="Gewinkelte Verbindung 60"/>
          <p:cNvCxnSpPr>
            <a:stCxn id="49" idx="3"/>
          </p:cNvCxnSpPr>
          <p:nvPr/>
        </p:nvCxnSpPr>
        <p:spPr bwMode="auto">
          <a:xfrm>
            <a:off x="2683035" y="5100774"/>
            <a:ext cx="477837" cy="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uppieren 62"/>
          <p:cNvGrpSpPr>
            <a:grpSpLocks/>
          </p:cNvGrpSpPr>
          <p:nvPr/>
        </p:nvGrpSpPr>
        <p:grpSpPr bwMode="auto">
          <a:xfrm>
            <a:off x="741871" y="4886461"/>
            <a:ext cx="1941163" cy="466725"/>
            <a:chOff x="4691894" y="1644331"/>
            <a:chExt cx="2122881" cy="511790"/>
          </a:xfrm>
        </p:grpSpPr>
        <p:sp>
          <p:nvSpPr>
            <p:cNvPr id="48" name="Rechteck 88"/>
            <p:cNvSpPr/>
            <p:nvPr/>
          </p:nvSpPr>
          <p:spPr>
            <a:xfrm>
              <a:off x="4691894" y="1644331"/>
              <a:ext cx="2051700" cy="51179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en-US" sz="1400" dirty="0" smtClean="0"/>
                <a:t>Button</a:t>
              </a:r>
              <a:r>
                <a:rPr lang="de-DE" sz="1400" dirty="0" smtClean="0"/>
                <a:t>(S3)        </a:t>
              </a:r>
              <a:br>
                <a:rPr lang="de-DE" sz="1400" dirty="0" smtClean="0"/>
              </a:br>
              <a:r>
                <a:rPr lang="de-DE" sz="1400" dirty="0" smtClean="0"/>
                <a:t>                </a:t>
              </a:r>
              <a:r>
                <a:rPr lang="en-US" sz="1400" dirty="0" err="1" smtClean="0"/>
                <a:t>emgOffButton</a:t>
              </a:r>
              <a:endParaRPr lang="de-DE" sz="1400" dirty="0"/>
            </a:p>
          </p:txBody>
        </p:sp>
        <p:sp>
          <p:nvSpPr>
            <p:cNvPr id="49" name="Rechteck 89"/>
            <p:cNvSpPr/>
            <p:nvPr/>
          </p:nvSpPr>
          <p:spPr>
            <a:xfrm>
              <a:off x="6670677" y="1807965"/>
              <a:ext cx="144098" cy="1427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50" name="Gruppieren 63"/>
          <p:cNvGrpSpPr>
            <a:grpSpLocks/>
          </p:cNvGrpSpPr>
          <p:nvPr/>
        </p:nvGrpSpPr>
        <p:grpSpPr bwMode="auto">
          <a:xfrm>
            <a:off x="6008592" y="4862448"/>
            <a:ext cx="1714982" cy="468313"/>
            <a:chOff x="6080698" y="3282286"/>
            <a:chExt cx="2335067" cy="511790"/>
          </a:xfrm>
        </p:grpSpPr>
        <p:sp>
          <p:nvSpPr>
            <p:cNvPr id="51" name="Rechteck 86"/>
            <p:cNvSpPr/>
            <p:nvPr/>
          </p:nvSpPr>
          <p:spPr>
            <a:xfrm>
              <a:off x="6155350" y="3282286"/>
              <a:ext cx="2260415" cy="51179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de-DE" sz="1400" dirty="0" smtClean="0"/>
                <a:t>Motor(C) </a:t>
              </a:r>
              <a:r>
                <a:rPr lang="de-DE" sz="1400" dirty="0"/>
                <a:t>mRight</a:t>
              </a:r>
            </a:p>
          </p:txBody>
        </p:sp>
        <p:sp>
          <p:nvSpPr>
            <p:cNvPr id="52" name="Rechteck 87"/>
            <p:cNvSpPr/>
            <p:nvPr/>
          </p:nvSpPr>
          <p:spPr>
            <a:xfrm>
              <a:off x="6080698" y="3500881"/>
              <a:ext cx="149305" cy="15266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53" name="Rechteck 66"/>
          <p:cNvSpPr/>
          <p:nvPr/>
        </p:nvSpPr>
        <p:spPr bwMode="auto">
          <a:xfrm>
            <a:off x="5402166" y="5059298"/>
            <a:ext cx="136525" cy="1381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cxnSp>
        <p:nvCxnSpPr>
          <p:cNvPr id="54" name="Gewinkelte Verbindung 81"/>
          <p:cNvCxnSpPr>
            <a:stCxn id="53" idx="3"/>
            <a:endCxn id="52" idx="1"/>
          </p:cNvCxnSpPr>
          <p:nvPr/>
        </p:nvCxnSpPr>
        <p:spPr bwMode="auto">
          <a:xfrm>
            <a:off x="5538691" y="5128355"/>
            <a:ext cx="469901" cy="396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uppieren 63"/>
          <p:cNvGrpSpPr>
            <a:grpSpLocks/>
          </p:cNvGrpSpPr>
          <p:nvPr/>
        </p:nvGrpSpPr>
        <p:grpSpPr bwMode="auto">
          <a:xfrm>
            <a:off x="6008592" y="3955422"/>
            <a:ext cx="1670592" cy="468313"/>
            <a:chOff x="6080698" y="3282286"/>
            <a:chExt cx="2335067" cy="511790"/>
          </a:xfrm>
        </p:grpSpPr>
        <p:sp>
          <p:nvSpPr>
            <p:cNvPr id="56" name="Rechteck 86"/>
            <p:cNvSpPr/>
            <p:nvPr/>
          </p:nvSpPr>
          <p:spPr>
            <a:xfrm>
              <a:off x="6155350" y="3282286"/>
              <a:ext cx="2260415" cy="51179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de-DE" sz="1400" dirty="0" smtClean="0"/>
                <a:t>Motor(B) mLeft</a:t>
              </a:r>
              <a:endParaRPr lang="de-DE" sz="1400" dirty="0"/>
            </a:p>
          </p:txBody>
        </p:sp>
        <p:sp>
          <p:nvSpPr>
            <p:cNvPr id="57" name="Rechteck 87"/>
            <p:cNvSpPr/>
            <p:nvPr/>
          </p:nvSpPr>
          <p:spPr>
            <a:xfrm>
              <a:off x="6080698" y="3500881"/>
              <a:ext cx="149305" cy="15266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58" name="Rechteck 66"/>
          <p:cNvSpPr/>
          <p:nvPr/>
        </p:nvSpPr>
        <p:spPr bwMode="auto">
          <a:xfrm>
            <a:off x="5402166" y="4152272"/>
            <a:ext cx="136525" cy="1381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cxnSp>
        <p:nvCxnSpPr>
          <p:cNvPr id="60" name="Gewinkelte Verbindung 81"/>
          <p:cNvCxnSpPr>
            <a:stCxn id="58" idx="3"/>
            <a:endCxn id="57" idx="1"/>
          </p:cNvCxnSpPr>
          <p:nvPr/>
        </p:nvCxnSpPr>
        <p:spPr bwMode="auto">
          <a:xfrm>
            <a:off x="5538691" y="4221329"/>
            <a:ext cx="469901" cy="396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itle 6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C&amp;C Model of Forklift</a:t>
            </a:r>
            <a:endParaRPr lang="en-US" dirty="0"/>
          </a:p>
        </p:txBody>
      </p:sp>
      <p:sp>
        <p:nvSpPr>
          <p:cNvPr id="63" name="Rechteck 87"/>
          <p:cNvSpPr/>
          <p:nvPr/>
        </p:nvSpPr>
        <p:spPr bwMode="auto">
          <a:xfrm>
            <a:off x="7668587" y="3221299"/>
            <a:ext cx="171399" cy="15883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4" name="Rechteck 87"/>
          <p:cNvSpPr/>
          <p:nvPr/>
        </p:nvSpPr>
        <p:spPr bwMode="auto">
          <a:xfrm>
            <a:off x="3160872" y="2769927"/>
            <a:ext cx="135537" cy="1377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6" name="Gewinkelte Verbindung 81"/>
          <p:cNvCxnSpPr>
            <a:stCxn id="63" idx="3"/>
            <a:endCxn id="64" idx="1"/>
          </p:cNvCxnSpPr>
          <p:nvPr/>
        </p:nvCxnSpPr>
        <p:spPr bwMode="auto">
          <a:xfrm flipH="1" flipV="1">
            <a:off x="3160872" y="2838826"/>
            <a:ext cx="4679114" cy="461888"/>
          </a:xfrm>
          <a:prstGeom prst="bentConnector5">
            <a:avLst>
              <a:gd name="adj1" fmla="val -4886"/>
              <a:gd name="adj2" fmla="val 242222"/>
              <a:gd name="adj3" fmla="val 104886"/>
            </a:avLst>
          </a:prstGeom>
          <a:ln w="12700">
            <a:solidFill>
              <a:schemeClr val="tx1"/>
            </a:solidFill>
            <a:tailEnd type="arrow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46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Sensors of Forklift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distance sensors </a:t>
            </a:r>
          </a:p>
          <a:p>
            <a:pPr lvl="1"/>
            <a:r>
              <a:rPr lang="en-US" dirty="0" smtClean="0"/>
              <a:t>for walls</a:t>
            </a:r>
          </a:p>
          <a:p>
            <a:pPr lvl="1"/>
            <a:r>
              <a:rPr lang="en-US" dirty="0" smtClean="0"/>
              <a:t>for cargo and low obstacles</a:t>
            </a:r>
          </a:p>
          <a:p>
            <a:r>
              <a:rPr lang="en-US" dirty="0" smtClean="0"/>
              <a:t>Color sensor to detect </a:t>
            </a:r>
            <a:br>
              <a:rPr lang="en-US" dirty="0" smtClean="0"/>
            </a:br>
            <a:r>
              <a:rPr lang="en-US" dirty="0" smtClean="0"/>
              <a:t>station</a:t>
            </a:r>
          </a:p>
          <a:p>
            <a:r>
              <a:rPr lang="en-US" dirty="0" smtClean="0"/>
              <a:t>Emergency off button</a:t>
            </a:r>
          </a:p>
          <a:p>
            <a:endParaRPr lang="en-US" dirty="0"/>
          </a:p>
        </p:txBody>
      </p:sp>
      <p:pic>
        <p:nvPicPr>
          <p:cNvPr id="31746" name="Picture 2" descr="https://lh3.googleusercontent.com/-euIqirOh8t8/VPxUqiE3pwI/AAAAAAAAF34/w9gCKHOiTgQ/w748-h997-no/IMG_20150308_155253.jpg"/>
          <p:cNvPicPr>
            <a:picLocks noChangeAspect="1" noChangeArrowheads="1"/>
          </p:cNvPicPr>
          <p:nvPr/>
        </p:nvPicPr>
        <p:blipFill>
          <a:blip r:embed="rId2" cstate="print"/>
          <a:srcRect l="6025" t="7967" r="22409" b="2596"/>
          <a:stretch>
            <a:fillRect/>
          </a:stretch>
        </p:blipFill>
        <p:spPr bwMode="auto">
          <a:xfrm>
            <a:off x="5344357" y="1340528"/>
            <a:ext cx="3213717" cy="535323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Requirements (obligations of forklift)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Do </a:t>
            </a:r>
            <a:r>
              <a:rPr lang="en-US" dirty="0" smtClean="0">
                <a:solidFill>
                  <a:schemeClr val="accent1"/>
                </a:solidFill>
              </a:rPr>
              <a:t>not run into obstacles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Pay special attention to low obstacles.</a:t>
            </a:r>
          </a:p>
          <a:p>
            <a:r>
              <a:rPr lang="en-US" dirty="0" smtClean="0"/>
              <a:t>Only pick up or drop cargo </a:t>
            </a:r>
            <a:r>
              <a:rPr lang="en-US" dirty="0" smtClean="0">
                <a:solidFill>
                  <a:schemeClr val="accent1"/>
                </a:solidFill>
              </a:rPr>
              <a:t>at stations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Do </a:t>
            </a:r>
            <a:r>
              <a:rPr lang="en-US" dirty="0" smtClean="0">
                <a:solidFill>
                  <a:schemeClr val="accent1"/>
                </a:solidFill>
              </a:rPr>
              <a:t>not attempt to lift cargo </a:t>
            </a:r>
            <a:r>
              <a:rPr lang="en-US" dirty="0" smtClean="0"/>
              <a:t>if cargo is lifted.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Always keep on delivering cargo</a:t>
            </a:r>
            <a:r>
              <a:rPr lang="en-US" dirty="0" smtClean="0"/>
              <a:t>.</a:t>
            </a:r>
          </a:p>
          <a:p>
            <a:r>
              <a:rPr lang="en-US" dirty="0" smtClean="0"/>
              <a:t>Never drop cargo at the station where it was picked up.</a:t>
            </a:r>
          </a:p>
          <a:p>
            <a:r>
              <a:rPr lang="en-US" dirty="0" smtClean="0"/>
              <a:t>Stop moving if emergency off switch is pressed.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forklift will </a:t>
            </a:r>
            <a:r>
              <a:rPr lang="en-US" dirty="0" smtClean="0">
                <a:solidFill>
                  <a:schemeClr val="accent1"/>
                </a:solidFill>
              </a:rPr>
              <a:t>always </a:t>
            </a:r>
            <a:r>
              <a:rPr lang="en-US" dirty="0" smtClean="0"/>
              <a:t>be able to </a:t>
            </a:r>
            <a:r>
              <a:rPr lang="en-US" dirty="0" smtClean="0">
                <a:solidFill>
                  <a:schemeClr val="accent1"/>
                </a:solidFill>
              </a:rPr>
              <a:t>eventually find a station </a:t>
            </a:r>
            <a:r>
              <a:rPr lang="en-US" dirty="0" smtClean="0"/>
              <a:t>with cargo </a:t>
            </a:r>
            <a:r>
              <a:rPr lang="en-US" dirty="0" smtClean="0">
                <a:solidFill>
                  <a:schemeClr val="accent1"/>
                </a:solidFill>
              </a:rPr>
              <a:t>by going forward</a:t>
            </a:r>
            <a:r>
              <a:rPr lang="en-US" dirty="0" smtClean="0"/>
              <a:t>. The same applies for delivering cargo.</a:t>
            </a:r>
          </a:p>
          <a:p>
            <a:r>
              <a:rPr lang="en-US" dirty="0" smtClean="0"/>
              <a:t>The forklift will </a:t>
            </a:r>
            <a:r>
              <a:rPr lang="en-US" dirty="0" smtClean="0">
                <a:solidFill>
                  <a:schemeClr val="accent1"/>
                </a:solidFill>
              </a:rPr>
              <a:t>always </a:t>
            </a:r>
            <a:r>
              <a:rPr lang="en-US" dirty="0" smtClean="0"/>
              <a:t>be able to </a:t>
            </a:r>
            <a:r>
              <a:rPr lang="en-US" dirty="0" smtClean="0">
                <a:solidFill>
                  <a:schemeClr val="accent1"/>
                </a:solidFill>
              </a:rPr>
              <a:t>eventually leave a station </a:t>
            </a:r>
            <a:r>
              <a:rPr lang="en-US" dirty="0" smtClean="0"/>
              <a:t>by going </a:t>
            </a:r>
            <a:r>
              <a:rPr lang="en-US" dirty="0" smtClean="0">
                <a:solidFill>
                  <a:schemeClr val="accent1"/>
                </a:solidFill>
              </a:rPr>
              <a:t>forward or backward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forklift can back up or turn to avoid obstacles.</a:t>
            </a:r>
          </a:p>
          <a:p>
            <a:r>
              <a:rPr lang="en-US" dirty="0" smtClean="0"/>
              <a:t>// If the forklift stops at a station it remains there.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C&amp;C Model of Forklift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hteck 58"/>
          <p:cNvSpPr/>
          <p:nvPr/>
        </p:nvSpPr>
        <p:spPr bwMode="auto">
          <a:xfrm>
            <a:off x="301924" y="1828683"/>
            <a:ext cx="8384875" cy="467923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dirty="0" err="1" smtClean="0"/>
              <a:t>ForkLift</a:t>
            </a:r>
            <a:endParaRPr lang="de-DE" dirty="0"/>
          </a:p>
          <a:p>
            <a:pPr>
              <a:defRPr/>
            </a:pPr>
            <a:r>
              <a:rPr lang="de-DE" dirty="0" smtClean="0">
                <a:cs typeface="Arial" charset="0"/>
              </a:rPr>
              <a:t>«</a:t>
            </a:r>
            <a:r>
              <a:rPr lang="de-DE" dirty="0" err="1" smtClean="0">
                <a:cs typeface="Arial" charset="0"/>
              </a:rPr>
              <a:t>Deploy</a:t>
            </a:r>
            <a:r>
              <a:rPr lang="de-DE" dirty="0">
                <a:cs typeface="Arial" charset="0"/>
              </a:rPr>
              <a:t>»</a:t>
            </a:r>
            <a:r>
              <a:rPr lang="de-DE" dirty="0"/>
              <a:t/>
            </a:r>
            <a:br>
              <a:rPr lang="de-DE" dirty="0"/>
            </a:br>
            <a:endParaRPr lang="en-US" sz="2000" dirty="0"/>
          </a:p>
        </p:txBody>
      </p:sp>
      <p:cxnSp>
        <p:nvCxnSpPr>
          <p:cNvPr id="61" name="Gewinkelte Verbindung 60"/>
          <p:cNvCxnSpPr>
            <a:stCxn id="90" idx="3"/>
            <a:endCxn id="79" idx="1"/>
          </p:cNvCxnSpPr>
          <p:nvPr/>
        </p:nvCxnSpPr>
        <p:spPr bwMode="auto">
          <a:xfrm>
            <a:off x="2695325" y="3380129"/>
            <a:ext cx="477837" cy="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5" name="Gruppieren 62"/>
          <p:cNvGrpSpPr>
            <a:grpSpLocks/>
          </p:cNvGrpSpPr>
          <p:nvPr/>
        </p:nvGrpSpPr>
        <p:grpSpPr bwMode="auto">
          <a:xfrm>
            <a:off x="767750" y="3165816"/>
            <a:ext cx="1927574" cy="466725"/>
            <a:chOff x="4706755" y="1644331"/>
            <a:chExt cx="2108020" cy="511790"/>
          </a:xfrm>
        </p:grpSpPr>
        <p:sp>
          <p:nvSpPr>
            <p:cNvPr id="89" name="Rechteck 88"/>
            <p:cNvSpPr/>
            <p:nvPr/>
          </p:nvSpPr>
          <p:spPr>
            <a:xfrm>
              <a:off x="4706755" y="1644331"/>
              <a:ext cx="2036839" cy="51179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de-DE" sz="1400" dirty="0" smtClean="0"/>
                <a:t>StationSensor(S1) </a:t>
              </a:r>
              <a:br>
                <a:rPr lang="de-DE" sz="1400" dirty="0" smtClean="0"/>
              </a:br>
              <a:r>
                <a:rPr lang="de-DE" sz="1400" dirty="0" smtClean="0"/>
                <a:t>                   stationSense</a:t>
              </a:r>
              <a:endParaRPr lang="de-DE" sz="1400" dirty="0"/>
            </a:p>
          </p:txBody>
        </p:sp>
        <p:sp>
          <p:nvSpPr>
            <p:cNvPr id="90" name="Rechteck 89"/>
            <p:cNvSpPr/>
            <p:nvPr/>
          </p:nvSpPr>
          <p:spPr>
            <a:xfrm>
              <a:off x="6670677" y="1807965"/>
              <a:ext cx="144098" cy="1427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056" name="Gruppieren 63"/>
          <p:cNvGrpSpPr>
            <a:grpSpLocks/>
          </p:cNvGrpSpPr>
          <p:nvPr/>
        </p:nvGrpSpPr>
        <p:grpSpPr bwMode="auto">
          <a:xfrm>
            <a:off x="6003675" y="3065589"/>
            <a:ext cx="1719898" cy="468313"/>
            <a:chOff x="6080698" y="3282286"/>
            <a:chExt cx="2335067" cy="511790"/>
          </a:xfrm>
        </p:grpSpPr>
        <p:sp>
          <p:nvSpPr>
            <p:cNvPr id="87" name="Rechteck 86"/>
            <p:cNvSpPr/>
            <p:nvPr/>
          </p:nvSpPr>
          <p:spPr>
            <a:xfrm>
              <a:off x="6155350" y="3282286"/>
              <a:ext cx="2260415" cy="51179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en-US" sz="1400" dirty="0" err="1" smtClean="0"/>
                <a:t>LiftMotor</a:t>
              </a:r>
              <a:r>
                <a:rPr lang="de-DE" sz="1400" dirty="0" smtClean="0"/>
                <a:t>(A</a:t>
              </a:r>
              <a:r>
                <a:rPr lang="de-DE" sz="1400" dirty="0"/>
                <a:t>) </a:t>
              </a:r>
              <a:r>
                <a:rPr lang="de-DE" sz="1400" dirty="0" smtClean="0"/>
                <a:t>mLift</a:t>
              </a:r>
              <a:endParaRPr lang="de-DE" sz="1400" dirty="0"/>
            </a:p>
          </p:txBody>
        </p:sp>
        <p:sp>
          <p:nvSpPr>
            <p:cNvPr id="88" name="Rechteck 87"/>
            <p:cNvSpPr/>
            <p:nvPr/>
          </p:nvSpPr>
          <p:spPr>
            <a:xfrm>
              <a:off x="6080698" y="3500881"/>
              <a:ext cx="149305" cy="15266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65" name="Rechteck 64"/>
          <p:cNvSpPr/>
          <p:nvPr/>
        </p:nvSpPr>
        <p:spPr bwMode="auto">
          <a:xfrm>
            <a:off x="3241425" y="2425584"/>
            <a:ext cx="2224087" cy="391160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de-DE" sz="1600" dirty="0" smtClean="0"/>
              <a:t>Controller</a:t>
            </a:r>
            <a:endParaRPr lang="de-DE" sz="1600" dirty="0"/>
          </a:p>
        </p:txBody>
      </p:sp>
      <p:sp>
        <p:nvSpPr>
          <p:cNvPr id="67" name="Rechteck 66"/>
          <p:cNvSpPr/>
          <p:nvPr/>
        </p:nvSpPr>
        <p:spPr bwMode="auto">
          <a:xfrm>
            <a:off x="5397250" y="3262439"/>
            <a:ext cx="136525" cy="1381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79" name="Rechteck 78"/>
          <p:cNvSpPr/>
          <p:nvPr/>
        </p:nvSpPr>
        <p:spPr bwMode="auto">
          <a:xfrm>
            <a:off x="3173162" y="3312181"/>
            <a:ext cx="136525" cy="139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80" name="Rechteck 79"/>
          <p:cNvSpPr/>
          <p:nvPr/>
        </p:nvSpPr>
        <p:spPr bwMode="auto">
          <a:xfrm>
            <a:off x="3173162" y="4174979"/>
            <a:ext cx="136525" cy="1381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cxnSp>
        <p:nvCxnSpPr>
          <p:cNvPr id="82" name="Gewinkelte Verbindung 81"/>
          <p:cNvCxnSpPr>
            <a:stCxn id="67" idx="3"/>
            <a:endCxn id="88" idx="1"/>
          </p:cNvCxnSpPr>
          <p:nvPr/>
        </p:nvCxnSpPr>
        <p:spPr bwMode="auto">
          <a:xfrm>
            <a:off x="5533775" y="3331496"/>
            <a:ext cx="469900" cy="396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ine Ecke des Rechtecks schneiden 34"/>
          <p:cNvSpPr/>
          <p:nvPr/>
        </p:nvSpPr>
        <p:spPr>
          <a:xfrm>
            <a:off x="6335462" y="1360372"/>
            <a:ext cx="2136775" cy="330200"/>
          </a:xfrm>
          <a:prstGeom prst="snip1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de-DE" sz="1600" b="1" dirty="0" err="1"/>
              <a:t>MontiArcAutomaton</a:t>
            </a:r>
            <a:endParaRPr lang="en-US" sz="1600" b="1" dirty="0"/>
          </a:p>
        </p:txBody>
      </p:sp>
      <p:sp>
        <p:nvSpPr>
          <p:cNvPr id="36" name="Rechteck 79"/>
          <p:cNvSpPr/>
          <p:nvPr/>
        </p:nvSpPr>
        <p:spPr bwMode="auto">
          <a:xfrm>
            <a:off x="3173162" y="5036189"/>
            <a:ext cx="136525" cy="1381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37" name="Rechteck 79"/>
          <p:cNvSpPr/>
          <p:nvPr/>
        </p:nvSpPr>
        <p:spPr bwMode="auto">
          <a:xfrm>
            <a:off x="3173162" y="5897400"/>
            <a:ext cx="136525" cy="1381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cxnSp>
        <p:nvCxnSpPr>
          <p:cNvPr id="38" name="Gewinkelte Verbindung 60"/>
          <p:cNvCxnSpPr>
            <a:stCxn id="41" idx="3"/>
          </p:cNvCxnSpPr>
          <p:nvPr/>
        </p:nvCxnSpPr>
        <p:spPr bwMode="auto">
          <a:xfrm>
            <a:off x="2692867" y="4240452"/>
            <a:ext cx="477837" cy="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uppieren 62"/>
          <p:cNvGrpSpPr>
            <a:grpSpLocks/>
          </p:cNvGrpSpPr>
          <p:nvPr/>
        </p:nvGrpSpPr>
        <p:grpSpPr bwMode="auto">
          <a:xfrm>
            <a:off x="759125" y="4026139"/>
            <a:ext cx="1933742" cy="466725"/>
            <a:chOff x="4700010" y="1644331"/>
            <a:chExt cx="2114765" cy="511790"/>
          </a:xfrm>
        </p:grpSpPr>
        <p:sp>
          <p:nvSpPr>
            <p:cNvPr id="40" name="Rechteck 88"/>
            <p:cNvSpPr/>
            <p:nvPr/>
          </p:nvSpPr>
          <p:spPr>
            <a:xfrm>
              <a:off x="4700010" y="1644331"/>
              <a:ext cx="2043584" cy="51179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en-US" sz="1400" dirty="0" err="1" smtClean="0"/>
                <a:t>DistanceSensor</a:t>
              </a:r>
              <a:r>
                <a:rPr lang="de-DE" sz="1400" dirty="0" smtClean="0"/>
                <a:t>(S2, 20) </a:t>
              </a:r>
              <a:br>
                <a:rPr lang="de-DE" sz="1400" dirty="0" smtClean="0"/>
              </a:br>
              <a:r>
                <a:rPr lang="de-DE" sz="1400" dirty="0" smtClean="0"/>
                <a:t>                         </a:t>
              </a:r>
              <a:r>
                <a:rPr lang="en-US" sz="1400" dirty="0" err="1" smtClean="0"/>
                <a:t>distSense</a:t>
              </a:r>
              <a:endParaRPr lang="de-DE" sz="1400" dirty="0"/>
            </a:p>
          </p:txBody>
        </p:sp>
        <p:sp>
          <p:nvSpPr>
            <p:cNvPr id="41" name="Rechteck 89"/>
            <p:cNvSpPr/>
            <p:nvPr/>
          </p:nvSpPr>
          <p:spPr>
            <a:xfrm>
              <a:off x="6670677" y="1807965"/>
              <a:ext cx="144098" cy="1427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42" name="Gewinkelte Verbindung 60"/>
          <p:cNvCxnSpPr>
            <a:stCxn id="45" idx="3"/>
          </p:cNvCxnSpPr>
          <p:nvPr/>
        </p:nvCxnSpPr>
        <p:spPr bwMode="auto">
          <a:xfrm>
            <a:off x="2683035" y="5970929"/>
            <a:ext cx="477837" cy="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uppieren 62"/>
          <p:cNvGrpSpPr>
            <a:grpSpLocks/>
          </p:cNvGrpSpPr>
          <p:nvPr/>
        </p:nvGrpSpPr>
        <p:grpSpPr bwMode="auto">
          <a:xfrm>
            <a:off x="715993" y="5756616"/>
            <a:ext cx="1967043" cy="466725"/>
            <a:chOff x="4663592" y="1644331"/>
            <a:chExt cx="2151183" cy="511790"/>
          </a:xfrm>
        </p:grpSpPr>
        <p:sp>
          <p:nvSpPr>
            <p:cNvPr id="44" name="Rechteck 88"/>
            <p:cNvSpPr/>
            <p:nvPr/>
          </p:nvSpPr>
          <p:spPr>
            <a:xfrm>
              <a:off x="4663592" y="1644331"/>
              <a:ext cx="2080002" cy="51179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en-US" sz="1400" dirty="0" err="1" smtClean="0"/>
                <a:t>DistanceSensor</a:t>
              </a:r>
              <a:r>
                <a:rPr lang="de-DE" sz="1400" dirty="0" smtClean="0"/>
                <a:t>(S4, </a:t>
              </a:r>
              <a:r>
                <a:rPr lang="de-DE" sz="1400" dirty="0" smtClean="0"/>
                <a:t>9) </a:t>
              </a:r>
              <a:r>
                <a:rPr lang="de-DE" sz="1400" dirty="0" smtClean="0"/>
                <a:t/>
              </a:r>
              <a:br>
                <a:rPr lang="de-DE" sz="1400" dirty="0" smtClean="0"/>
              </a:br>
              <a:r>
                <a:rPr lang="de-DE" sz="1400" dirty="0" smtClean="0"/>
                <a:t>                      </a:t>
              </a:r>
              <a:r>
                <a:rPr lang="en-US" sz="1400" dirty="0" err="1" smtClean="0"/>
                <a:t>cargoSense</a:t>
              </a:r>
              <a:endParaRPr lang="de-DE" sz="1400" dirty="0"/>
            </a:p>
          </p:txBody>
        </p:sp>
        <p:sp>
          <p:nvSpPr>
            <p:cNvPr id="45" name="Rechteck 89"/>
            <p:cNvSpPr/>
            <p:nvPr/>
          </p:nvSpPr>
          <p:spPr>
            <a:xfrm>
              <a:off x="6670677" y="1807965"/>
              <a:ext cx="144098" cy="1427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46" name="Gewinkelte Verbindung 60"/>
          <p:cNvCxnSpPr>
            <a:stCxn id="49" idx="3"/>
          </p:cNvCxnSpPr>
          <p:nvPr/>
        </p:nvCxnSpPr>
        <p:spPr bwMode="auto">
          <a:xfrm>
            <a:off x="2683035" y="5100774"/>
            <a:ext cx="477837" cy="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uppieren 62"/>
          <p:cNvGrpSpPr>
            <a:grpSpLocks/>
          </p:cNvGrpSpPr>
          <p:nvPr/>
        </p:nvGrpSpPr>
        <p:grpSpPr bwMode="auto">
          <a:xfrm>
            <a:off x="741871" y="4886461"/>
            <a:ext cx="1941163" cy="466725"/>
            <a:chOff x="4691894" y="1644331"/>
            <a:chExt cx="2122881" cy="511790"/>
          </a:xfrm>
        </p:grpSpPr>
        <p:sp>
          <p:nvSpPr>
            <p:cNvPr id="48" name="Rechteck 88"/>
            <p:cNvSpPr/>
            <p:nvPr/>
          </p:nvSpPr>
          <p:spPr>
            <a:xfrm>
              <a:off x="4691894" y="1644331"/>
              <a:ext cx="2051700" cy="51179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en-US" sz="1400" dirty="0" smtClean="0"/>
                <a:t>Button</a:t>
              </a:r>
              <a:r>
                <a:rPr lang="de-DE" sz="1400" dirty="0" smtClean="0"/>
                <a:t>(S3)        </a:t>
              </a:r>
              <a:br>
                <a:rPr lang="de-DE" sz="1400" dirty="0" smtClean="0"/>
              </a:br>
              <a:r>
                <a:rPr lang="de-DE" sz="1400" dirty="0" smtClean="0"/>
                <a:t>                </a:t>
              </a:r>
              <a:r>
                <a:rPr lang="en-US" sz="1400" dirty="0" err="1" smtClean="0"/>
                <a:t>emgOffButton</a:t>
              </a:r>
              <a:endParaRPr lang="de-DE" sz="1400" dirty="0"/>
            </a:p>
          </p:txBody>
        </p:sp>
        <p:sp>
          <p:nvSpPr>
            <p:cNvPr id="49" name="Rechteck 89"/>
            <p:cNvSpPr/>
            <p:nvPr/>
          </p:nvSpPr>
          <p:spPr>
            <a:xfrm>
              <a:off x="6670677" y="1807965"/>
              <a:ext cx="144098" cy="1427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50" name="Gruppieren 63"/>
          <p:cNvGrpSpPr>
            <a:grpSpLocks/>
          </p:cNvGrpSpPr>
          <p:nvPr/>
        </p:nvGrpSpPr>
        <p:grpSpPr bwMode="auto">
          <a:xfrm>
            <a:off x="6008592" y="4862448"/>
            <a:ext cx="1714982" cy="468313"/>
            <a:chOff x="6080698" y="3282286"/>
            <a:chExt cx="2335067" cy="511790"/>
          </a:xfrm>
        </p:grpSpPr>
        <p:sp>
          <p:nvSpPr>
            <p:cNvPr id="51" name="Rechteck 86"/>
            <p:cNvSpPr/>
            <p:nvPr/>
          </p:nvSpPr>
          <p:spPr>
            <a:xfrm>
              <a:off x="6155350" y="3282286"/>
              <a:ext cx="2260415" cy="51179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de-DE" sz="1400" dirty="0" smtClean="0"/>
                <a:t>Motor(C) </a:t>
              </a:r>
              <a:r>
                <a:rPr lang="de-DE" sz="1400" dirty="0"/>
                <a:t>mRight</a:t>
              </a:r>
            </a:p>
          </p:txBody>
        </p:sp>
        <p:sp>
          <p:nvSpPr>
            <p:cNvPr id="52" name="Rechteck 87"/>
            <p:cNvSpPr/>
            <p:nvPr/>
          </p:nvSpPr>
          <p:spPr>
            <a:xfrm>
              <a:off x="6080698" y="3500881"/>
              <a:ext cx="149305" cy="15266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53" name="Rechteck 66"/>
          <p:cNvSpPr/>
          <p:nvPr/>
        </p:nvSpPr>
        <p:spPr bwMode="auto">
          <a:xfrm>
            <a:off x="5402166" y="5059298"/>
            <a:ext cx="136525" cy="1381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cxnSp>
        <p:nvCxnSpPr>
          <p:cNvPr id="54" name="Gewinkelte Verbindung 81"/>
          <p:cNvCxnSpPr>
            <a:stCxn id="53" idx="3"/>
            <a:endCxn id="52" idx="1"/>
          </p:cNvCxnSpPr>
          <p:nvPr/>
        </p:nvCxnSpPr>
        <p:spPr bwMode="auto">
          <a:xfrm>
            <a:off x="5538691" y="5128355"/>
            <a:ext cx="469901" cy="396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uppieren 63"/>
          <p:cNvGrpSpPr>
            <a:grpSpLocks/>
          </p:cNvGrpSpPr>
          <p:nvPr/>
        </p:nvGrpSpPr>
        <p:grpSpPr bwMode="auto">
          <a:xfrm>
            <a:off x="6008592" y="3955422"/>
            <a:ext cx="1670592" cy="468313"/>
            <a:chOff x="6080698" y="3282286"/>
            <a:chExt cx="2335067" cy="511790"/>
          </a:xfrm>
        </p:grpSpPr>
        <p:sp>
          <p:nvSpPr>
            <p:cNvPr id="56" name="Rechteck 86"/>
            <p:cNvSpPr/>
            <p:nvPr/>
          </p:nvSpPr>
          <p:spPr>
            <a:xfrm>
              <a:off x="6155350" y="3282286"/>
              <a:ext cx="2260415" cy="51179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de-DE" sz="1400" dirty="0" smtClean="0"/>
                <a:t>Motor(B) mLeft</a:t>
              </a:r>
              <a:endParaRPr lang="de-DE" sz="1400" dirty="0"/>
            </a:p>
          </p:txBody>
        </p:sp>
        <p:sp>
          <p:nvSpPr>
            <p:cNvPr id="57" name="Rechteck 87"/>
            <p:cNvSpPr/>
            <p:nvPr/>
          </p:nvSpPr>
          <p:spPr>
            <a:xfrm>
              <a:off x="6080698" y="3500881"/>
              <a:ext cx="149305" cy="15266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58" name="Rechteck 66"/>
          <p:cNvSpPr/>
          <p:nvPr/>
        </p:nvSpPr>
        <p:spPr bwMode="auto">
          <a:xfrm>
            <a:off x="5402166" y="4152272"/>
            <a:ext cx="136525" cy="1381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cxnSp>
        <p:nvCxnSpPr>
          <p:cNvPr id="60" name="Gewinkelte Verbindung 81"/>
          <p:cNvCxnSpPr>
            <a:stCxn id="58" idx="3"/>
            <a:endCxn id="57" idx="1"/>
          </p:cNvCxnSpPr>
          <p:nvPr/>
        </p:nvCxnSpPr>
        <p:spPr bwMode="auto">
          <a:xfrm>
            <a:off x="5538691" y="4221329"/>
            <a:ext cx="469901" cy="396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itle 6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C&amp;C Model of Forklift</a:t>
            </a:r>
            <a:endParaRPr lang="en-US" dirty="0"/>
          </a:p>
        </p:txBody>
      </p:sp>
      <p:sp>
        <p:nvSpPr>
          <p:cNvPr id="63" name="Rechteck 87"/>
          <p:cNvSpPr/>
          <p:nvPr/>
        </p:nvSpPr>
        <p:spPr bwMode="auto">
          <a:xfrm>
            <a:off x="7668587" y="3221299"/>
            <a:ext cx="171399" cy="15883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4" name="Rechteck 87"/>
          <p:cNvSpPr/>
          <p:nvPr/>
        </p:nvSpPr>
        <p:spPr bwMode="auto">
          <a:xfrm>
            <a:off x="3160872" y="2769927"/>
            <a:ext cx="135537" cy="1377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6" name="Gewinkelte Verbindung 81"/>
          <p:cNvCxnSpPr>
            <a:stCxn id="63" idx="3"/>
            <a:endCxn id="64" idx="1"/>
          </p:cNvCxnSpPr>
          <p:nvPr/>
        </p:nvCxnSpPr>
        <p:spPr bwMode="auto">
          <a:xfrm flipH="1" flipV="1">
            <a:off x="3160872" y="2838826"/>
            <a:ext cx="4679114" cy="461888"/>
          </a:xfrm>
          <a:prstGeom prst="bentConnector5">
            <a:avLst>
              <a:gd name="adj1" fmla="val -4886"/>
              <a:gd name="adj2" fmla="val 242222"/>
              <a:gd name="adj3" fmla="val 104886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Controller and </a:t>
            </a:r>
            <a:r>
              <a:rPr lang="en-US" altLang="en-US" dirty="0" err="1" smtClean="0"/>
              <a:t>Datatypes</a:t>
            </a:r>
            <a:endParaRPr lang="en-US" altLang="en-US" dirty="0" smtClean="0"/>
          </a:p>
        </p:txBody>
      </p:sp>
      <p:grpSp>
        <p:nvGrpSpPr>
          <p:cNvPr id="3075" name="Gruppieren 1"/>
          <p:cNvGrpSpPr>
            <a:grpSpLocks/>
          </p:cNvGrpSpPr>
          <p:nvPr/>
        </p:nvGrpSpPr>
        <p:grpSpPr bwMode="auto">
          <a:xfrm>
            <a:off x="6895862" y="4995829"/>
            <a:ext cx="1584000" cy="1512888"/>
            <a:chOff x="72903" y="1949450"/>
            <a:chExt cx="1609725" cy="1511822"/>
          </a:xfrm>
        </p:grpSpPr>
        <p:sp>
          <p:nvSpPr>
            <p:cNvPr id="3083" name="Rectangle 80"/>
            <p:cNvSpPr>
              <a:spLocks noChangeArrowheads="1"/>
            </p:cNvSpPr>
            <p:nvPr/>
          </p:nvSpPr>
          <p:spPr bwMode="auto">
            <a:xfrm>
              <a:off x="72903" y="1949450"/>
              <a:ext cx="1609725" cy="6588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>
                  <a:cs typeface="Arial" charset="0"/>
                </a:rPr>
                <a:t>«enumeration»</a:t>
              </a:r>
              <a:br>
                <a:rPr lang="en-US" altLang="en-US" sz="1600">
                  <a:cs typeface="Arial" charset="0"/>
                </a:rPr>
              </a:br>
              <a:r>
                <a:rPr lang="en-US" altLang="en-US" sz="1600">
                  <a:cs typeface="Arial" charset="0"/>
                </a:rPr>
                <a:t>MotorCmd</a:t>
              </a:r>
            </a:p>
          </p:txBody>
        </p:sp>
        <p:sp>
          <p:nvSpPr>
            <p:cNvPr id="3084" name="Rectangle 80"/>
            <p:cNvSpPr>
              <a:spLocks noChangeArrowheads="1"/>
            </p:cNvSpPr>
            <p:nvPr/>
          </p:nvSpPr>
          <p:spPr bwMode="auto">
            <a:xfrm>
              <a:off x="72903" y="2608263"/>
              <a:ext cx="1609725" cy="8530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 dirty="0" smtClean="0">
                  <a:cs typeface="Arial" charset="0"/>
                </a:rPr>
                <a:t>FWD</a:t>
              </a:r>
              <a:r>
                <a:rPr lang="en-US" altLang="en-US" sz="1600" dirty="0">
                  <a:cs typeface="Arial" charset="0"/>
                </a:rPr>
                <a:t/>
              </a:r>
              <a:br>
                <a:rPr lang="en-US" altLang="en-US" sz="1600" dirty="0">
                  <a:cs typeface="Arial" charset="0"/>
                </a:rPr>
              </a:br>
              <a:r>
                <a:rPr lang="en-US" altLang="en-US" sz="1600" dirty="0" smtClean="0">
                  <a:cs typeface="Arial" charset="0"/>
                </a:rPr>
                <a:t>BWD</a:t>
              </a:r>
              <a:r>
                <a:rPr lang="en-US" altLang="en-US" sz="1600" dirty="0">
                  <a:cs typeface="Arial" charset="0"/>
                </a:rPr>
                <a:t/>
              </a:r>
              <a:br>
                <a:rPr lang="en-US" altLang="en-US" sz="1600" dirty="0">
                  <a:cs typeface="Arial" charset="0"/>
                </a:rPr>
              </a:br>
              <a:r>
                <a:rPr lang="en-US" altLang="en-US" sz="1600" dirty="0" smtClean="0">
                  <a:cs typeface="Arial" charset="0"/>
                </a:rPr>
                <a:t>STOP</a:t>
              </a:r>
              <a:r>
                <a:rPr lang="en-US" altLang="en-US" sz="1600" dirty="0">
                  <a:cs typeface="Arial" charset="0"/>
                </a:rPr>
                <a:t/>
              </a:r>
              <a:br>
                <a:rPr lang="en-US" altLang="en-US" sz="1600" dirty="0">
                  <a:cs typeface="Arial" charset="0"/>
                </a:rPr>
              </a:br>
              <a:endParaRPr lang="en-US" altLang="en-US" sz="1600" dirty="0">
                <a:cs typeface="Arial" charset="0"/>
              </a:endParaRPr>
            </a:p>
          </p:txBody>
        </p:sp>
      </p:grpSp>
      <p:grpSp>
        <p:nvGrpSpPr>
          <p:cNvPr id="3076" name="Gruppieren 4"/>
          <p:cNvGrpSpPr>
            <a:grpSpLocks/>
          </p:cNvGrpSpPr>
          <p:nvPr/>
        </p:nvGrpSpPr>
        <p:grpSpPr bwMode="auto">
          <a:xfrm>
            <a:off x="6895862" y="3216244"/>
            <a:ext cx="1584000" cy="1512888"/>
            <a:chOff x="5592641" y="1949451"/>
            <a:chExt cx="1744118" cy="1511822"/>
          </a:xfrm>
        </p:grpSpPr>
        <p:sp>
          <p:nvSpPr>
            <p:cNvPr id="3081" name="Rectangle 80"/>
            <p:cNvSpPr>
              <a:spLocks noChangeArrowheads="1"/>
            </p:cNvSpPr>
            <p:nvPr/>
          </p:nvSpPr>
          <p:spPr bwMode="auto">
            <a:xfrm>
              <a:off x="5592641" y="1949451"/>
              <a:ext cx="1744118" cy="6588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 dirty="0">
                  <a:cs typeface="Arial" charset="0"/>
                </a:rPr>
                <a:t>«enumeration»</a:t>
              </a:r>
              <a:br>
                <a:rPr lang="en-US" altLang="en-US" sz="1600" dirty="0">
                  <a:cs typeface="Arial" charset="0"/>
                </a:rPr>
              </a:br>
              <a:r>
                <a:rPr lang="en-US" altLang="en-US" sz="1600" dirty="0" err="1" smtClean="0">
                  <a:cs typeface="Arial" charset="0"/>
                </a:rPr>
                <a:t>LiftCmd</a:t>
              </a:r>
              <a:endParaRPr lang="en-US" altLang="en-US" sz="1600" dirty="0">
                <a:cs typeface="Arial" charset="0"/>
              </a:endParaRPr>
            </a:p>
          </p:txBody>
        </p:sp>
        <p:sp>
          <p:nvSpPr>
            <p:cNvPr id="3082" name="Rectangle 80"/>
            <p:cNvSpPr>
              <a:spLocks noChangeArrowheads="1"/>
            </p:cNvSpPr>
            <p:nvPr/>
          </p:nvSpPr>
          <p:spPr bwMode="auto">
            <a:xfrm>
              <a:off x="5592641" y="2608263"/>
              <a:ext cx="1744118" cy="8530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 dirty="0" smtClean="0">
                  <a:cs typeface="Arial" charset="0"/>
                </a:rPr>
                <a:t>LIFT</a:t>
              </a:r>
              <a:r>
                <a:rPr lang="en-US" altLang="en-US" sz="1600" dirty="0">
                  <a:cs typeface="Arial" charset="0"/>
                </a:rPr>
                <a:t/>
              </a:r>
              <a:br>
                <a:rPr lang="en-US" altLang="en-US" sz="1600" dirty="0">
                  <a:cs typeface="Arial" charset="0"/>
                </a:rPr>
              </a:br>
              <a:r>
                <a:rPr lang="en-US" altLang="en-US" sz="1600" dirty="0" smtClean="0">
                  <a:cs typeface="Arial" charset="0"/>
                </a:rPr>
                <a:t>DROP</a:t>
              </a:r>
              <a:r>
                <a:rPr lang="en-US" altLang="en-US" sz="1600" dirty="0">
                  <a:cs typeface="Arial" charset="0"/>
                </a:rPr>
                <a:t/>
              </a:r>
              <a:br>
                <a:rPr lang="en-US" altLang="en-US" sz="1600" dirty="0">
                  <a:cs typeface="Arial" charset="0"/>
                </a:rPr>
              </a:br>
              <a:r>
                <a:rPr lang="en-US" altLang="en-US" sz="1600" dirty="0" smtClean="0">
                  <a:cs typeface="Arial" charset="0"/>
                </a:rPr>
                <a:t>NIL</a:t>
              </a:r>
              <a:endParaRPr lang="en-US" altLang="en-US" sz="1600" dirty="0">
                <a:cs typeface="Arial" charset="0"/>
              </a:endParaRPr>
            </a:p>
          </p:txBody>
        </p:sp>
      </p:grpSp>
      <p:grpSp>
        <p:nvGrpSpPr>
          <p:cNvPr id="3077" name="Gruppieren 5"/>
          <p:cNvGrpSpPr>
            <a:grpSpLocks/>
          </p:cNvGrpSpPr>
          <p:nvPr/>
        </p:nvGrpSpPr>
        <p:grpSpPr bwMode="auto">
          <a:xfrm>
            <a:off x="6895862" y="1599760"/>
            <a:ext cx="1584000" cy="1349786"/>
            <a:chOff x="7510341" y="1949451"/>
            <a:chExt cx="1609725" cy="1085318"/>
          </a:xfrm>
        </p:grpSpPr>
        <p:sp>
          <p:nvSpPr>
            <p:cNvPr id="3079" name="Rectangle 80"/>
            <p:cNvSpPr>
              <a:spLocks noChangeArrowheads="1"/>
            </p:cNvSpPr>
            <p:nvPr/>
          </p:nvSpPr>
          <p:spPr bwMode="auto">
            <a:xfrm>
              <a:off x="7510341" y="1949451"/>
              <a:ext cx="1609725" cy="50424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 dirty="0">
                  <a:cs typeface="Arial" charset="0"/>
                </a:rPr>
                <a:t>«enumeration»</a:t>
              </a:r>
              <a:br>
                <a:rPr lang="en-US" altLang="en-US" sz="1600" dirty="0">
                  <a:cs typeface="Arial" charset="0"/>
                </a:rPr>
              </a:br>
              <a:r>
                <a:rPr lang="en-US" altLang="en-US" sz="1600" dirty="0" smtClean="0">
                  <a:cs typeface="Arial" charset="0"/>
                </a:rPr>
                <a:t>Distance</a:t>
              </a:r>
              <a:endParaRPr lang="en-US" altLang="en-US" sz="1600" dirty="0">
                <a:cs typeface="Arial" charset="0"/>
              </a:endParaRPr>
            </a:p>
          </p:txBody>
        </p:sp>
        <p:sp>
          <p:nvSpPr>
            <p:cNvPr id="3080" name="Rectangle 80"/>
            <p:cNvSpPr>
              <a:spLocks noChangeArrowheads="1"/>
            </p:cNvSpPr>
            <p:nvPr/>
          </p:nvSpPr>
          <p:spPr bwMode="auto">
            <a:xfrm>
              <a:off x="7510341" y="2453694"/>
              <a:ext cx="1609725" cy="581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 dirty="0" smtClean="0">
                  <a:cs typeface="Arial" charset="0"/>
                </a:rPr>
                <a:t>CLEAR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 dirty="0" smtClean="0">
                  <a:cs typeface="Arial" charset="0"/>
                </a:rPr>
                <a:t>BLOCKED</a:t>
              </a:r>
              <a:endParaRPr lang="en-US" altLang="en-US" sz="1600" dirty="0">
                <a:cs typeface="Arial" charset="0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1750333" y="1160891"/>
            <a:ext cx="2702244" cy="504907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dirty="0" smtClean="0"/>
              <a:t>Controller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860372" y="2521494"/>
            <a:ext cx="1245945" cy="65820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r>
              <a:rPr lang="en-US" sz="2000" dirty="0" smtClean="0"/>
              <a:t> </a:t>
            </a:r>
            <a:r>
              <a:rPr lang="en-US" sz="2000" dirty="0" err="1" smtClean="0"/>
              <a:t>boolean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   </a:t>
            </a:r>
            <a:r>
              <a:rPr lang="en-US" sz="2000" dirty="0" err="1" smtClean="0"/>
              <a:t>atStation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860372" y="3524723"/>
            <a:ext cx="1245945" cy="65820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r>
              <a:rPr lang="en-US" sz="2000" dirty="0" smtClean="0"/>
              <a:t> Distance</a:t>
            </a:r>
            <a:br>
              <a:rPr lang="en-US" sz="2000" dirty="0" smtClean="0"/>
            </a:br>
            <a:r>
              <a:rPr lang="en-US" sz="2000" dirty="0" smtClean="0"/>
              <a:t>  obstacle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860372" y="4424439"/>
            <a:ext cx="1245945" cy="65820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r>
              <a:rPr lang="en-US" sz="2000" dirty="0" smtClean="0"/>
              <a:t> Distance</a:t>
            </a:r>
            <a:br>
              <a:rPr lang="en-US" sz="2000" dirty="0" smtClean="0"/>
            </a:br>
            <a:r>
              <a:rPr lang="en-US" sz="2000" dirty="0" smtClean="0"/>
              <a:t>  cargo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4096592" y="2281565"/>
            <a:ext cx="1343031" cy="65820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r>
              <a:rPr lang="en-US" sz="2000" dirty="0" smtClean="0"/>
              <a:t> </a:t>
            </a:r>
            <a:r>
              <a:rPr lang="en-US" sz="2000" dirty="0" err="1" smtClean="0"/>
              <a:t>MotorCmd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</a:t>
            </a:r>
            <a:r>
              <a:rPr lang="en-US" sz="2000" dirty="0" err="1" smtClean="0"/>
              <a:t>lMot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4096592" y="3406152"/>
            <a:ext cx="1343031" cy="65820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r>
              <a:rPr lang="en-US" sz="2000" dirty="0" smtClean="0"/>
              <a:t> </a:t>
            </a:r>
            <a:r>
              <a:rPr lang="en-US" sz="2000" dirty="0" err="1" smtClean="0"/>
              <a:t>MotorCmd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</a:t>
            </a:r>
            <a:r>
              <a:rPr lang="en-US" sz="2000" dirty="0" err="1" smtClean="0"/>
              <a:t>rMot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4096592" y="4530738"/>
            <a:ext cx="1343031" cy="65820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r>
              <a:rPr lang="en-US" sz="2000" dirty="0" smtClean="0"/>
              <a:t> </a:t>
            </a:r>
            <a:r>
              <a:rPr lang="en-US" sz="2000" dirty="0" err="1" smtClean="0"/>
              <a:t>LiftCmd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lift</a:t>
            </a:r>
            <a:endParaRPr lang="en-US" sz="2000" dirty="0"/>
          </a:p>
        </p:txBody>
      </p:sp>
      <p:cxnSp>
        <p:nvCxnSpPr>
          <p:cNvPr id="21" name="Straight Arrow Connector 20"/>
          <p:cNvCxnSpPr>
            <a:endCxn id="14" idx="1"/>
          </p:cNvCxnSpPr>
          <p:nvPr/>
        </p:nvCxnSpPr>
        <p:spPr>
          <a:xfrm>
            <a:off x="391120" y="2839891"/>
            <a:ext cx="469252" cy="1070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07301" y="3843119"/>
            <a:ext cx="469252" cy="1070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91120" y="4742836"/>
            <a:ext cx="469252" cy="1070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488167" y="2583780"/>
            <a:ext cx="469252" cy="1070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439624" y="3748820"/>
            <a:ext cx="469252" cy="1070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439624" y="4865316"/>
            <a:ext cx="469252" cy="1070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48870" y="5292827"/>
            <a:ext cx="1245945" cy="65820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r>
              <a:rPr lang="en-US" sz="2000" dirty="0" smtClean="0"/>
              <a:t> </a:t>
            </a:r>
            <a:r>
              <a:rPr lang="en-US" sz="2000" dirty="0" err="1" smtClean="0"/>
              <a:t>boolean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</a:t>
            </a:r>
            <a:r>
              <a:rPr lang="en-US" sz="2000" dirty="0" err="1" smtClean="0"/>
              <a:t>emgOff</a:t>
            </a:r>
            <a:endParaRPr lang="en-US" sz="20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79618" y="5611224"/>
            <a:ext cx="469252" cy="1070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48870" y="1642404"/>
            <a:ext cx="1245945" cy="65820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r>
              <a:rPr lang="en-US" sz="2000" dirty="0" smtClean="0"/>
              <a:t> </a:t>
            </a:r>
            <a:r>
              <a:rPr lang="en-US" sz="2000" dirty="0" err="1" smtClean="0"/>
              <a:t>boolean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   </a:t>
            </a:r>
            <a:r>
              <a:rPr lang="en-US" sz="2000" dirty="0" err="1" smtClean="0"/>
              <a:t>liftAck</a:t>
            </a:r>
            <a:endParaRPr lang="en-US" sz="2000" dirty="0"/>
          </a:p>
        </p:txBody>
      </p:sp>
      <p:cxnSp>
        <p:nvCxnSpPr>
          <p:cNvPr id="30" name="Straight Arrow Connector 29"/>
          <p:cNvCxnSpPr>
            <a:endCxn id="27" idx="1"/>
          </p:cNvCxnSpPr>
          <p:nvPr/>
        </p:nvCxnSpPr>
        <p:spPr>
          <a:xfrm>
            <a:off x="379618" y="1960801"/>
            <a:ext cx="469252" cy="1070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Wrappers and Computation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Integration of </a:t>
            </a:r>
            <a:r>
              <a:rPr lang="en-US" dirty="0" smtClean="0">
                <a:solidFill>
                  <a:schemeClr val="accent1"/>
                </a:solidFill>
              </a:rPr>
              <a:t>hardware wrappers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1"/>
                </a:solidFill>
              </a:rPr>
              <a:t>computation parts</a:t>
            </a:r>
            <a:r>
              <a:rPr lang="en-US" dirty="0" smtClean="0"/>
              <a:t> requires</a:t>
            </a:r>
          </a:p>
          <a:p>
            <a:pPr lvl="1"/>
            <a:r>
              <a:rPr lang="en-US" dirty="0" smtClean="0"/>
              <a:t>component definition with no implementation</a:t>
            </a:r>
          </a:p>
          <a:p>
            <a:pPr lvl="1"/>
            <a:r>
              <a:rPr lang="en-US" dirty="0" smtClean="0"/>
              <a:t>implementation in Java of</a:t>
            </a:r>
          </a:p>
          <a:p>
            <a:pPr lvl="2"/>
            <a:r>
              <a:rPr lang="en-US" dirty="0" smtClean="0">
                <a:latin typeface="Consolas" pitchFamily="49" charset="0"/>
                <a:cs typeface="Consolas" pitchFamily="49" charset="0"/>
              </a:rPr>
              <a:t>compute()</a:t>
            </a:r>
            <a:r>
              <a:rPr lang="en-US" dirty="0" smtClean="0"/>
              <a:t> method</a:t>
            </a:r>
          </a:p>
          <a:p>
            <a:pPr lvl="2"/>
            <a:r>
              <a:rPr lang="en-US" dirty="0" smtClean="0"/>
              <a:t>optional: constructor,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init()</a:t>
            </a:r>
            <a:r>
              <a:rPr lang="en-US" dirty="0" smtClean="0"/>
              <a:t>, and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setup()</a:t>
            </a:r>
          </a:p>
          <a:p>
            <a:pPr lvl="1"/>
            <a:r>
              <a:rPr lang="en-US" dirty="0" smtClean="0"/>
              <a:t>framework will do composition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</TotalTime>
  <Words>1756</Words>
  <Application>Microsoft Office PowerPoint</Application>
  <PresentationFormat>On-screen Show (4:3)</PresentationFormat>
  <Paragraphs>313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Consolas</vt:lpstr>
      <vt:lpstr>Calibri</vt:lpstr>
      <vt:lpstr>Office Theme</vt:lpstr>
      <vt:lpstr>Synthesis of a Forklift Controller</vt:lpstr>
      <vt:lpstr>The Forklift</vt:lpstr>
      <vt:lpstr>Sensors of Forklift</vt:lpstr>
      <vt:lpstr>Requirements (obligations of forklift)</vt:lpstr>
      <vt:lpstr>Assumptions</vt:lpstr>
      <vt:lpstr>C&amp;C Model of Forklift</vt:lpstr>
      <vt:lpstr>C&amp;C Model of Forklift</vt:lpstr>
      <vt:lpstr>Controller and Datatypes</vt:lpstr>
      <vt:lpstr>Wrappers and Computation</vt:lpstr>
      <vt:lpstr>Wrapper: StationSensor</vt:lpstr>
      <vt:lpstr>Wrapper: DistanceSensor</vt:lpstr>
      <vt:lpstr>Wrapper: LiftMotor</vt:lpstr>
      <vt:lpstr>Wrapper: Motor</vt:lpstr>
      <vt:lpstr>Scheduling Execution</vt:lpstr>
      <vt:lpstr>Scheduler in CMP Format</vt:lpstr>
      <vt:lpstr>Synthesis Specification</vt:lpstr>
      <vt:lpstr>“Interface” Definition</vt:lpstr>
      <vt:lpstr>Some Abbreviations for Specification</vt:lpstr>
      <vt:lpstr>Some Guarantees</vt:lpstr>
      <vt:lpstr>Some Assumptions</vt:lpstr>
      <vt:lpstr>Synthesized Controller</vt:lpstr>
      <vt:lpstr>Generated Java Code</vt:lpstr>
      <vt:lpstr>The Running System</vt:lpstr>
      <vt:lpstr>C&amp;C Model of Forklift</vt:lpstr>
    </vt:vector>
  </TitlesOfParts>
  <Company>Tu-BS Software Systems Engineering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Holger Krahn</dc:creator>
  <cp:lastModifiedBy>Jan Oliver Ringert</cp:lastModifiedBy>
  <cp:revision>331</cp:revision>
  <dcterms:created xsi:type="dcterms:W3CDTF">2007-03-16T11:43:54Z</dcterms:created>
  <dcterms:modified xsi:type="dcterms:W3CDTF">2017-04-17T10:10:34Z</dcterms:modified>
</cp:coreProperties>
</file>