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Roboto Light" panose="02000000000000000000" pitchFamily="2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55" userDrawn="1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26EEB-8CEC-44D2-B751-814C63D7316D}" v="1" dt="2023-10-24T23:22:30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9"/>
    <p:restoredTop sz="94789"/>
  </p:normalViewPr>
  <p:slideViewPr>
    <p:cSldViewPr snapToGrid="0">
      <p:cViewPr varScale="1">
        <p:scale>
          <a:sx n="46" d="100"/>
          <a:sy n="46" d="100"/>
        </p:scale>
        <p:origin x="630" y="60"/>
      </p:cViewPr>
      <p:guideLst>
        <p:guide orient="horz" pos="655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mad Zaenuri" userId="e962b4c0-c8ac-4048-b6b8-c2c30e25db3b" providerId="ADAL" clId="{56326EEB-8CEC-44D2-B751-814C63D7316D}"/>
    <pc:docChg chg="modSld">
      <pc:chgData name="Achmad Zaenuri" userId="e962b4c0-c8ac-4048-b6b8-c2c30e25db3b" providerId="ADAL" clId="{56326EEB-8CEC-44D2-B751-814C63D7316D}" dt="2023-10-25T00:23:41.180" v="0" actId="729"/>
      <pc:docMkLst>
        <pc:docMk/>
      </pc:docMkLst>
      <pc:sldChg chg="mod modShow">
        <pc:chgData name="Achmad Zaenuri" userId="e962b4c0-c8ac-4048-b6b8-c2c30e25db3b" providerId="ADAL" clId="{56326EEB-8CEC-44D2-B751-814C63D7316D}" dt="2023-10-25T00:23:41.180" v="0" actId="729"/>
        <pc:sldMkLst>
          <pc:docMk/>
          <pc:sldMk cId="0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SMALL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8287999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065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13842" y="0"/>
            <a:ext cx="57257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601200"/>
            <a:ext cx="18288000" cy="68579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7D4BB170-9F09-7110-3CD4-AF58BD7B65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_4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image_4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  <p:sp>
        <p:nvSpPr>
          <p:cNvPr id="12" name="content_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image_3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" name="content_2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image_2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D430C6F0-E30A-7BAF-6C33-C5B5211D4B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887448"/>
            <a:ext cx="18286412" cy="3995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32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hart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969124" y="9601200"/>
            <a:ext cx="10404476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A3D5285-BC74-616C-FC2D-82173282C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943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5F36563A-2106-69C5-E8E9-27FA96DE80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357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688175B4-C1B3-DC4A-FC57-AA718C3244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26546" y="0"/>
            <a:ext cx="559866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1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_block">
            <a:extLst>
              <a:ext uri="{FF2B5EF4-FFF2-40B4-BE49-F238E27FC236}">
                <a16:creationId xmlns:a16="http://schemas.microsoft.com/office/drawing/2014/main" id="{FDEABBCE-427C-A928-7A5F-A6E46759AD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5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BD69A525-8BD0-FB5F-9FB7-C8A123291A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942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CHAR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6" y="2263775"/>
            <a:ext cx="14624843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4" y="3429000"/>
            <a:ext cx="14625725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C99C115F-07D7-7960-E7F5-D108DC3DF8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5FFC2887-C1F1-3ECB-D55D-8EC43892E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CHART_ATTRIBUTION</a:t>
            </a:r>
          </a:p>
        </p:txBody>
      </p:sp>
    </p:spTree>
    <p:extLst>
      <p:ext uri="{BB962C8B-B14F-4D97-AF65-F5344CB8AC3E}">
        <p14:creationId xmlns:p14="http://schemas.microsoft.com/office/powerpoint/2010/main" val="4767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SIC_LAYOUT" preserve="1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Raleway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756372" y="0"/>
            <a:ext cx="531628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1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EXT_HALF_COLO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background_block">
            <a:extLst>
              <a:ext uri="{FF2B5EF4-FFF2-40B4-BE49-F238E27FC236}">
                <a16:creationId xmlns:a16="http://schemas.microsoft.com/office/drawing/2014/main" id="{E0646940-DA1E-5EA3-E796-448F4439F9B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1304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7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mage">
            <a:extLst>
              <a:ext uri="{FF2B5EF4-FFF2-40B4-BE49-F238E27FC236}">
                <a16:creationId xmlns:a16="http://schemas.microsoft.com/office/drawing/2014/main" id="{94B6F339-EBB5-67F5-7B23-40FE4295796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5" name="transparent_block"/>
          <p:cNvSpPr>
            <a:spLocks noGrp="1"/>
          </p:cNvSpPr>
          <p:nvPr>
            <p:ph type="pic" idx="2" hasCustomPrompt="1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MIDDLE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logo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background_block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197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5D679FE-3B60-23E0-8EBD-D3204877DB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6DCB6-BDD3-0C02-D0C6-B4B53F933815}"/>
              </a:ext>
            </a:extLst>
          </p:cNvPr>
          <p:cNvSpPr txBox="1"/>
          <p:nvPr userDrawn="1"/>
        </p:nvSpPr>
        <p:spPr>
          <a:xfrm>
            <a:off x="931000" y="9601200"/>
            <a:ext cx="518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Slides GPT Plugin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73" r:id="rId4"/>
    <p:sldLayoutId id="2147483666" r:id="rId5"/>
    <p:sldLayoutId id="2147483662" r:id="rId6"/>
    <p:sldLayoutId id="2147483664" r:id="rId7"/>
    <p:sldLayoutId id="2147483660" r:id="rId8"/>
    <p:sldLayoutId id="2147483657" r:id="rId9"/>
    <p:sldLayoutId id="2147483665" r:id="rId10"/>
    <p:sldLayoutId id="2147483674" r:id="rId11"/>
    <p:sldLayoutId id="2147483658" r:id="rId12"/>
    <p:sldLayoutId id="2147483661" r:id="rId13"/>
    <p:sldLayoutId id="2147483655" r:id="rId14"/>
    <p:sldLayoutId id="2147483659" r:id="rId15"/>
    <p:sldLayoutId id="2147483656" r:id="rId16"/>
    <p:sldLayoutId id="2147483668" r:id="rId17"/>
    <p:sldLayoutId id="2147483669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FFFFFF"/>
                </a:solidFill>
                <a:latin typeface="Arial"/>
              </a:defRPr>
            </a:pPr>
            <a:r>
              <a:t>Chapter 2: Mapping and Indexing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Tokenizers split text into tokens</a:t>
            </a:r>
          </a:p>
          <a:p>
            <a:pPr>
              <a:defRPr sz="3600">
                <a:latin typeface="Arial"/>
              </a:defRPr>
            </a:pPr>
            <a:r>
              <a:t>Combine with filters for custom analysis</a:t>
            </a:r>
          </a:p>
          <a:p>
            <a:pPr>
              <a:defRPr sz="3600">
                <a:latin typeface="Arial"/>
              </a:defRPr>
            </a:pPr>
            <a:r>
              <a:t>Example: Setting a custom tokenizer for an analyzer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Using Analyzers and Tokenizers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Model complex data relationships</a:t>
            </a:r>
          </a:p>
          <a:p>
            <a:pPr>
              <a:defRPr sz="3600">
                <a:latin typeface="Arial"/>
              </a:defRPr>
            </a:pPr>
            <a:r>
              <a:t>Join datatype for parent-child</a:t>
            </a:r>
          </a:p>
          <a:p>
            <a:pPr>
              <a:defRPr sz="3600">
                <a:latin typeface="Arial"/>
              </a:defRPr>
            </a:pPr>
            <a:r>
              <a:t>Example: Defining a parent-child relationship in mapping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Data Modeling: Parent/Child Relationships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For indexing object arrays</a:t>
            </a:r>
          </a:p>
          <a:p>
            <a:pPr>
              <a:defRPr sz="3600">
                <a:latin typeface="Arial"/>
              </a:defRPr>
            </a:pPr>
            <a:r>
              <a:t>Saves space, great for arbitrary data</a:t>
            </a:r>
          </a:p>
          <a:p>
            <a:pPr>
              <a:defRPr sz="3600">
                <a:latin typeface="Arial"/>
              </a:defRPr>
            </a:pPr>
            <a:r>
              <a:t>Example: Using flattened datatype in mapping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Flattened Datatype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rPr dirty="0"/>
              <a:t>Occurs when data doesn't match mapping</a:t>
            </a:r>
          </a:p>
          <a:p>
            <a:pPr>
              <a:defRPr sz="3600">
                <a:latin typeface="Arial"/>
              </a:defRPr>
            </a:pPr>
            <a:r>
              <a:rPr dirty="0"/>
              <a:t>Ensure data types are consistent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Mapping Exceptions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Use RESTful API to connect</a:t>
            </a:r>
          </a:p>
          <a:p>
            <a:pPr>
              <a:defRPr sz="3600">
                <a:latin typeface="Arial"/>
              </a:defRPr>
            </a:pPr>
            <a:r>
              <a:t>Example: `curl -X GET 'http://localhost:9200/'`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Connecting to your Cluster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rPr dirty="0"/>
              <a:t>A dataset of movie ratings</a:t>
            </a:r>
          </a:p>
          <a:p>
            <a:pPr>
              <a:defRPr sz="3600">
                <a:latin typeface="Arial"/>
              </a:defRPr>
            </a:pPr>
            <a:r>
              <a:rPr dirty="0"/>
              <a:t>Available in CSV format</a:t>
            </a:r>
          </a:p>
          <a:p>
            <a:pPr>
              <a:defRPr sz="3600">
                <a:latin typeface="Arial"/>
              </a:defRPr>
            </a:pPr>
            <a:r>
              <a:rPr dirty="0"/>
              <a:t>Can be converted to JSON for Elasticsearch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Introducing the MovieLens Data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rPr dirty="0"/>
              <a:t>Process text before indexing</a:t>
            </a:r>
          </a:p>
          <a:p>
            <a:pPr>
              <a:defRPr sz="3600">
                <a:latin typeface="Arial"/>
              </a:defRPr>
            </a:pPr>
            <a:r>
              <a:rPr dirty="0"/>
              <a:t>Types: Standard, Simple, Whitespace, Stop, Keyword, Pattern, Language</a:t>
            </a:r>
          </a:p>
          <a:p>
            <a:pPr>
              <a:defRPr sz="3600">
                <a:latin typeface="Arial"/>
              </a:defRPr>
            </a:pPr>
            <a:r>
              <a:rPr dirty="0"/>
              <a:t>Example: Setting a custom analyzer for a field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Analyzers in Elasticsearch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rPr dirty="0"/>
              <a:t>Use HTTP POST to add data</a:t>
            </a:r>
          </a:p>
          <a:p>
            <a:pPr>
              <a:defRPr sz="3600">
                <a:latin typeface="Arial"/>
              </a:defRPr>
            </a:pPr>
            <a:r>
              <a:rPr dirty="0"/>
              <a:t>Example: `curl -X POST 'http://localhost:9200/movies/_doc/1' -d '{"title": "Inception"}'`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Importing Data via JSON / 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rPr dirty="0"/>
              <a:t>Efficiently index large amounts of data</a:t>
            </a:r>
          </a:p>
          <a:p>
            <a:pPr>
              <a:defRPr sz="3600">
                <a:latin typeface="Arial"/>
              </a:defRPr>
            </a:pPr>
            <a:r>
              <a:rPr dirty="0"/>
              <a:t>Example: `curl -X POST 'http://localhost:9200/_bulk' --data-binary @movies.json`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Bulk API for Multiple Inserts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Use HTTP POST or PUT to update</a:t>
            </a:r>
          </a:p>
          <a:p>
            <a:pPr>
              <a:defRPr sz="3600">
                <a:latin typeface="Arial"/>
              </a:defRPr>
            </a:pPr>
            <a:r>
              <a:t>Example: `curl -X POST 'http://localhost:9200/movies/_update/1' -d '{"doc": {"year": 2010}}'`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Updating Data in Elasticsearch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Use HTTP DELETE method</a:t>
            </a:r>
          </a:p>
          <a:p>
            <a:pPr>
              <a:defRPr sz="3600">
                <a:latin typeface="Arial"/>
              </a:defRPr>
            </a:pPr>
            <a:r>
              <a:t>Example: `curl -X DELETE 'http://localhost:9200/movies/_doc/1'`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Deleting Data in Elasticsearch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Elasticsearch handles concurrent requests</a:t>
            </a:r>
          </a:p>
          <a:p>
            <a:pPr>
              <a:defRPr sz="3600">
                <a:latin typeface="Arial"/>
              </a:defRPr>
            </a:pPr>
            <a:r>
              <a:t>Versioning helps prevent conflicts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Dealing with Concurrency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311</Words>
  <Application>Microsoft Office PowerPoint</Application>
  <PresentationFormat>Custom</PresentationFormat>
  <Paragraphs>42</Paragraphs>
  <Slides>13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Raleway</vt:lpstr>
      <vt:lpstr>Calibri</vt:lpstr>
      <vt:lpstr>Arial</vt:lpstr>
      <vt:lpstr>Roboto Light</vt:lpstr>
      <vt:lpstr>Smart Slides v1</vt:lpstr>
      <vt:lpstr>think-cell Slide</vt:lpstr>
      <vt:lpstr>Chapter 2: Mapping and Indexing Data</vt:lpstr>
      <vt:lpstr>Connecting to your Cluster</vt:lpstr>
      <vt:lpstr>Introducing the MovieLens Data Set</vt:lpstr>
      <vt:lpstr>Analyzers in Elasticsearch</vt:lpstr>
      <vt:lpstr>Importing Data via JSON / REST</vt:lpstr>
      <vt:lpstr>Bulk API for Multiple Inserts</vt:lpstr>
      <vt:lpstr>Updating Data in Elasticsearch</vt:lpstr>
      <vt:lpstr>Deleting Data in Elasticsearch</vt:lpstr>
      <vt:lpstr>Dealing with Concurrency</vt:lpstr>
      <vt:lpstr>Using Analyzers and Tokenizers</vt:lpstr>
      <vt:lpstr>Data Modeling: Parent/Child Relationships</vt:lpstr>
      <vt:lpstr>Flattened Datatype</vt:lpstr>
      <vt:lpstr>Mapping Exceptions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dc:creator>achmad zaenuri</dc:creator>
  <cp:lastModifiedBy>achmad zaenuri</cp:lastModifiedBy>
  <cp:revision>64</cp:revision>
  <dcterms:modified xsi:type="dcterms:W3CDTF">2023-10-25T06:38:48Z</dcterms:modified>
</cp:coreProperties>
</file>