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60" r:id="rId6"/>
    <p:sldId id="258" r:id="rId7"/>
    <p:sldId id="285" r:id="rId8"/>
    <p:sldId id="257" r:id="rId9"/>
    <p:sldId id="289" r:id="rId10"/>
    <p:sldId id="288" r:id="rId11"/>
    <p:sldId id="261" r:id="rId12"/>
    <p:sldId id="292" r:id="rId13"/>
    <p:sldId id="291" r:id="rId14"/>
    <p:sldId id="283" r:id="rId15"/>
    <p:sldId id="296" r:id="rId16"/>
    <p:sldId id="298" r:id="rId17"/>
    <p:sldId id="315" r:id="rId18"/>
    <p:sldId id="316" r:id="rId19"/>
    <p:sldId id="299" r:id="rId20"/>
    <p:sldId id="300" r:id="rId21"/>
    <p:sldId id="317" r:id="rId22"/>
    <p:sldId id="301" r:id="rId23"/>
    <p:sldId id="318" r:id="rId24"/>
    <p:sldId id="302" r:id="rId25"/>
    <p:sldId id="319" r:id="rId26"/>
    <p:sldId id="303" r:id="rId27"/>
    <p:sldId id="304" r:id="rId28"/>
    <p:sldId id="320" r:id="rId29"/>
    <p:sldId id="322" r:id="rId30"/>
    <p:sldId id="307" r:id="rId31"/>
    <p:sldId id="308" r:id="rId32"/>
    <p:sldId id="323" r:id="rId33"/>
    <p:sldId id="324" r:id="rId34"/>
    <p:sldId id="325" r:id="rId35"/>
    <p:sldId id="326" r:id="rId36"/>
    <p:sldId id="327" r:id="rId37"/>
    <p:sldId id="328" r:id="rId38"/>
    <p:sldId id="305" r:id="rId39"/>
    <p:sldId id="306" r:id="rId40"/>
    <p:sldId id="329" r:id="rId41"/>
    <p:sldId id="330" r:id="rId42"/>
    <p:sldId id="331" r:id="rId43"/>
    <p:sldId id="332" r:id="rId44"/>
    <p:sldId id="333" r:id="rId45"/>
    <p:sldId id="334" r:id="rId46"/>
    <p:sldId id="309" r:id="rId47"/>
    <p:sldId id="310" r:id="rId48"/>
    <p:sldId id="335" r:id="rId49"/>
    <p:sldId id="336" r:id="rId50"/>
    <p:sldId id="337" r:id="rId51"/>
    <p:sldId id="338" r:id="rId52"/>
    <p:sldId id="311" r:id="rId53"/>
    <p:sldId id="312" r:id="rId54"/>
    <p:sldId id="313" r:id="rId55"/>
    <p:sldId id="314" r:id="rId56"/>
    <p:sldId id="297" r:id="rId57"/>
    <p:sldId id="26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3A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2096" autoAdjust="0"/>
  </p:normalViewPr>
  <p:slideViewPr>
    <p:cSldViewPr snapToGrid="0">
      <p:cViewPr>
        <p:scale>
          <a:sx n="75" d="100"/>
          <a:sy n="75" d="100"/>
        </p:scale>
        <p:origin x="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729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5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imgres?imgurl=https%3A%2F%2Fid.joblum.com%2Fuploads%2F9%2F8434.jpg&amp;tbnid=XMPxbzA4ZI74GM&amp;vet=12ahUKEwjCif_c9Yf-AhVm23MBHa8WApMQMygFegQIARBP..i&amp;imgrefurl=https%3A%2F%2Fid.joblum.com%2Fcompany%2Fpt-indostorage-solusi-teknologi&amp;docid=NqRvWz4g3EO6nM&amp;w=140&amp;h=140&amp;q=indostorage&amp;client=firefox-b-d&amp;ved=2ahUKEwjCif_c9Yf-AhVm23MBHa8WApMQMygFegQIARBP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086" y="2385721"/>
            <a:ext cx="9316528" cy="2086557"/>
          </a:xfrm>
        </p:spPr>
        <p:txBody>
          <a:bodyPr/>
          <a:lstStyle/>
          <a:p>
            <a:r>
              <a:rPr lang="en-US" sz="4000"/>
              <a:t>Rancang Bangun Layanan Private Cloud Menggunakan OpenStack pada Ubuntu 22.04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086" y="4472278"/>
            <a:ext cx="7837616" cy="8686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Pajri Zahrawaani Ahmad</a:t>
            </a:r>
          </a:p>
          <a:p>
            <a:pPr marL="0" indent="0">
              <a:buNone/>
            </a:pPr>
            <a:r>
              <a:rPr lang="en-US"/>
              <a:t>XIII SIJA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F3612-AD28-12D3-F63E-4F7AF6A3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28" y="-3313"/>
            <a:ext cx="8379372" cy="6858000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25F9760C-07F9-3BC4-EEA1-CCC66A0A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02" y="3161234"/>
            <a:ext cx="3155398" cy="535531"/>
          </a:xfrm>
        </p:spPr>
        <p:txBody>
          <a:bodyPr/>
          <a:lstStyle/>
          <a:p>
            <a:pPr algn="ctr"/>
            <a:r>
              <a:rPr lang="en-US"/>
              <a:t>Topologi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9868C-B939-8627-145D-6BC1EC8F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32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2B98AF-CB32-17C6-3E90-310C9CB5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27" y="1462419"/>
            <a:ext cx="1596524" cy="1335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Langkah Kerja</a:t>
            </a:r>
            <a:endParaRPr lang="en-US" dirty="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604A3478-B703-E3C2-FD7A-C61B2A398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40985"/>
              </p:ext>
            </p:extLst>
          </p:nvPr>
        </p:nvGraphicFramePr>
        <p:xfrm>
          <a:off x="0" y="1521292"/>
          <a:ext cx="12192000" cy="332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961143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76131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597603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92745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94867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169278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351019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0488895"/>
                    </a:ext>
                  </a:extLst>
                </a:gridCol>
              </a:tblGrid>
              <a:tr h="16635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811422"/>
                  </a:ext>
                </a:extLst>
              </a:tr>
              <a:tr h="166350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Environment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Keystone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Glance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Placement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Nova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Neutron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Cinder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Skyline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25438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B1670DD4-EA5F-EB67-876D-382788B9CF55}"/>
              </a:ext>
            </a:extLst>
          </p:cNvPr>
          <p:cNvGrpSpPr/>
          <p:nvPr/>
        </p:nvGrpSpPr>
        <p:grpSpPr>
          <a:xfrm>
            <a:off x="105166" y="1521292"/>
            <a:ext cx="12016878" cy="1336760"/>
            <a:chOff x="105166" y="2377637"/>
            <a:chExt cx="12016878" cy="133676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4EC303F-B25F-1F57-BC44-AF06BB90AF7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6944" y="2377637"/>
              <a:ext cx="1335024" cy="133502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C88E1E-89EF-7D8B-0636-5D15BBC5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8102" y="2377637"/>
              <a:ext cx="1596524" cy="133502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847D8B5-0A5A-6016-06D5-E4CDBA12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3747" y="2377637"/>
              <a:ext cx="1580233" cy="133502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D6DEFA-618E-D13C-F57B-82C994EF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88756" y="2379373"/>
              <a:ext cx="1333288" cy="13332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D5EA9-DDEA-F779-B1A6-7167D54B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36040" y="2379373"/>
              <a:ext cx="1582760" cy="133502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1D8B41A-A5AD-BF71-6D7D-A869C3E1E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166" y="2377637"/>
              <a:ext cx="1310945" cy="133502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9D32C1-7B3B-4B8B-AA68-591930836192}"/>
              </a:ext>
            </a:extLst>
          </p:cNvPr>
          <p:cNvGrpSpPr/>
          <p:nvPr/>
        </p:nvGrpSpPr>
        <p:grpSpPr>
          <a:xfrm>
            <a:off x="4681444" y="4322187"/>
            <a:ext cx="2738122" cy="1259505"/>
            <a:chOff x="4791000" y="4705219"/>
            <a:chExt cx="2738122" cy="1259505"/>
          </a:xfrm>
        </p:grpSpPr>
        <p:pic>
          <p:nvPicPr>
            <p:cNvPr id="51" name="Picture Placeholder 30" descr="Magnifying glass">
              <a:extLst>
                <a:ext uri="{FF2B5EF4-FFF2-40B4-BE49-F238E27FC236}">
                  <a16:creationId xmlns:a16="http://schemas.microsoft.com/office/drawing/2014/main" id="{8E91C52A-38EF-56FD-F20D-4D39A7AD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4791000" y="4705219"/>
              <a:ext cx="1259505" cy="1259505"/>
            </a:xfrm>
            <a:prstGeom prst="ellipse">
              <a:avLst/>
            </a:prstGeom>
          </p:spPr>
        </p:pic>
        <p:sp>
          <p:nvSpPr>
            <p:cNvPr id="52" name="Title 3">
              <a:extLst>
                <a:ext uri="{FF2B5EF4-FFF2-40B4-BE49-F238E27FC236}">
                  <a16:creationId xmlns:a16="http://schemas.microsoft.com/office/drawing/2014/main" id="{7CD50C6A-BD08-BA2F-5E7E-F61F748FA5E2}"/>
                </a:ext>
              </a:extLst>
            </p:cNvPr>
            <p:cNvSpPr txBox="1">
              <a:spLocks/>
            </p:cNvSpPr>
            <p:nvPr/>
          </p:nvSpPr>
          <p:spPr>
            <a:xfrm>
              <a:off x="6113980" y="5150305"/>
              <a:ext cx="1415142" cy="36933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GB" sz="3200" b="1" kern="1200" spc="-70" baseline="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>
                  <a:latin typeface="+mn-lt"/>
                </a:rPr>
                <a:t>Pengujian</a:t>
              </a:r>
              <a:endParaRPr lang="en-US">
                <a:latin typeface="+mn-l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2D8C5-6DAE-3CD4-1448-83F18510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B60D4-CFC0-7C4F-A0EE-78B0B5328D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9859" y="1638165"/>
            <a:ext cx="1487173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6371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Environment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794F95-FDB6-B8BF-CAC4-B617C149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58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94906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Environment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5E1E2-EA54-DF74-7A94-DBBF7296D7C0}"/>
              </a:ext>
            </a:extLst>
          </p:cNvPr>
          <p:cNvSpPr txBox="1"/>
          <p:nvPr/>
        </p:nvSpPr>
        <p:spPr>
          <a:xfrm>
            <a:off x="4059197" y="1386278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1. Instalasi dan konfigurasi Chrony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AA1D28-9572-6775-DFBC-5D4AEF8C0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82"/>
          <a:stretch/>
        </p:blipFill>
        <p:spPr bwMode="auto">
          <a:xfrm>
            <a:off x="4059197" y="1785347"/>
            <a:ext cx="3848100" cy="3238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4E97E-A7A8-79C2-0E48-CDA8E55B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439" y="3045904"/>
            <a:ext cx="3057525" cy="58102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DF2BB3-68A1-319B-DE84-3E988171E789}"/>
              </a:ext>
            </a:extLst>
          </p:cNvPr>
          <p:cNvSpPr txBox="1"/>
          <p:nvPr/>
        </p:nvSpPr>
        <p:spPr>
          <a:xfrm>
            <a:off x="4591423" y="2329305"/>
            <a:ext cx="27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/etc/chrony/chrony.conf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88A7E-BF28-C43D-ABF6-3A0CBAF2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43" y="4814608"/>
            <a:ext cx="5239857" cy="874467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54B7E-FBC3-2152-173E-B6CEA19A46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058"/>
          <a:stretch/>
        </p:blipFill>
        <p:spPr bwMode="auto">
          <a:xfrm>
            <a:off x="5983246" y="3072008"/>
            <a:ext cx="2985738" cy="369332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A048CC-36E0-FF1E-DEB5-5A739FD87942}"/>
              </a:ext>
            </a:extLst>
          </p:cNvPr>
          <p:cNvSpPr txBox="1"/>
          <p:nvPr/>
        </p:nvSpPr>
        <p:spPr>
          <a:xfrm>
            <a:off x="3357007" y="26765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Controller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C0CC5-A3EB-B655-3B96-3A23DE358418}"/>
              </a:ext>
            </a:extLst>
          </p:cNvPr>
          <p:cNvSpPr txBox="1"/>
          <p:nvPr/>
        </p:nvSpPr>
        <p:spPr>
          <a:xfrm>
            <a:off x="6627164" y="270267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Compute node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3AB763-316F-8038-483A-5CAEA8B00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099" y="4826792"/>
            <a:ext cx="4935573" cy="850101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972090-F1C4-B35E-AB9F-72C73410F82D}"/>
              </a:ext>
            </a:extLst>
          </p:cNvPr>
          <p:cNvSpPr txBox="1"/>
          <p:nvPr/>
        </p:nvSpPr>
        <p:spPr>
          <a:xfrm>
            <a:off x="4706840" y="396158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Pengecekan layanan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BF183-19C4-76CA-FDD8-BBB0EB354096}"/>
              </a:ext>
            </a:extLst>
          </p:cNvPr>
          <p:cNvSpPr txBox="1"/>
          <p:nvPr/>
        </p:nvSpPr>
        <p:spPr>
          <a:xfrm>
            <a:off x="2137860" y="439287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Controller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3F352-6E0E-C109-EA11-DD0A993BEF4C}"/>
              </a:ext>
            </a:extLst>
          </p:cNvPr>
          <p:cNvSpPr txBox="1"/>
          <p:nvPr/>
        </p:nvSpPr>
        <p:spPr>
          <a:xfrm>
            <a:off x="7552934" y="43928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Compute node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B80F92-9E31-A1C4-8091-D211C97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36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Environment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874F6-281B-32D8-A1EA-9BFD1777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49"/>
          <a:stretch/>
        </p:blipFill>
        <p:spPr bwMode="auto">
          <a:xfrm>
            <a:off x="609600" y="3468878"/>
            <a:ext cx="2474595" cy="1049655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25E364-B4D4-9E0D-1450-A280A34E4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77"/>
          <a:stretch/>
        </p:blipFill>
        <p:spPr bwMode="auto">
          <a:xfrm>
            <a:off x="445406" y="1878285"/>
            <a:ext cx="4505325" cy="2476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9F16D-E052-EFC4-EDEA-A3F76B4720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" t="-68"/>
          <a:stretch/>
        </p:blipFill>
        <p:spPr bwMode="auto">
          <a:xfrm>
            <a:off x="445406" y="2945698"/>
            <a:ext cx="4500880" cy="198755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558854-1A0F-254C-AC8A-1B6015CADD3B}"/>
              </a:ext>
            </a:extLst>
          </p:cNvPr>
          <p:cNvSpPr txBox="1"/>
          <p:nvPr/>
        </p:nvSpPr>
        <p:spPr>
          <a:xfrm>
            <a:off x="445406" y="3144453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/etc/mariadb/mariadb.conf.d/99-openstack.conf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B0FAA-EB92-740B-9A11-18582ADE14FC}"/>
              </a:ext>
            </a:extLst>
          </p:cNvPr>
          <p:cNvSpPr txBox="1"/>
          <p:nvPr/>
        </p:nvSpPr>
        <p:spPr>
          <a:xfrm>
            <a:off x="109201" y="145466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Instalasi openstack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4C44-A24D-B087-7B24-FD8D964AE9DC}"/>
              </a:ext>
            </a:extLst>
          </p:cNvPr>
          <p:cNvSpPr txBox="1"/>
          <p:nvPr/>
        </p:nvSpPr>
        <p:spPr>
          <a:xfrm>
            <a:off x="109201" y="2608499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Instalasi dan Konfigrasi MariadDB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AEA0E4-0AF5-EDAD-0EEE-AA45266EA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571178"/>
            <a:ext cx="3435985" cy="2717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24A96D-88B7-D666-9E46-38FF5855CBD0}"/>
              </a:ext>
            </a:extLst>
          </p:cNvPr>
          <p:cNvSpPr txBox="1"/>
          <p:nvPr/>
        </p:nvSpPr>
        <p:spPr>
          <a:xfrm>
            <a:off x="6230843" y="1454666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Instalasi dan Konfigrasi RabbitMQ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5FFB3F-D02F-4293-B6A5-EE0536D459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9707"/>
          <a:stretch/>
        </p:blipFill>
        <p:spPr bwMode="auto">
          <a:xfrm>
            <a:off x="6590789" y="1792560"/>
            <a:ext cx="3581911" cy="210288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D1ABE9-BD51-2B8A-854A-448C69A07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789" y="2376327"/>
            <a:ext cx="4185564" cy="672227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E6ACC8-8197-932D-0A97-1A56327E0F40}"/>
              </a:ext>
            </a:extLst>
          </p:cNvPr>
          <p:cNvSpPr txBox="1"/>
          <p:nvPr/>
        </p:nvSpPr>
        <p:spPr>
          <a:xfrm>
            <a:off x="6510905" y="202676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Menambah user &amp; permission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7C6424F-E46E-6D7D-C7D6-F99E3C7C04E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427"/>
          <a:stretch/>
        </p:blipFill>
        <p:spPr bwMode="auto">
          <a:xfrm>
            <a:off x="6586026" y="3057621"/>
            <a:ext cx="4185564" cy="414011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980260-28E3-184D-1DD2-B9B79269FEC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301"/>
          <a:stretch/>
        </p:blipFill>
        <p:spPr bwMode="auto">
          <a:xfrm>
            <a:off x="6586026" y="4288891"/>
            <a:ext cx="3547110" cy="238125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151CF8-3DE1-3E35-288A-25F6872651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0891"/>
          <a:stretch/>
        </p:blipFill>
        <p:spPr bwMode="auto">
          <a:xfrm>
            <a:off x="6586026" y="4614131"/>
            <a:ext cx="4438015" cy="7429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168173D-F85D-2D9F-C9D2-F1F7F8034C72}"/>
              </a:ext>
            </a:extLst>
          </p:cNvPr>
          <p:cNvSpPr txBox="1"/>
          <p:nvPr/>
        </p:nvSpPr>
        <p:spPr>
          <a:xfrm>
            <a:off x="6230843" y="3910074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5. Instalasi dan Konfigrasi Memcached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D0EE23E-AAA6-87BF-4D6A-BFEFAF814B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6026" y="5380778"/>
            <a:ext cx="3524250" cy="3473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AE52C7-E72F-A23B-D423-D77AC3B8F050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26FB928-C9DE-1A34-FB98-8E9BF64C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768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Environment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58821A-8A10-63BD-764D-7DB71D01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36" y="2716413"/>
            <a:ext cx="3209925" cy="3143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321B8-E3E4-1558-3583-14CEDECEE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033" y="3085449"/>
            <a:ext cx="4519930" cy="137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4566-7C05-A4A5-62D1-D3F572347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585" y="4518110"/>
            <a:ext cx="3552825" cy="5715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5598E1-5311-C502-0CA3-30133E821FCA}"/>
              </a:ext>
            </a:extLst>
          </p:cNvPr>
          <p:cNvSpPr txBox="1"/>
          <p:nvPr/>
        </p:nvSpPr>
        <p:spPr>
          <a:xfrm>
            <a:off x="4419897" y="220499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6. Instalasi dan Konfigrasi Etcd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F743D-145D-861A-FF60-FCCC2C0F2987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9F0D79E-AE77-1677-483E-C0D62B22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31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53408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Keystone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974D9-C044-2505-910E-76610E65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4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42286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Keystone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5DA2DE7-A869-914B-CEF4-173BADD3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7" y="1732383"/>
            <a:ext cx="4547870" cy="175958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1455B-B85F-3D08-824E-27B08747C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37" y="3964971"/>
            <a:ext cx="3524250" cy="3327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A238C-63AE-5193-E1DF-19507947E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118"/>
          <a:stretch/>
        </p:blipFill>
        <p:spPr bwMode="auto">
          <a:xfrm>
            <a:off x="332037" y="4331956"/>
            <a:ext cx="4614545" cy="777240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66F5F-2DEE-8296-4BFD-B5E373B0B0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41"/>
          <a:stretch/>
        </p:blipFill>
        <p:spPr bwMode="auto">
          <a:xfrm>
            <a:off x="332037" y="5136027"/>
            <a:ext cx="4619625" cy="814070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3A580-5888-4B64-FB8E-31616B32F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102" y="1732383"/>
            <a:ext cx="4486275" cy="7486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87AC6-7439-CEAE-E375-D39659D94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102" y="3199052"/>
            <a:ext cx="4419600" cy="787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820028-D0EF-B20E-F29E-B1A47D8F81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26" b="4356"/>
          <a:stretch/>
        </p:blipFill>
        <p:spPr bwMode="auto">
          <a:xfrm>
            <a:off x="6438102" y="4580612"/>
            <a:ext cx="4104005" cy="1266825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D23F1-8ACD-9AB2-74B5-D29E5DF64313}"/>
              </a:ext>
            </a:extLst>
          </p:cNvPr>
          <p:cNvSpPr txBox="1"/>
          <p:nvPr/>
        </p:nvSpPr>
        <p:spPr>
          <a:xfrm>
            <a:off x="0" y="13794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43F5-84EE-1E61-A05C-57EC412CAC27}"/>
              </a:ext>
            </a:extLst>
          </p:cNvPr>
          <p:cNvSpPr txBox="1"/>
          <p:nvPr/>
        </p:nvSpPr>
        <p:spPr>
          <a:xfrm>
            <a:off x="0" y="354263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Instalasi dan Konfigurasi Keystone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9888E-E358-3240-000C-504EC11D1632}"/>
              </a:ext>
            </a:extLst>
          </p:cNvPr>
          <p:cNvSpPr txBox="1"/>
          <p:nvPr/>
        </p:nvSpPr>
        <p:spPr>
          <a:xfrm>
            <a:off x="6096000" y="1383711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Sinkronasi database dengan layanan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6F49E-3A20-8561-D077-EE170787C9CD}"/>
              </a:ext>
            </a:extLst>
          </p:cNvPr>
          <p:cNvSpPr txBox="1"/>
          <p:nvPr/>
        </p:nvSpPr>
        <p:spPr>
          <a:xfrm>
            <a:off x="6096000" y="282972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Bootstraping layanan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C1B41E-EBE9-5D56-4B78-5150213F4441}"/>
              </a:ext>
            </a:extLst>
          </p:cNvPr>
          <p:cNvSpPr txBox="1"/>
          <p:nvPr/>
        </p:nvSpPr>
        <p:spPr>
          <a:xfrm>
            <a:off x="6096000" y="4171118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5. Membuat environment variable openstack client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3F8DBBA-03EF-DA3F-3821-2A0E44E8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01648-55D7-8CAC-1925-A4B41280DD1F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401022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Keystone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FD23F1-8ACD-9AB2-74B5-D29E5DF64313}"/>
              </a:ext>
            </a:extLst>
          </p:cNvPr>
          <p:cNvSpPr txBox="1"/>
          <p:nvPr/>
        </p:nvSpPr>
        <p:spPr>
          <a:xfrm>
            <a:off x="3949876" y="1800272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6. Membuat project untuk user layanan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53ABA2-A40E-E85C-3F43-85AB999C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79" y="2398204"/>
            <a:ext cx="4661241" cy="2518792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3E4CB52-A119-DB2F-BEB9-D1F3F195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3EB00-412A-CC4F-7741-1A60FA5968AB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30665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33393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Glance</a:t>
                      </a:r>
                      <a:endParaRPr lang="en-US" sz="3200"/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00FCA-1B0F-B5C0-DE07-D12EF7B2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64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429000"/>
            <a:ext cx="7781544" cy="1316255"/>
          </a:xfrm>
        </p:spPr>
        <p:txBody>
          <a:bodyPr>
            <a:normAutofit fontScale="90000"/>
          </a:bodyPr>
          <a:lstStyle/>
          <a:p>
            <a:r>
              <a:rPr lang="en-US"/>
              <a:t>PT. Indostorage Solusi Teknologi</a:t>
            </a:r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74EAA38-7CC1-7A63-81D7-8118AE2BB243}"/>
              </a:ext>
            </a:extLst>
          </p:cNvPr>
          <p:cNvSpPr txBox="1">
            <a:spLocks/>
          </p:cNvSpPr>
          <p:nvPr/>
        </p:nvSpPr>
        <p:spPr>
          <a:xfrm>
            <a:off x="832104" y="4745255"/>
            <a:ext cx="3592928" cy="366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Profil Perusahaan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897921-A337-1C5A-866C-C35049F9B09A}"/>
              </a:ext>
            </a:extLst>
          </p:cNvPr>
          <p:cNvSpPr/>
          <p:nvPr/>
        </p:nvSpPr>
        <p:spPr>
          <a:xfrm>
            <a:off x="832104" y="4715777"/>
            <a:ext cx="6665976" cy="58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F1C9B-B49D-09B3-E27F-97108791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Glance</a:t>
                      </a:r>
                      <a:endParaRPr lang="en-US" sz="3200"/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F0E79-92B7-A9E7-A6A0-5D8A69CE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21B65-2850-B6F6-82E3-8534B6444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5"/>
          <a:stretch/>
        </p:blipFill>
        <p:spPr bwMode="auto">
          <a:xfrm>
            <a:off x="304800" y="1748805"/>
            <a:ext cx="4448175" cy="1308735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2504C-6D1B-821C-5F16-5FE8C456717C}"/>
              </a:ext>
            </a:extLst>
          </p:cNvPr>
          <p:cNvSpPr txBox="1"/>
          <p:nvPr/>
        </p:nvSpPr>
        <p:spPr>
          <a:xfrm>
            <a:off x="0" y="13794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6702-796F-D771-AF11-C04211B469A3}"/>
              </a:ext>
            </a:extLst>
          </p:cNvPr>
          <p:cNvSpPr txBox="1"/>
          <p:nvPr/>
        </p:nvSpPr>
        <p:spPr>
          <a:xfrm>
            <a:off x="0" y="330576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Membuat user layanan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269CE-81CD-F746-59C0-17AA96F174C3}"/>
              </a:ext>
            </a:extLst>
          </p:cNvPr>
          <p:cNvSpPr txBox="1"/>
          <p:nvPr/>
        </p:nvSpPr>
        <p:spPr>
          <a:xfrm>
            <a:off x="6184900" y="140107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Membuat entitas 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4DED86-7851-3A58-F434-5F6EBD38F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705425"/>
            <a:ext cx="4310380" cy="167005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FE261-462F-980B-EDDF-4CD2E6C0D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242" y="1748805"/>
            <a:ext cx="4295775" cy="181229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B3DA08-C3C2-79AC-F763-C7EF94082801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308579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87127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Glance</a:t>
                      </a:r>
                      <a:endParaRPr lang="en-US" sz="3200"/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AF39C54-C43E-E1F7-2AFF-ECB47473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369179"/>
            <a:ext cx="5827594" cy="485232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3AFE6E-C4CA-DBEB-188B-1983028C880B}"/>
              </a:ext>
            </a:extLst>
          </p:cNvPr>
          <p:cNvSpPr txBox="1"/>
          <p:nvPr/>
        </p:nvSpPr>
        <p:spPr>
          <a:xfrm>
            <a:off x="1435276" y="324433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Membuat Endpoint Glance</a:t>
            </a:r>
          </a:p>
        </p:txBody>
      </p:sp>
    </p:spTree>
    <p:extLst>
      <p:ext uri="{BB962C8B-B14F-4D97-AF65-F5344CB8AC3E}">
        <p14:creationId xmlns:p14="http://schemas.microsoft.com/office/powerpoint/2010/main" val="266148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Glance</a:t>
                      </a:r>
                      <a:endParaRPr lang="en-US" sz="3200"/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167B70-39FD-9C16-6E12-B1787B039102}"/>
              </a:ext>
            </a:extLst>
          </p:cNvPr>
          <p:cNvSpPr txBox="1"/>
          <p:nvPr/>
        </p:nvSpPr>
        <p:spPr>
          <a:xfrm>
            <a:off x="0" y="1379473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5. Instalasi dan konfigurasi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B2E96-0203-A798-B4F1-421EB6B63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"/>
          <a:stretch/>
        </p:blipFill>
        <p:spPr bwMode="auto">
          <a:xfrm>
            <a:off x="350598" y="1723649"/>
            <a:ext cx="3371850" cy="323850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AE644-BC04-216A-6C6A-B71C282C3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4" t="6756" r="1537" b="-1"/>
          <a:stretch/>
        </p:blipFill>
        <p:spPr bwMode="auto">
          <a:xfrm>
            <a:off x="350598" y="2513421"/>
            <a:ext cx="4495800" cy="722630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6A286-524A-5DD1-A2BD-F8F871EAA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10" y="3696674"/>
            <a:ext cx="4448175" cy="169037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BCED4-AEF3-8255-B83B-1CD76F85CF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0" r="1227"/>
          <a:stretch/>
        </p:blipFill>
        <p:spPr bwMode="auto">
          <a:xfrm>
            <a:off x="6492921" y="2462313"/>
            <a:ext cx="4419600" cy="938530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9BEBA-D926-76D1-51AC-06C0ED4B52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3328" b="12275"/>
          <a:stretch/>
        </p:blipFill>
        <p:spPr bwMode="auto">
          <a:xfrm>
            <a:off x="6592999" y="4279348"/>
            <a:ext cx="4391025" cy="270510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3B39E-7D96-F04A-670E-19FF8F82FB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6000"/>
          <a:stretch/>
        </p:blipFill>
        <p:spPr bwMode="auto">
          <a:xfrm>
            <a:off x="6592999" y="4648680"/>
            <a:ext cx="3371850" cy="252095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B625EF-DD44-62FB-5D73-E28AD4C63037}"/>
              </a:ext>
            </a:extLst>
          </p:cNvPr>
          <p:cNvSpPr txBox="1"/>
          <p:nvPr/>
        </p:nvSpPr>
        <p:spPr>
          <a:xfrm>
            <a:off x="254617" y="2092981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glance dengan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70B26-5BCE-3BBE-CFCA-8B67AB3331EB}"/>
              </a:ext>
            </a:extLst>
          </p:cNvPr>
          <p:cNvSpPr txBox="1"/>
          <p:nvPr/>
        </p:nvSpPr>
        <p:spPr>
          <a:xfrm>
            <a:off x="254617" y="332734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glance dengan keystone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F8DC9-FC75-AAA2-5670-2BA9167C8523}"/>
              </a:ext>
            </a:extLst>
          </p:cNvPr>
          <p:cNvSpPr txBox="1"/>
          <p:nvPr/>
        </p:nvSpPr>
        <p:spPr>
          <a:xfrm>
            <a:off x="6418983" y="2121657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Menentukan lokasi dan cara penyimpanan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F8FCA-945D-4614-C659-E0CD37EFE8B9}"/>
              </a:ext>
            </a:extLst>
          </p:cNvPr>
          <p:cNvSpPr txBox="1"/>
          <p:nvPr/>
        </p:nvSpPr>
        <p:spPr>
          <a:xfrm>
            <a:off x="6492921" y="391001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Sinkronasi database dengan glance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3963E-D2BB-16D6-80D7-0886D6B3F0EF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332594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74830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Placement</a:t>
                      </a:r>
                      <a:endParaRPr lang="en-US" sz="320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9BE32-A2CF-FDFF-6021-CC903550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41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06509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Placement</a:t>
                      </a:r>
                      <a:endParaRPr lang="en-US" sz="320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2599A-9B7C-5A0B-9B0C-EDF86097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B3DFE-6F62-DF21-F93B-8E518D73954C}"/>
              </a:ext>
            </a:extLst>
          </p:cNvPr>
          <p:cNvSpPr txBox="1"/>
          <p:nvPr/>
        </p:nvSpPr>
        <p:spPr>
          <a:xfrm>
            <a:off x="0" y="13794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26E46-7F7C-13C2-F098-E1AA0811311E}"/>
              </a:ext>
            </a:extLst>
          </p:cNvPr>
          <p:cNvSpPr txBox="1"/>
          <p:nvPr/>
        </p:nvSpPr>
        <p:spPr>
          <a:xfrm>
            <a:off x="0" y="330576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Membuat user layanan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53DE5-6DA9-4109-C7A0-131209999F3A}"/>
              </a:ext>
            </a:extLst>
          </p:cNvPr>
          <p:cNvSpPr txBox="1"/>
          <p:nvPr/>
        </p:nvSpPr>
        <p:spPr>
          <a:xfrm>
            <a:off x="5886069" y="262290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Membuat entitas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196CB-36E4-C466-1554-73A8382D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3" y="1752217"/>
            <a:ext cx="4676412" cy="1467233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82471-67C6-B2E5-8960-ED37E67AD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99" b="2665"/>
          <a:stretch/>
        </p:blipFill>
        <p:spPr bwMode="auto">
          <a:xfrm>
            <a:off x="327973" y="3675093"/>
            <a:ext cx="4767274" cy="1803434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643B0-39D3-8622-2064-3121691C4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931" y="2992237"/>
            <a:ext cx="5887096" cy="1365711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55D08-1953-A2FE-0C6C-051E5C192204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53496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Placement</a:t>
                      </a:r>
                      <a:endParaRPr lang="en-US" sz="320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2599A-9B7C-5A0B-9B0C-EDF86097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48F2E-DB30-C205-DA3C-48FA49CDD99E}"/>
              </a:ext>
            </a:extLst>
          </p:cNvPr>
          <p:cNvSpPr txBox="1"/>
          <p:nvPr/>
        </p:nvSpPr>
        <p:spPr>
          <a:xfrm>
            <a:off x="1435276" y="32443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Membuat Endpoint Placement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2DBC7-CE97-F693-7E02-BC6ABD60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36" y="1375528"/>
            <a:ext cx="6038388" cy="482055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EB4A05-7D01-7F82-EC5B-F8F9F31368D1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11411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Placement</a:t>
                      </a:r>
                      <a:endParaRPr lang="en-US" sz="320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2599A-9B7C-5A0B-9B0C-EDF86097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0EED-B37A-789F-8652-3CD6B793891C}"/>
              </a:ext>
            </a:extLst>
          </p:cNvPr>
          <p:cNvSpPr txBox="1"/>
          <p:nvPr/>
        </p:nvSpPr>
        <p:spPr>
          <a:xfrm>
            <a:off x="0" y="137947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5. Instalasi dan konfigurasi 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161C8-A1F8-3E76-41DD-B9A08B0DE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/>
          <a:stretch/>
        </p:blipFill>
        <p:spPr bwMode="auto">
          <a:xfrm>
            <a:off x="396282" y="1748805"/>
            <a:ext cx="5526846" cy="342856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1F77-1ABF-D1D0-560C-8FA58C32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82" y="2460993"/>
            <a:ext cx="5526846" cy="700697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AAF485-DA9A-8B06-5067-D14695EA4021}"/>
              </a:ext>
            </a:extLst>
          </p:cNvPr>
          <p:cNvSpPr txBox="1"/>
          <p:nvPr/>
        </p:nvSpPr>
        <p:spPr>
          <a:xfrm>
            <a:off x="254617" y="2092981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Placement dengan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B5860-70A1-36E8-8DDF-D94AD2ACDC62}"/>
              </a:ext>
            </a:extLst>
          </p:cNvPr>
          <p:cNvSpPr txBox="1"/>
          <p:nvPr/>
        </p:nvSpPr>
        <p:spPr>
          <a:xfrm>
            <a:off x="254617" y="332734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Placement dengan Keystone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321D0-44B3-2F49-7609-BE7A18E83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82" y="3696310"/>
            <a:ext cx="5474835" cy="2226817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C91BB3-2329-6E3D-8ECD-1263F011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337" y="3331024"/>
            <a:ext cx="5526761" cy="290167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15158E-BF94-0C4C-7132-DD2B74372F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610"/>
          <a:stretch/>
        </p:blipFill>
        <p:spPr bwMode="auto">
          <a:xfrm>
            <a:off x="6173337" y="3696310"/>
            <a:ext cx="4342146" cy="369332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09D6B7-D3BA-B90A-4619-8ABA4D4BB8FF}"/>
              </a:ext>
            </a:extLst>
          </p:cNvPr>
          <p:cNvSpPr txBox="1"/>
          <p:nvPr/>
        </p:nvSpPr>
        <p:spPr>
          <a:xfrm>
            <a:off x="6064158" y="2924133"/>
            <a:ext cx="612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Sinkronasi database dengan Placement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55314-24AE-F394-7094-BC8F0C4A5D91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18459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41151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3DF31-8896-69C4-FAC9-88A33D15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3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42045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EC08F-3D7C-06DC-807F-A67F0C59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7DDD-80D8-53C5-3BD3-410E4E550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" b="-1"/>
          <a:stretch/>
        </p:blipFill>
        <p:spPr bwMode="auto">
          <a:xfrm>
            <a:off x="334602" y="1748805"/>
            <a:ext cx="4243705" cy="2112645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7DDF7-7A90-50A5-7BE4-F658EB178AB3}"/>
              </a:ext>
            </a:extLst>
          </p:cNvPr>
          <p:cNvSpPr txBox="1"/>
          <p:nvPr/>
        </p:nvSpPr>
        <p:spPr>
          <a:xfrm>
            <a:off x="0" y="13794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227C9-9A10-35B6-FBA5-738A51F7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02" y="4299022"/>
            <a:ext cx="4232275" cy="168656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9FFD1-BCB9-F448-AF9D-C08CD8FFF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80" y="1770410"/>
            <a:ext cx="4675654" cy="209104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F58A7-4137-1148-4130-F3F973DDB932}"/>
              </a:ext>
            </a:extLst>
          </p:cNvPr>
          <p:cNvSpPr txBox="1"/>
          <p:nvPr/>
        </p:nvSpPr>
        <p:spPr>
          <a:xfrm>
            <a:off x="0" y="394333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Membuat user layanan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CAB31-79FA-F920-B265-42F8BF347031}"/>
              </a:ext>
            </a:extLst>
          </p:cNvPr>
          <p:cNvSpPr txBox="1"/>
          <p:nvPr/>
        </p:nvSpPr>
        <p:spPr>
          <a:xfrm>
            <a:off x="6184900" y="140107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Membuat entitas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A2A6A-9A17-CCAF-1581-1D00ADB157E6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325115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9C86EA0-A3E6-8883-9977-FD6F26FD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69" y="1374775"/>
            <a:ext cx="6165363" cy="4819573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9B4CF4-BBBA-5E03-683B-B48753A55377}"/>
              </a:ext>
            </a:extLst>
          </p:cNvPr>
          <p:cNvSpPr txBox="1"/>
          <p:nvPr/>
        </p:nvSpPr>
        <p:spPr>
          <a:xfrm>
            <a:off x="1435276" y="324433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Membuat Endpoint Nova</a:t>
            </a:r>
          </a:p>
        </p:txBody>
      </p:sp>
    </p:spTree>
    <p:extLst>
      <p:ext uri="{BB962C8B-B14F-4D97-AF65-F5344CB8AC3E}">
        <p14:creationId xmlns:p14="http://schemas.microsoft.com/office/powerpoint/2010/main" val="154959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PT. Indostorage Solusi Teknologi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C48128-113B-D8D2-0379-66DDF1B936C8}"/>
              </a:ext>
            </a:extLst>
          </p:cNvPr>
          <p:cNvSpPr txBox="1">
            <a:spLocks/>
          </p:cNvSpPr>
          <p:nvPr/>
        </p:nvSpPr>
        <p:spPr>
          <a:xfrm>
            <a:off x="444497" y="1510831"/>
            <a:ext cx="6905207" cy="378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1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Rukan Indostorage, Jl. Pramuka Raya RT. 007 RW. 004, Kel. Mampang, Kec. Pancoran Mas, Depok</a:t>
            </a:r>
            <a:endParaRPr lang="en-US" sz="20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www.indostorage.com</a:t>
            </a:r>
            <a:endParaRPr lang="en-US" sz="20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info@indostorage.co.id</a:t>
            </a:r>
            <a:endParaRPr lang="en-US" sz="20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+6221 3042 0653</a:t>
            </a:r>
            <a:endParaRPr lang="en-US" sz="20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2000">
                <a:sym typeface="+mn-ea"/>
              </a:rPr>
              <a:t>+6221 7523 1563</a:t>
            </a:r>
            <a:endParaRPr lang="en-US" sz="2000" i="1"/>
          </a:p>
        </p:txBody>
      </p:sp>
      <p:sp>
        <p:nvSpPr>
          <p:cNvPr id="9" name="Google Shape;699;p46">
            <a:extLst>
              <a:ext uri="{FF2B5EF4-FFF2-40B4-BE49-F238E27FC236}">
                <a16:creationId xmlns:a16="http://schemas.microsoft.com/office/drawing/2014/main" id="{2734B9A4-2D3C-D6EE-AFEB-F497589CD774}"/>
              </a:ext>
            </a:extLst>
          </p:cNvPr>
          <p:cNvSpPr/>
          <p:nvPr/>
        </p:nvSpPr>
        <p:spPr>
          <a:xfrm>
            <a:off x="495050" y="1634923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887;p46">
            <a:extLst>
              <a:ext uri="{FF2B5EF4-FFF2-40B4-BE49-F238E27FC236}">
                <a16:creationId xmlns:a16="http://schemas.microsoft.com/office/drawing/2014/main" id="{8E51C047-5D20-8FAA-8009-D3B7FB929465}"/>
              </a:ext>
            </a:extLst>
          </p:cNvPr>
          <p:cNvGrpSpPr/>
          <p:nvPr/>
        </p:nvGrpSpPr>
        <p:grpSpPr>
          <a:xfrm>
            <a:off x="469015" y="2705912"/>
            <a:ext cx="303530" cy="303530"/>
            <a:chOff x="5941025" y="3634400"/>
            <a:chExt cx="467650" cy="467650"/>
          </a:xfrm>
        </p:grpSpPr>
        <p:sp>
          <p:nvSpPr>
            <p:cNvPr id="12" name="Google Shape;888;p46">
              <a:extLst>
                <a:ext uri="{FF2B5EF4-FFF2-40B4-BE49-F238E27FC236}">
                  <a16:creationId xmlns:a16="http://schemas.microsoft.com/office/drawing/2014/main" id="{019C351E-6186-A8D6-E18E-87C5543BBB19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9;p46">
              <a:extLst>
                <a:ext uri="{FF2B5EF4-FFF2-40B4-BE49-F238E27FC236}">
                  <a16:creationId xmlns:a16="http://schemas.microsoft.com/office/drawing/2014/main" id="{A5B5AE2B-DD1F-3662-60AD-4627294EFEF5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0;p46">
              <a:extLst>
                <a:ext uri="{FF2B5EF4-FFF2-40B4-BE49-F238E27FC236}">
                  <a16:creationId xmlns:a16="http://schemas.microsoft.com/office/drawing/2014/main" id="{EB336255-E5AB-168E-56D9-4E8F2A67E3AD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1;p46">
              <a:extLst>
                <a:ext uri="{FF2B5EF4-FFF2-40B4-BE49-F238E27FC236}">
                  <a16:creationId xmlns:a16="http://schemas.microsoft.com/office/drawing/2014/main" id="{9FEBB826-902E-94F3-0B45-4A8FE32AD57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2;p46">
              <a:extLst>
                <a:ext uri="{FF2B5EF4-FFF2-40B4-BE49-F238E27FC236}">
                  <a16:creationId xmlns:a16="http://schemas.microsoft.com/office/drawing/2014/main" id="{3FE4840A-80B9-716F-05B9-C2A9B52617E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3;p46">
              <a:extLst>
                <a:ext uri="{FF2B5EF4-FFF2-40B4-BE49-F238E27FC236}">
                  <a16:creationId xmlns:a16="http://schemas.microsoft.com/office/drawing/2014/main" id="{45A6DD42-B733-2AAF-21A2-71575C332D08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29;p46">
            <a:extLst>
              <a:ext uri="{FF2B5EF4-FFF2-40B4-BE49-F238E27FC236}">
                <a16:creationId xmlns:a16="http://schemas.microsoft.com/office/drawing/2014/main" id="{762165B2-1EB2-5AE4-893A-B16911D22AC9}"/>
              </a:ext>
            </a:extLst>
          </p:cNvPr>
          <p:cNvGrpSpPr/>
          <p:nvPr/>
        </p:nvGrpSpPr>
        <p:grpSpPr>
          <a:xfrm>
            <a:off x="495050" y="3375242"/>
            <a:ext cx="251460" cy="169550"/>
            <a:chOff x="564675" y="1700625"/>
            <a:chExt cx="465200" cy="314200"/>
          </a:xfrm>
        </p:grpSpPr>
        <p:sp>
          <p:nvSpPr>
            <p:cNvPr id="19" name="Google Shape;730;p46">
              <a:extLst>
                <a:ext uri="{FF2B5EF4-FFF2-40B4-BE49-F238E27FC236}">
                  <a16:creationId xmlns:a16="http://schemas.microsoft.com/office/drawing/2014/main" id="{F49139FD-52AD-A93F-DD7B-A81C52B633AB}"/>
                </a:ext>
              </a:extLst>
            </p:cNvPr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1;p46">
              <a:extLst>
                <a:ext uri="{FF2B5EF4-FFF2-40B4-BE49-F238E27FC236}">
                  <a16:creationId xmlns:a16="http://schemas.microsoft.com/office/drawing/2014/main" id="{13537ECD-E47F-FC3E-50D4-44EBBE35E93E}"/>
                </a:ext>
              </a:extLst>
            </p:cNvPr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2;p46">
              <a:extLst>
                <a:ext uri="{FF2B5EF4-FFF2-40B4-BE49-F238E27FC236}">
                  <a16:creationId xmlns:a16="http://schemas.microsoft.com/office/drawing/2014/main" id="{6571F355-73A0-41B8-059A-284C7A1AD4F1}"/>
                </a:ext>
              </a:extLst>
            </p:cNvPr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27;p46">
            <a:extLst>
              <a:ext uri="{FF2B5EF4-FFF2-40B4-BE49-F238E27FC236}">
                <a16:creationId xmlns:a16="http://schemas.microsoft.com/office/drawing/2014/main" id="{0E7B483D-140E-9FAC-1058-1F867BC9536B}"/>
              </a:ext>
            </a:extLst>
          </p:cNvPr>
          <p:cNvSpPr/>
          <p:nvPr/>
        </p:nvSpPr>
        <p:spPr>
          <a:xfrm>
            <a:off x="514823" y="3876509"/>
            <a:ext cx="189230" cy="32766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06;p46">
            <a:extLst>
              <a:ext uri="{FF2B5EF4-FFF2-40B4-BE49-F238E27FC236}">
                <a16:creationId xmlns:a16="http://schemas.microsoft.com/office/drawing/2014/main" id="{B625E183-5517-04DF-51AC-C6BA785E8ADC}"/>
              </a:ext>
            </a:extLst>
          </p:cNvPr>
          <p:cNvGrpSpPr/>
          <p:nvPr/>
        </p:nvGrpSpPr>
        <p:grpSpPr>
          <a:xfrm>
            <a:off x="501170" y="4486234"/>
            <a:ext cx="216535" cy="264160"/>
            <a:chOff x="596350" y="929175"/>
            <a:chExt cx="407950" cy="497475"/>
          </a:xfrm>
        </p:grpSpPr>
        <p:sp>
          <p:nvSpPr>
            <p:cNvPr id="26" name="Google Shape;707;p46">
              <a:extLst>
                <a:ext uri="{FF2B5EF4-FFF2-40B4-BE49-F238E27FC236}">
                  <a16:creationId xmlns:a16="http://schemas.microsoft.com/office/drawing/2014/main" id="{890A46F3-5953-87BD-9A85-79AA4481D4A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8;p46">
              <a:extLst>
                <a:ext uri="{FF2B5EF4-FFF2-40B4-BE49-F238E27FC236}">
                  <a16:creationId xmlns:a16="http://schemas.microsoft.com/office/drawing/2014/main" id="{B389602E-6C31-7EF4-AE37-9E80EF99FA0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9;p46">
              <a:extLst>
                <a:ext uri="{FF2B5EF4-FFF2-40B4-BE49-F238E27FC236}">
                  <a16:creationId xmlns:a16="http://schemas.microsoft.com/office/drawing/2014/main" id="{58330FDF-D9C3-2876-3CD4-DFD9299A1C7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0;p46">
              <a:extLst>
                <a:ext uri="{FF2B5EF4-FFF2-40B4-BE49-F238E27FC236}">
                  <a16:creationId xmlns:a16="http://schemas.microsoft.com/office/drawing/2014/main" id="{BA37BD8B-7742-2EEB-364C-58F4C970CC60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1;p46">
              <a:extLst>
                <a:ext uri="{FF2B5EF4-FFF2-40B4-BE49-F238E27FC236}">
                  <a16:creationId xmlns:a16="http://schemas.microsoft.com/office/drawing/2014/main" id="{0040DDE3-903E-D234-90ED-A73EC8C8FA2A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2;p46">
              <a:extLst>
                <a:ext uri="{FF2B5EF4-FFF2-40B4-BE49-F238E27FC236}">
                  <a16:creationId xmlns:a16="http://schemas.microsoft.com/office/drawing/2014/main" id="{378A913E-106E-BFC8-642A-1F7D4BDCC49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3;p46">
              <a:extLst>
                <a:ext uri="{FF2B5EF4-FFF2-40B4-BE49-F238E27FC236}">
                  <a16:creationId xmlns:a16="http://schemas.microsoft.com/office/drawing/2014/main" id="{FE2B2C81-3078-3684-82FA-F38DE375E27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Lowongan dan Karier PT Indostorage Solusi Teknologi, Ulasan">
            <a:hlinkClick r:id="rId2"/>
            <a:extLst>
              <a:ext uri="{FF2B5EF4-FFF2-40B4-BE49-F238E27FC236}">
                <a16:creationId xmlns:a16="http://schemas.microsoft.com/office/drawing/2014/main" id="{5174D5D5-492F-67AC-E75C-8A803F87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0" y="28663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6C061-D219-3322-DC03-089FA34A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2D6D38-51CE-B955-C1F6-4959A539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9" y="1732265"/>
            <a:ext cx="4267199" cy="4181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59EB19-37FF-2FFA-836B-308981C16CBA}"/>
              </a:ext>
            </a:extLst>
          </p:cNvPr>
          <p:cNvSpPr txBox="1"/>
          <p:nvPr/>
        </p:nvSpPr>
        <p:spPr>
          <a:xfrm>
            <a:off x="0" y="1379473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5. Instalasi dan konfigurasi 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8C066-07A7-3522-D401-B9575E7F9BF6}"/>
              </a:ext>
            </a:extLst>
          </p:cNvPr>
          <p:cNvSpPr txBox="1"/>
          <p:nvPr/>
        </p:nvSpPr>
        <p:spPr>
          <a:xfrm>
            <a:off x="270737" y="2169492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Placement dengan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C4E8E-CFB7-51A8-0804-54FF6B17EF09}"/>
              </a:ext>
            </a:extLst>
          </p:cNvPr>
          <p:cNvSpPr txBox="1"/>
          <p:nvPr/>
        </p:nvSpPr>
        <p:spPr>
          <a:xfrm>
            <a:off x="232265" y="349087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dengan Keystone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21D03-927E-7494-47A5-6D416F4DE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41"/>
          <a:stretch/>
        </p:blipFill>
        <p:spPr bwMode="auto">
          <a:xfrm>
            <a:off x="351099" y="2518455"/>
            <a:ext cx="4014199" cy="955313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1E59A-D9AB-623F-5FBF-C1FBFD532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99" y="3858109"/>
            <a:ext cx="3878001" cy="23423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71B60-B4B4-62A3-63E8-4F07EFB05B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"/>
          <a:stretch/>
        </p:blipFill>
        <p:spPr bwMode="auto">
          <a:xfrm>
            <a:off x="5638800" y="1665851"/>
            <a:ext cx="4117975" cy="1110615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0B155-EEA0-0202-B239-7DCE0B540D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222"/>
          <a:stretch/>
        </p:blipFill>
        <p:spPr bwMode="auto">
          <a:xfrm>
            <a:off x="5638800" y="3196125"/>
            <a:ext cx="4117975" cy="765254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F1B87A-E497-D5FA-813A-7AEE52DBD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331752"/>
            <a:ext cx="4144010" cy="18268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4AEB9B-278A-B444-91A2-900021070685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C1C30-E13E-2353-BCD5-A43455958989}"/>
              </a:ext>
            </a:extLst>
          </p:cNvPr>
          <p:cNvSpPr txBox="1"/>
          <p:nvPr/>
        </p:nvSpPr>
        <p:spPr>
          <a:xfrm>
            <a:off x="5566302" y="131646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Konfigurasi VNC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E59E-7325-7C83-C1EA-46B67230CCF0}"/>
              </a:ext>
            </a:extLst>
          </p:cNvPr>
          <p:cNvSpPr txBox="1"/>
          <p:nvPr/>
        </p:nvSpPr>
        <p:spPr>
          <a:xfrm>
            <a:off x="5566301" y="286692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dengan Glance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8E3DC0-DA87-4C4B-D4D2-AFE352FBBF1C}"/>
              </a:ext>
            </a:extLst>
          </p:cNvPr>
          <p:cNvSpPr txBox="1"/>
          <p:nvPr/>
        </p:nvSpPr>
        <p:spPr>
          <a:xfrm>
            <a:off x="5566301" y="400471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dengan Placement</a:t>
            </a:r>
          </a:p>
        </p:txBody>
      </p:sp>
    </p:spTree>
    <p:extLst>
      <p:ext uri="{BB962C8B-B14F-4D97-AF65-F5344CB8AC3E}">
        <p14:creationId xmlns:p14="http://schemas.microsoft.com/office/powerpoint/2010/main" val="232807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E998BA8-B300-0787-81AE-623C20E09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84" y="2304691"/>
            <a:ext cx="4478829" cy="14160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A18CA-296E-778B-A3BF-510844D6E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98" y="4531132"/>
            <a:ext cx="4648200" cy="4584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91B36-2549-504F-4D8C-3202E7A331A5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627D0-2992-3516-27F3-F23366831805}"/>
              </a:ext>
            </a:extLst>
          </p:cNvPr>
          <p:cNvSpPr txBox="1"/>
          <p:nvPr/>
        </p:nvSpPr>
        <p:spPr>
          <a:xfrm>
            <a:off x="3874877" y="1890175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dengan RabbitMQ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FC0CD-1A04-895B-22D8-41DBC09526DC}"/>
              </a:ext>
            </a:extLst>
          </p:cNvPr>
          <p:cNvSpPr txBox="1"/>
          <p:nvPr/>
        </p:nvSpPr>
        <p:spPr>
          <a:xfrm>
            <a:off x="4894387" y="418608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Restart layanan Nova</a:t>
            </a:r>
          </a:p>
        </p:txBody>
      </p:sp>
    </p:spTree>
    <p:extLst>
      <p:ext uri="{BB962C8B-B14F-4D97-AF65-F5344CB8AC3E}">
        <p14:creationId xmlns:p14="http://schemas.microsoft.com/office/powerpoint/2010/main" val="30136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99622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 (Compute)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91B36-2549-504F-4D8C-3202E7A331A5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Compute Node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0604E-7EFE-5240-5905-A68B95A9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2" y="1703276"/>
            <a:ext cx="3824226" cy="3617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EEF46-A215-8DDA-1088-C567E8CE2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2" y="2501320"/>
            <a:ext cx="4615337" cy="15493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85F19-A777-D55B-57F2-62825AA64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882823"/>
            <a:ext cx="4425315" cy="20339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B27F4-749B-E971-AB9F-61940A87C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95" y="4620360"/>
            <a:ext cx="4399280" cy="10585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62DE1D-7C69-C505-5BB8-C00D8C0FF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646938"/>
            <a:ext cx="4321810" cy="7410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87C30C-F4F0-2011-34FD-0A7CDBA15372}"/>
              </a:ext>
            </a:extLst>
          </p:cNvPr>
          <p:cNvSpPr txBox="1"/>
          <p:nvPr/>
        </p:nvSpPr>
        <p:spPr>
          <a:xfrm>
            <a:off x="0" y="137947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6. Instalasi dan konfigurasi Nova 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B7714-718F-0C89-F95C-D1EEB861C971}"/>
              </a:ext>
            </a:extLst>
          </p:cNvPr>
          <p:cNvSpPr txBox="1"/>
          <p:nvPr/>
        </p:nvSpPr>
        <p:spPr>
          <a:xfrm>
            <a:off x="328427" y="2171435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Compute dengan RabbitMQ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BCC87-83FC-EB15-3CC2-67C08F99CD3B}"/>
              </a:ext>
            </a:extLst>
          </p:cNvPr>
          <p:cNvSpPr txBox="1"/>
          <p:nvPr/>
        </p:nvSpPr>
        <p:spPr>
          <a:xfrm>
            <a:off x="328427" y="42510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Konfigurasi VNC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33C33-A5F5-751C-A738-F6D93ED71CC6}"/>
              </a:ext>
            </a:extLst>
          </p:cNvPr>
          <p:cNvSpPr txBox="1"/>
          <p:nvPr/>
        </p:nvSpPr>
        <p:spPr>
          <a:xfrm>
            <a:off x="6014093" y="4277606"/>
            <a:ext cx="55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Compute dengan Glance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77739-2F0E-8C12-7627-E52384C9C864}"/>
              </a:ext>
            </a:extLst>
          </p:cNvPr>
          <p:cNvSpPr txBox="1"/>
          <p:nvPr/>
        </p:nvSpPr>
        <p:spPr>
          <a:xfrm>
            <a:off x="6014093" y="1518610"/>
            <a:ext cx="55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Compute dengan Keystone</a:t>
            </a:r>
          </a:p>
        </p:txBody>
      </p:sp>
    </p:spTree>
    <p:extLst>
      <p:ext uri="{BB962C8B-B14F-4D97-AF65-F5344CB8AC3E}">
        <p14:creationId xmlns:p14="http://schemas.microsoft.com/office/powerpoint/2010/main" val="241335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50852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 (Compute)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91B36-2549-504F-4D8C-3202E7A331A5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Compute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A5F30-0195-2A24-65DA-7DEDE8B5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11" y="2120985"/>
            <a:ext cx="4218305" cy="14782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276D1-69A8-EA89-0947-600050DBC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1" y="4381017"/>
            <a:ext cx="4338955" cy="6616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F4CDE-B86C-E8F3-D5C6-A3B13EDF21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42"/>
          <a:stretch/>
        </p:blipFill>
        <p:spPr bwMode="auto">
          <a:xfrm>
            <a:off x="6635857" y="2069653"/>
            <a:ext cx="4406265" cy="646430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CDB4C7-D679-7D44-AE58-801A3064B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714" y="4418974"/>
            <a:ext cx="4201160" cy="34861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950A5-189D-4588-1D85-B01D2C7B8ABE}"/>
              </a:ext>
            </a:extLst>
          </p:cNvPr>
          <p:cNvSpPr txBox="1"/>
          <p:nvPr/>
        </p:nvSpPr>
        <p:spPr>
          <a:xfrm>
            <a:off x="202132" y="1659199"/>
            <a:ext cx="55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Nova Compute dengan Placement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01F31-6A1E-6DE4-F1A1-07C6D10F968D}"/>
              </a:ext>
            </a:extLst>
          </p:cNvPr>
          <p:cNvSpPr txBox="1"/>
          <p:nvPr/>
        </p:nvSpPr>
        <p:spPr>
          <a:xfrm>
            <a:off x="223286" y="4018328"/>
            <a:ext cx="55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Discovery compute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C6C75-139D-D11E-0C1E-C4D8BBC88099}"/>
              </a:ext>
            </a:extLst>
          </p:cNvPr>
          <p:cNvSpPr txBox="1"/>
          <p:nvPr/>
        </p:nvSpPr>
        <p:spPr>
          <a:xfrm>
            <a:off x="6517571" y="1700321"/>
            <a:ext cx="32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Menentukan Hypervisor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5269B-899B-C253-1A4C-E620D1F51C89}"/>
              </a:ext>
            </a:extLst>
          </p:cNvPr>
          <p:cNvSpPr txBox="1"/>
          <p:nvPr/>
        </p:nvSpPr>
        <p:spPr>
          <a:xfrm>
            <a:off x="6517571" y="4018328"/>
            <a:ext cx="32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7. Restart Nova Compute</a:t>
            </a:r>
          </a:p>
        </p:txBody>
      </p:sp>
    </p:spTree>
    <p:extLst>
      <p:ext uri="{BB962C8B-B14F-4D97-AF65-F5344CB8AC3E}">
        <p14:creationId xmlns:p14="http://schemas.microsoft.com/office/powerpoint/2010/main" val="91214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Nova</a:t>
                      </a:r>
                    </a:p>
                  </a:txBody>
                  <a:tcPr marL="137160" marR="137160" marT="13716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91B36-2549-504F-4D8C-3202E7A331A5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627D0-2992-3516-27F3-F23366831805}"/>
              </a:ext>
            </a:extLst>
          </p:cNvPr>
          <p:cNvSpPr txBox="1"/>
          <p:nvPr/>
        </p:nvSpPr>
        <p:spPr>
          <a:xfrm>
            <a:off x="4240363" y="1844514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8. Sinkronasi database dengan Nova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FC0CD-1A04-895B-22D8-41DBC09526DC}"/>
              </a:ext>
            </a:extLst>
          </p:cNvPr>
          <p:cNvSpPr txBox="1"/>
          <p:nvPr/>
        </p:nvSpPr>
        <p:spPr>
          <a:xfrm>
            <a:off x="4605851" y="340297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9. Mengecek layanan Nova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DF1EE-189C-C747-8461-EAA560D45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52" b="75835"/>
          <a:stretch/>
        </p:blipFill>
        <p:spPr bwMode="auto">
          <a:xfrm>
            <a:off x="3718242" y="2257218"/>
            <a:ext cx="4755515" cy="5016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56DC7-77EE-3731-4BB6-A6CDCF011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93" y="3772310"/>
            <a:ext cx="7067813" cy="1086143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9221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07979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n-lt"/>
                        </a:rPr>
                        <a:t>Neutron</a:t>
                      </a:r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41313-0346-99BE-68F3-7215DB82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6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40304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A5D5C-AAB2-B8BB-23D9-7C0B6EB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7CED8-D795-1E0D-A4B0-A5B9E02F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" y="1783705"/>
            <a:ext cx="4667885" cy="172402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CAC16-F4E1-B19A-F7A6-D0E5E41C6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" y="4021435"/>
            <a:ext cx="4707255" cy="183070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D0F35-515D-116A-41DF-496417B60DEE}"/>
              </a:ext>
            </a:extLst>
          </p:cNvPr>
          <p:cNvSpPr txBox="1"/>
          <p:nvPr/>
        </p:nvSpPr>
        <p:spPr>
          <a:xfrm>
            <a:off x="0" y="13794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92EB-6892-34A1-DA12-8065A7188AB0}"/>
              </a:ext>
            </a:extLst>
          </p:cNvPr>
          <p:cNvSpPr txBox="1"/>
          <p:nvPr/>
        </p:nvSpPr>
        <p:spPr>
          <a:xfrm>
            <a:off x="0" y="357991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Membuat user layanan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00389-09FE-F170-4539-A088A1AF4074}"/>
              </a:ext>
            </a:extLst>
          </p:cNvPr>
          <p:cNvSpPr txBox="1"/>
          <p:nvPr/>
        </p:nvSpPr>
        <p:spPr>
          <a:xfrm>
            <a:off x="6184900" y="140107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Membuat entitas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C74E-CA1C-7133-66BE-A0928C928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1783705"/>
            <a:ext cx="4629150" cy="199072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4AF87-7C70-E1BE-BE61-198D15E4B5BB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26497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983E199-E180-EBB1-73D3-4A40DB8F0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797"/>
          <a:stretch/>
        </p:blipFill>
        <p:spPr bwMode="auto">
          <a:xfrm>
            <a:off x="5512940" y="1376997"/>
            <a:ext cx="5774231" cy="461328"/>
          </a:xfrm>
          <a:prstGeom prst="rect">
            <a:avLst/>
          </a:prstGeom>
          <a:ln w="1587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F62DA-DE42-BD91-786A-424EF94E0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03"/>
          <a:stretch/>
        </p:blipFill>
        <p:spPr bwMode="auto">
          <a:xfrm>
            <a:off x="5512940" y="1838325"/>
            <a:ext cx="5774231" cy="4351383"/>
          </a:xfrm>
          <a:prstGeom prst="rect">
            <a:avLst/>
          </a:prstGeom>
          <a:ln w="1587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C57BC-96F6-4609-AC4B-A211CA56DF50}"/>
              </a:ext>
            </a:extLst>
          </p:cNvPr>
          <p:cNvSpPr txBox="1"/>
          <p:nvPr/>
        </p:nvSpPr>
        <p:spPr>
          <a:xfrm>
            <a:off x="1435276" y="32443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Membuat Endpoint Neutron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F705F-7B86-9847-B4BA-F30F23A98880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209065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4A34C3-5828-F079-B349-C5F242F86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74"/>
          <a:stretch/>
        </p:blipFill>
        <p:spPr bwMode="auto">
          <a:xfrm>
            <a:off x="339724" y="2818421"/>
            <a:ext cx="4379957" cy="1096354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B2A70-7B5F-75DD-E03D-7FD66BD6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25" y="1841366"/>
            <a:ext cx="5321618" cy="410291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B53DF-CD8F-9368-009B-65035E4C7CE3}"/>
              </a:ext>
            </a:extLst>
          </p:cNvPr>
          <p:cNvSpPr txBox="1"/>
          <p:nvPr/>
        </p:nvSpPr>
        <p:spPr>
          <a:xfrm>
            <a:off x="0" y="149271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5. Instalasi dan konfigurasi Neutron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B7C20-52A3-32B6-9BE3-045EE4BD3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3" b="70670"/>
          <a:stretch/>
        </p:blipFill>
        <p:spPr bwMode="auto">
          <a:xfrm>
            <a:off x="6212114" y="1890794"/>
            <a:ext cx="4285704" cy="287977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83E109-4AA7-D579-F8F3-A2B5B17E7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19" b="42631"/>
          <a:stretch/>
        </p:blipFill>
        <p:spPr bwMode="auto">
          <a:xfrm>
            <a:off x="339725" y="4566258"/>
            <a:ext cx="4450614" cy="1288441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0EBB8-C4AC-70A7-BA9C-3DFE36921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20" b="14980"/>
          <a:stretch/>
        </p:blipFill>
        <p:spPr bwMode="auto">
          <a:xfrm>
            <a:off x="6212114" y="2809999"/>
            <a:ext cx="4076700" cy="1164598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CFDDDF-68F6-FD07-8E44-72CD376DFAA7}"/>
              </a:ext>
            </a:extLst>
          </p:cNvPr>
          <p:cNvSpPr txBox="1"/>
          <p:nvPr/>
        </p:nvSpPr>
        <p:spPr>
          <a:xfrm>
            <a:off x="225425" y="2408130"/>
            <a:ext cx="53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Menambah beberapa konfigurasi pada [DEFAULT]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CCA4D-BEE3-2ABD-3AE3-B521B86995CC}"/>
              </a:ext>
            </a:extLst>
          </p:cNvPr>
          <p:cNvSpPr txBox="1"/>
          <p:nvPr/>
        </p:nvSpPr>
        <p:spPr>
          <a:xfrm>
            <a:off x="225424" y="4196927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Neutron dengan Keystone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C68A0-AA6B-D687-729D-CB15C6FEC164}"/>
              </a:ext>
            </a:extLst>
          </p:cNvPr>
          <p:cNvSpPr txBox="1"/>
          <p:nvPr/>
        </p:nvSpPr>
        <p:spPr>
          <a:xfrm>
            <a:off x="6096000" y="1472034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Neutron dengan Keystone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7D63B-96BC-4D4D-836A-769AAF3AD224}"/>
              </a:ext>
            </a:extLst>
          </p:cNvPr>
          <p:cNvSpPr txBox="1"/>
          <p:nvPr/>
        </p:nvSpPr>
        <p:spPr>
          <a:xfrm>
            <a:off x="6096000" y="243022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Neutron dengan Nova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75DDC-3B87-551E-FFE7-8714DFB2B695}"/>
              </a:ext>
            </a:extLst>
          </p:cNvPr>
          <p:cNvSpPr txBox="1"/>
          <p:nvPr/>
        </p:nvSpPr>
        <p:spPr>
          <a:xfrm>
            <a:off x="6096000" y="4196927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  <a:ea typeface="Calibri" panose="020F0502020204030204" pitchFamily="34" charset="0"/>
              </a:rPr>
              <a:t>H</a:t>
            </a:r>
            <a:r>
              <a:rPr lang="en-US" sz="1800" i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elper </a:t>
            </a:r>
            <a:r>
              <a:rPr lang="en-US" sz="180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untuk proses layanan </a:t>
            </a:r>
            <a:r>
              <a:rPr lang="en-US" sz="1800" i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Neutron</a:t>
            </a:r>
            <a:r>
              <a:rPr lang="en-US" sz="180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8A35FB-B7CB-994A-B87B-83C100A1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88" b="2"/>
          <a:stretch/>
        </p:blipFill>
        <p:spPr bwMode="auto">
          <a:xfrm>
            <a:off x="6168978" y="4628386"/>
            <a:ext cx="4371975" cy="743585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0AB7F9-84D8-38CF-22E8-FEEBCF67892A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158369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593A358-708D-92E6-D139-9BC2D28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33" y="2884171"/>
            <a:ext cx="7012734" cy="17894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5809D-E514-2ADD-9B8F-A96EEAB9C1B7}"/>
              </a:ext>
            </a:extLst>
          </p:cNvPr>
          <p:cNvSpPr txBox="1"/>
          <p:nvPr/>
        </p:nvSpPr>
        <p:spPr>
          <a:xfrm>
            <a:off x="5053697" y="251483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6. Konfigurasi OVN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72C5-E133-281F-4DA4-E1CC692E9F18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418552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PT. Indostorage Solusi Teknologi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Misi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>
                <a:effectLst/>
                <a:ea typeface="Calibri" panose="020F0502020204030204" pitchFamily="34" charset="0"/>
              </a:rPr>
              <a:t>Menjadi perusahaan penyedia layanan teknologi informasi yang profesional dan kompetitif dengan memberikan layanan, solusi yang tepat terencana dan bernilai bagi pelanggan dan </a:t>
            </a:r>
            <a:r>
              <a:rPr lang="en-US" sz="1800" i="1">
                <a:effectLst/>
                <a:ea typeface="Calibri" panose="020F0502020204030204" pitchFamily="34" charset="0"/>
              </a:rPr>
              <a:t>stakeholders </a:t>
            </a:r>
            <a:r>
              <a:rPr lang="en-US" sz="1800">
                <a:effectLst/>
                <a:ea typeface="Calibri" panose="020F0502020204030204" pitchFamily="34" charset="0"/>
              </a:rPr>
              <a:t>serta mampu berkontribusi dalam memperkenalkan teknologi informasi kepada publik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tabLst>
                <a:tab pos="1219200" algn="l"/>
              </a:tabLst>
            </a:pPr>
            <a:r>
              <a:rPr lang="en-US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Memberikan solusi inovatif dan optimal kepada klien yang berorientasi pada kepentingan pelanggan.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tabLst>
                <a:tab pos="1219200" algn="l"/>
              </a:tabLst>
            </a:pPr>
            <a:r>
              <a:rPr lang="en-US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Berkomitmen untuk memberikan pelayanan terbaik sehingga dapat menjadi mitra bisnis yang tepercaya.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tabLst>
                <a:tab pos="1219200" algn="l"/>
              </a:tabLst>
            </a:pPr>
            <a:r>
              <a:rPr lang="en-US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Berusaha untuk selalu meningkatkan kapabilitas dan mengoptimalkan pengelolaan sumber daya manusia yang unggul dan mandiri.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45278-7E80-7B29-9B51-8CD3925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96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631D86A-2615-60ED-547C-BB08A77B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" y="1931670"/>
            <a:ext cx="4645025" cy="40614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34054-18EC-87F2-E3A5-C5A10ABB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984494"/>
            <a:ext cx="5227538" cy="1396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12CA1-7A32-12BC-BDC5-82E4356EB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34"/>
          <a:stretch/>
        </p:blipFill>
        <p:spPr bwMode="auto">
          <a:xfrm>
            <a:off x="6096000" y="4150876"/>
            <a:ext cx="3794116" cy="1842254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FF072-71DD-9591-D2A8-36E0F2BF0244}"/>
              </a:ext>
            </a:extLst>
          </p:cNvPr>
          <p:cNvSpPr txBox="1"/>
          <p:nvPr/>
        </p:nvSpPr>
        <p:spPr>
          <a:xfrm>
            <a:off x="0" y="149271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7. Konfigurasi Neutron Plugin ML2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4654E-0B28-3F95-4216-3F7E54D14C3F}"/>
              </a:ext>
            </a:extLst>
          </p:cNvPr>
          <p:cNvSpPr txBox="1"/>
          <p:nvPr/>
        </p:nvSpPr>
        <p:spPr>
          <a:xfrm>
            <a:off x="5726636" y="1562338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8. Konfigurasi Neutron Agent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31234-D8BC-A475-9C15-4569A99E8CB4}"/>
              </a:ext>
            </a:extLst>
          </p:cNvPr>
          <p:cNvSpPr txBox="1"/>
          <p:nvPr/>
        </p:nvSpPr>
        <p:spPr>
          <a:xfrm>
            <a:off x="5726636" y="375007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9. Menghubungkan Neutron dengan Nova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0A096-E7DB-EEE0-2A8C-9C85550D7AE4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276377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18562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 (Compute)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7830C5-3633-7C63-CF57-A5B8E3EC8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7"/>
          <a:stretch/>
        </p:blipFill>
        <p:spPr bwMode="auto">
          <a:xfrm>
            <a:off x="2736616" y="2939756"/>
            <a:ext cx="6718766" cy="380548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9844B-AA9A-3AFB-0BBF-5911A861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30" y="3429000"/>
            <a:ext cx="6842337" cy="767261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3666-71C0-1AC8-11B8-4247433BF648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Compute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7CFBA-0B9A-27F4-06A8-C274A4BBA75A}"/>
              </a:ext>
            </a:extLst>
          </p:cNvPr>
          <p:cNvSpPr txBox="1"/>
          <p:nvPr/>
        </p:nvSpPr>
        <p:spPr>
          <a:xfrm>
            <a:off x="3740226" y="2312954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10. Instalasi dan Konfigurasi OVN Controller</a:t>
            </a:r>
          </a:p>
        </p:txBody>
      </p:sp>
    </p:spTree>
    <p:extLst>
      <p:ext uri="{BB962C8B-B14F-4D97-AF65-F5344CB8AC3E}">
        <p14:creationId xmlns:p14="http://schemas.microsoft.com/office/powerpoint/2010/main" val="205413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9259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Neutron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066A632-AD86-9C51-A2A3-785F489F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27" y="3005636"/>
            <a:ext cx="8311744" cy="11700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56A65-CE2A-7A8C-5EBB-415D99158E4C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62B4E-811C-D94A-6B44-90B8328CEAC3}"/>
              </a:ext>
            </a:extLst>
          </p:cNvPr>
          <p:cNvSpPr txBox="1"/>
          <p:nvPr/>
        </p:nvSpPr>
        <p:spPr>
          <a:xfrm>
            <a:off x="4428459" y="2516154"/>
            <a:ext cx="333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11. Mengecek Neutron Service</a:t>
            </a:r>
          </a:p>
        </p:txBody>
      </p:sp>
    </p:spTree>
    <p:extLst>
      <p:ext uri="{BB962C8B-B14F-4D97-AF65-F5344CB8AC3E}">
        <p14:creationId xmlns:p14="http://schemas.microsoft.com/office/powerpoint/2010/main" val="167403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78342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Cinder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0CB37-D4B9-175B-5182-B9FC1A9D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992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77919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Cinder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8294E-51DC-E990-47B0-1723B5C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E70A2-0519-4489-12EC-888A7A9BF12F}"/>
              </a:ext>
            </a:extLst>
          </p:cNvPr>
          <p:cNvSpPr txBox="1"/>
          <p:nvPr/>
        </p:nvSpPr>
        <p:spPr>
          <a:xfrm>
            <a:off x="0" y="13794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0F9B4-F419-062F-20D6-AA4D8B7E979A}"/>
              </a:ext>
            </a:extLst>
          </p:cNvPr>
          <p:cNvSpPr txBox="1"/>
          <p:nvPr/>
        </p:nvSpPr>
        <p:spPr>
          <a:xfrm>
            <a:off x="0" y="357991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Membuat user layanan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0A8E3-884B-1DF5-FD34-557C28BC1E6A}"/>
              </a:ext>
            </a:extLst>
          </p:cNvPr>
          <p:cNvSpPr txBox="1"/>
          <p:nvPr/>
        </p:nvSpPr>
        <p:spPr>
          <a:xfrm>
            <a:off x="6184900" y="140107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Membuat entitas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560990-6874-E0F2-126E-30EE7D54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40" y="1781778"/>
            <a:ext cx="4248150" cy="17691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B0F88-3F10-770E-C483-F464234B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99" y="4062666"/>
            <a:ext cx="4409073" cy="17176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10BB7-1B11-78EF-4987-0BC1056E4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45" y="1794478"/>
            <a:ext cx="4681855" cy="19900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3B9E61-94B4-8DC9-E8BD-BF3110E69749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272777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Cinder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8294E-51DC-E990-47B0-1723B5C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4C100-2BC1-0838-8FA3-F5F45549E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0"/>
          <a:stretch/>
        </p:blipFill>
        <p:spPr bwMode="auto">
          <a:xfrm>
            <a:off x="373395" y="1748805"/>
            <a:ext cx="5582906" cy="343148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0956F-1A53-0157-CCA3-DBB053DA97D5}"/>
              </a:ext>
            </a:extLst>
          </p:cNvPr>
          <p:cNvSpPr txBox="1"/>
          <p:nvPr/>
        </p:nvSpPr>
        <p:spPr>
          <a:xfrm>
            <a:off x="0" y="1379473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4. Instalasi dan Konfigurasi Cinder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7F03-18C9-7014-CFE1-61714DA20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94" y="2596942"/>
            <a:ext cx="4789170" cy="9867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78058-1C59-2094-8694-8E619C608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04" y="4264763"/>
            <a:ext cx="4789170" cy="5699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9FFF6-9979-B77E-1F89-B52008AB7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94" y="5232400"/>
            <a:ext cx="4813959" cy="7581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F5B4F-634F-7EFB-3311-1FC357995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632" y="2219306"/>
            <a:ext cx="4384040" cy="23304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A16E9-0E0D-E738-9A49-68B3BE013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911" y="5108030"/>
            <a:ext cx="5438992" cy="2744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D8CFF-F563-40F2-ECDC-465352F889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6"/>
          <a:stretch/>
        </p:blipFill>
        <p:spPr bwMode="auto">
          <a:xfrm>
            <a:off x="6211910" y="5417342"/>
            <a:ext cx="5438993" cy="412225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1830C3-A2E6-C26F-618C-A9C2C03102AC}"/>
              </a:ext>
            </a:extLst>
          </p:cNvPr>
          <p:cNvSpPr txBox="1"/>
          <p:nvPr/>
        </p:nvSpPr>
        <p:spPr>
          <a:xfrm>
            <a:off x="0" y="220722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5. Membuat Endpoint Cinder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254BB-410A-7B8B-05D3-192B2A3111A3}"/>
              </a:ext>
            </a:extLst>
          </p:cNvPr>
          <p:cNvSpPr txBox="1"/>
          <p:nvPr/>
        </p:nvSpPr>
        <p:spPr>
          <a:xfrm>
            <a:off x="55096" y="3604117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6. Konfigurasi /etc/cinder/cinder-api.conf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09642-CAA3-F597-0C68-F9592462D41B}"/>
              </a:ext>
            </a:extLst>
          </p:cNvPr>
          <p:cNvSpPr txBox="1"/>
          <p:nvPr/>
        </p:nvSpPr>
        <p:spPr>
          <a:xfrm>
            <a:off x="316025" y="394087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Cinder dengan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10E39-BDA3-3E6B-D25B-6E06385A864A}"/>
              </a:ext>
            </a:extLst>
          </p:cNvPr>
          <p:cNvSpPr txBox="1"/>
          <p:nvPr/>
        </p:nvSpPr>
        <p:spPr>
          <a:xfrm>
            <a:off x="327935" y="493042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Cinder dengan RabbitMQ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12E4F-568A-E990-3354-DDE1DCE259DC}"/>
              </a:ext>
            </a:extLst>
          </p:cNvPr>
          <p:cNvSpPr txBox="1"/>
          <p:nvPr/>
        </p:nvSpPr>
        <p:spPr>
          <a:xfrm>
            <a:off x="6095999" y="1862168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Cinder dengan Keystone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759D7-7369-474A-F48B-D950F3AFFCE1}"/>
              </a:ext>
            </a:extLst>
          </p:cNvPr>
          <p:cNvSpPr txBox="1"/>
          <p:nvPr/>
        </p:nvSpPr>
        <p:spPr>
          <a:xfrm>
            <a:off x="6083121" y="4759507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7. Sinkronasi DB dengan Cinder &amp; restart layanan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385A4-32C3-E828-EFD4-78FE7CD4F370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160667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18187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Cinder (Compute)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8294E-51DC-E990-47B0-1723B5C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B080EC-2346-6EFC-8D2B-251FBDE63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2"/>
          <a:stretch/>
        </p:blipFill>
        <p:spPr bwMode="auto">
          <a:xfrm>
            <a:off x="356315" y="1777735"/>
            <a:ext cx="4340225" cy="398145"/>
          </a:xfrm>
          <a:prstGeom prst="rect">
            <a:avLst/>
          </a:prstGeom>
          <a:ln w="158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84164-309C-C117-D6EB-0A50F2C62886}"/>
              </a:ext>
            </a:extLst>
          </p:cNvPr>
          <p:cNvSpPr txBox="1"/>
          <p:nvPr/>
        </p:nvSpPr>
        <p:spPr>
          <a:xfrm>
            <a:off x="0" y="1379473"/>
            <a:ext cx="29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Instalasi Cinder Volume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0EC25-3AC5-9E8F-FDBC-798EEE590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91"/>
          <a:stretch/>
        </p:blipFill>
        <p:spPr bwMode="auto">
          <a:xfrm>
            <a:off x="356315" y="3079117"/>
            <a:ext cx="4564380" cy="27876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0475F-64EF-02AE-4F86-41181745C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861" y="1790511"/>
            <a:ext cx="4679950" cy="12776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29B78-244D-B336-75E5-0C54D343E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861" y="3594119"/>
            <a:ext cx="3766752" cy="16475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8D37B9-E06D-9712-E7A6-E51926B7BCE5}"/>
              </a:ext>
            </a:extLst>
          </p:cNvPr>
          <p:cNvSpPr txBox="1"/>
          <p:nvPr/>
        </p:nvSpPr>
        <p:spPr>
          <a:xfrm>
            <a:off x="0" y="258650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Mengecek disk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9CC7C-75F4-71A0-642F-5D6414625930}"/>
              </a:ext>
            </a:extLst>
          </p:cNvPr>
          <p:cNvSpPr txBox="1"/>
          <p:nvPr/>
        </p:nvSpPr>
        <p:spPr>
          <a:xfrm>
            <a:off x="6096000" y="1379473"/>
            <a:ext cx="21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Konfigurasi LVM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9F805-44F8-0B07-84F4-C8D80A9887B0}"/>
              </a:ext>
            </a:extLst>
          </p:cNvPr>
          <p:cNvSpPr txBox="1"/>
          <p:nvPr/>
        </p:nvSpPr>
        <p:spPr>
          <a:xfrm>
            <a:off x="6096000" y="315481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Membuat physical volume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31F05-9105-B025-32AE-67E2FE341AB2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Compute Node</a:t>
            </a:r>
          </a:p>
        </p:txBody>
      </p:sp>
    </p:spTree>
    <p:extLst>
      <p:ext uri="{BB962C8B-B14F-4D97-AF65-F5344CB8AC3E}">
        <p14:creationId xmlns:p14="http://schemas.microsoft.com/office/powerpoint/2010/main" val="428609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Cinder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8294E-51DC-E990-47B0-1723B5C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2EF30-5003-6D7A-2B1A-B38E951D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9" y="1805334"/>
            <a:ext cx="4133850" cy="154305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6F2C5-33DD-F880-D26C-411A90AA00CF}"/>
              </a:ext>
            </a:extLst>
          </p:cNvPr>
          <p:cNvSpPr txBox="1"/>
          <p:nvPr/>
        </p:nvSpPr>
        <p:spPr>
          <a:xfrm>
            <a:off x="0" y="1379473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5. Membuat Volume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8A262-5960-A04F-86DA-C13098C8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748805"/>
            <a:ext cx="4438650" cy="79057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2B855-A48F-AAF3-8889-A7A5414972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877"/>
          <a:stretch/>
        </p:blipFill>
        <p:spPr bwMode="auto">
          <a:xfrm>
            <a:off x="5677591" y="3125404"/>
            <a:ext cx="4438650" cy="371475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184A4-57F9-9A7D-AE0D-B044EBD98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59" y="3909476"/>
            <a:ext cx="4289425" cy="22625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7E2764-A5C6-B019-D86D-542EF6E192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7" r="4590"/>
          <a:stretch/>
        </p:blipFill>
        <p:spPr bwMode="auto">
          <a:xfrm>
            <a:off x="5677591" y="4068968"/>
            <a:ext cx="4441953" cy="1185176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F828BA-2C59-EC17-8B15-5515D3154E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109"/>
          <a:stretch/>
        </p:blipFill>
        <p:spPr bwMode="auto">
          <a:xfrm>
            <a:off x="5891881" y="5826233"/>
            <a:ext cx="4933891" cy="302044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DB4E4-FF5C-3B29-048F-F6B0D7488383}"/>
              </a:ext>
            </a:extLst>
          </p:cNvPr>
          <p:cNvSpPr txBox="1"/>
          <p:nvPr/>
        </p:nvSpPr>
        <p:spPr>
          <a:xfrm>
            <a:off x="0" y="3444264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6. Menghubungkan Cinder Volume dengan Keystone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3136F-EEF2-ACF9-D26F-C29CEE80AB53}"/>
              </a:ext>
            </a:extLst>
          </p:cNvPr>
          <p:cNvSpPr txBox="1"/>
          <p:nvPr/>
        </p:nvSpPr>
        <p:spPr>
          <a:xfrm>
            <a:off x="5545172" y="1416268"/>
            <a:ext cx="541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Cinder Volume dengan RabbitMQ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448D-E465-0B35-E0EE-540858D21A6A}"/>
              </a:ext>
            </a:extLst>
          </p:cNvPr>
          <p:cNvSpPr txBox="1"/>
          <p:nvPr/>
        </p:nvSpPr>
        <p:spPr>
          <a:xfrm>
            <a:off x="5596468" y="2783175"/>
            <a:ext cx="53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Menghubungkan Cinder Volume dengan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16E8D-DD8E-EA81-7A32-1219E2FB9449}"/>
              </a:ext>
            </a:extLst>
          </p:cNvPr>
          <p:cNvSpPr txBox="1"/>
          <p:nvPr/>
        </p:nvSpPr>
        <p:spPr>
          <a:xfrm>
            <a:off x="5570820" y="370549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Konfigurasi Cinder 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654BA-CAC7-E776-35AF-8279CDB9C893}"/>
              </a:ext>
            </a:extLst>
          </p:cNvPr>
          <p:cNvSpPr txBox="1"/>
          <p:nvPr/>
        </p:nvSpPr>
        <p:spPr>
          <a:xfrm>
            <a:off x="5596468" y="5438606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7. Restart Cinder Volume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F08C4-4B4F-F184-D905-895845300B59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Compute Node</a:t>
            </a:r>
          </a:p>
        </p:txBody>
      </p:sp>
    </p:spTree>
    <p:extLst>
      <p:ext uri="{BB962C8B-B14F-4D97-AF65-F5344CB8AC3E}">
        <p14:creationId xmlns:p14="http://schemas.microsoft.com/office/powerpoint/2010/main" val="326979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Cinder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96F2C5-33DD-F880-D26C-411A90AA00CF}"/>
              </a:ext>
            </a:extLst>
          </p:cNvPr>
          <p:cNvSpPr txBox="1"/>
          <p:nvPr/>
        </p:nvSpPr>
        <p:spPr>
          <a:xfrm>
            <a:off x="4573787" y="305966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8. Mengecek Cinder 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C47AC-4C49-36F8-CD1A-15CB835FE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3" b="18078"/>
          <a:stretch/>
        </p:blipFill>
        <p:spPr bwMode="auto">
          <a:xfrm>
            <a:off x="2768745" y="3429000"/>
            <a:ext cx="6654505" cy="115629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6B0648-F8A1-1873-F4E9-DF5D34C2A665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80822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8084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Skyline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1C3AE-C86A-4A3B-E903-45ADCE48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4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1354 -0.457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Latar Belakang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6BC65-C315-978A-929B-578C1404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4347"/>
              </p:ext>
            </p:extLst>
          </p:nvPr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Skyline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99964B-F894-D4A9-D770-AB975037E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7"/>
          <a:stretch/>
        </p:blipFill>
        <p:spPr bwMode="auto">
          <a:xfrm>
            <a:off x="247650" y="1902934"/>
            <a:ext cx="4293584" cy="1537653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715F7D-90CD-6D9B-7F8E-2E2E02BA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17" y="1754624"/>
            <a:ext cx="5066294" cy="1928466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504D0-35DC-863E-FF8D-B362A32DA6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65" b="19903"/>
          <a:stretch/>
        </p:blipFill>
        <p:spPr bwMode="auto">
          <a:xfrm>
            <a:off x="3990975" y="4227852"/>
            <a:ext cx="3350895" cy="25654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EB91A-C0E6-7E40-8D4A-E4A07984C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975" y="4519396"/>
            <a:ext cx="4210050" cy="562610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9C8AB-1503-A37C-1435-B2B8D653C2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432"/>
          <a:stretch/>
        </p:blipFill>
        <p:spPr bwMode="auto">
          <a:xfrm>
            <a:off x="3990975" y="5115503"/>
            <a:ext cx="4074795" cy="5524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009D5-E9D3-C336-1275-5ED9C63344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3976"/>
          <a:stretch/>
        </p:blipFill>
        <p:spPr bwMode="auto">
          <a:xfrm>
            <a:off x="3990975" y="5695130"/>
            <a:ext cx="4718050" cy="2476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D537FA-E269-302C-8233-045ABBEAE4BE}"/>
              </a:ext>
            </a:extLst>
          </p:cNvPr>
          <p:cNvSpPr txBox="1"/>
          <p:nvPr/>
        </p:nvSpPr>
        <p:spPr>
          <a:xfrm>
            <a:off x="247650" y="141997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Membuat user dan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A14E4-EED2-9483-FFF6-2EA0ABFD3487}"/>
              </a:ext>
            </a:extLst>
          </p:cNvPr>
          <p:cNvSpPr txBox="1"/>
          <p:nvPr/>
        </p:nvSpPr>
        <p:spPr>
          <a:xfrm>
            <a:off x="6822622" y="14199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Membuat user layanan OpenStack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4749F-88CA-1CD7-A714-322C28C156E7}"/>
              </a:ext>
            </a:extLst>
          </p:cNvPr>
          <p:cNvSpPr txBox="1"/>
          <p:nvPr/>
        </p:nvSpPr>
        <p:spPr>
          <a:xfrm>
            <a:off x="3990975" y="385852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 Instalasi Docker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D4528D-70FE-E444-E046-2020FACF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CCFE6-CC8F-5A26-BDEE-9462210D81C9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68037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1413453-51A1-FA08-2022-2C1EA768606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94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Skyline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D537FA-E269-302C-8233-045ABBEAE4BE}"/>
              </a:ext>
            </a:extLst>
          </p:cNvPr>
          <p:cNvSpPr txBox="1"/>
          <p:nvPr/>
        </p:nvSpPr>
        <p:spPr>
          <a:xfrm>
            <a:off x="247650" y="141997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4. Pulling docker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A14E4-EED2-9483-FFF6-2EA0ABFD3487}"/>
              </a:ext>
            </a:extLst>
          </p:cNvPr>
          <p:cNvSpPr txBox="1"/>
          <p:nvPr/>
        </p:nvSpPr>
        <p:spPr>
          <a:xfrm>
            <a:off x="262287" y="375256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5. Konfigurasi layanan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F30FC9-899D-B851-9239-721345C4B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"/>
          <a:stretch/>
        </p:blipFill>
        <p:spPr bwMode="auto">
          <a:xfrm>
            <a:off x="358824" y="1798086"/>
            <a:ext cx="4878304" cy="1773789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927609-AF4D-E1D1-73D1-E7F05D901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18"/>
          <a:stretch/>
        </p:blipFill>
        <p:spPr bwMode="auto">
          <a:xfrm>
            <a:off x="306738" y="4157830"/>
            <a:ext cx="5838371" cy="1377323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707453-85AE-348E-A952-F498C931D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919" y="1692703"/>
            <a:ext cx="4696406" cy="1664365"/>
          </a:xfrm>
          <a:prstGeom prst="rect">
            <a:avLst/>
          </a:prstGeom>
          <a:ln w="15875">
            <a:solidFill>
              <a:sysClr val="windowText" lastClr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99C7EA-0BDE-0454-981B-2D9E32181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5696"/>
          <a:stretch/>
        </p:blipFill>
        <p:spPr bwMode="auto">
          <a:xfrm>
            <a:off x="6590816" y="4320077"/>
            <a:ext cx="5294446" cy="1054350"/>
          </a:xfrm>
          <a:prstGeom prst="rect">
            <a:avLst/>
          </a:prstGeom>
          <a:ln w="158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9D3ED8-5CE8-34CB-E9EA-ABD55DF9EB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371"/>
          <a:stretch/>
        </p:blipFill>
        <p:spPr bwMode="auto">
          <a:xfrm>
            <a:off x="6666919" y="3378790"/>
            <a:ext cx="3029532" cy="418450"/>
          </a:xfrm>
          <a:prstGeom prst="rect">
            <a:avLst/>
          </a:prstGeom>
          <a:ln w="158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C922D4-A930-60BB-F657-B4510362254D}"/>
              </a:ext>
            </a:extLst>
          </p:cNvPr>
          <p:cNvSpPr txBox="1"/>
          <p:nvPr/>
        </p:nvSpPr>
        <p:spPr>
          <a:xfrm>
            <a:off x="6544405" y="1363457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6. Pulling docker image Skyline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F22DB-FF8C-EC26-0EE2-52EA463CC6A9}"/>
              </a:ext>
            </a:extLst>
          </p:cNvPr>
          <p:cNvSpPr txBox="1"/>
          <p:nvPr/>
        </p:nvSpPr>
        <p:spPr>
          <a:xfrm>
            <a:off x="6544404" y="3950745"/>
            <a:ext cx="26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7. Menjalankan layanan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366DF90-6C45-93F9-6D00-20131920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503B0-496F-BF97-E2A1-1432C6B0BB8E}"/>
              </a:ext>
            </a:extLst>
          </p:cNvPr>
          <p:cNvSpPr txBox="1"/>
          <p:nvPr/>
        </p:nvSpPr>
        <p:spPr>
          <a:xfrm>
            <a:off x="4535316" y="6209267"/>
            <a:ext cx="31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Dilakukan di 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205030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3C7E2E1-D16E-6EEF-410A-F0B53A69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45460"/>
              </p:ext>
            </p:extLst>
          </p:nvPr>
        </p:nvGraphicFramePr>
        <p:xfrm>
          <a:off x="774700" y="3429001"/>
          <a:ext cx="5029200" cy="99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873380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5952456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Pengujian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237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79C0B-742B-372E-D1C6-1042DD7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6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159690"/>
            <a:ext cx="9264650" cy="535531"/>
          </a:xfrm>
        </p:spPr>
        <p:txBody>
          <a:bodyPr/>
          <a:lstStyle/>
          <a:p>
            <a:pPr algn="ctr"/>
            <a:r>
              <a:rPr lang="en-US"/>
              <a:t>Kesimpulan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B91D1-8AC0-0447-267F-C9C9CE48CB8F}"/>
              </a:ext>
            </a:extLst>
          </p:cNvPr>
          <p:cNvSpPr txBox="1"/>
          <p:nvPr/>
        </p:nvSpPr>
        <p:spPr>
          <a:xfrm>
            <a:off x="444500" y="2799968"/>
            <a:ext cx="9309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Menerapkan model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private cloud 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 mengurangi penggunaan perangkat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fisik dan jaringan fisik dengan dibuatnya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 network 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 machine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platform 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OpenStack.</a:t>
            </a:r>
          </a:p>
          <a:p>
            <a:endParaRPr lang="en-US" sz="24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Fleksibilitas dari OpenStack dapat memaksimalkan pengunaan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dari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perangkat fisik yang ada, dengan terpusatnya manajemen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 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perangkat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fisik dan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 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tersebut dapat dialokasikan menjadi </a:t>
            </a:r>
            <a:r>
              <a:rPr lang="en-US" sz="24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 virtual</a:t>
            </a:r>
            <a:r>
              <a:rPr lang="en-US" sz="2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sesuai dengan kebutuhan.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C6EB7-0F72-04FD-38F8-6B552789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65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BF99AA-5259-3425-C317-211FE29A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45598" cy="1243584"/>
          </a:xfrm>
        </p:spPr>
        <p:txBody>
          <a:bodyPr/>
          <a:lstStyle/>
          <a:p>
            <a:r>
              <a:rPr lang="en-US">
                <a:solidFill>
                  <a:srgbClr val="00243A"/>
                </a:solidFill>
              </a:rPr>
              <a:t>Terima Kasih</a:t>
            </a:r>
            <a:endParaRPr lang="en-GB" dirty="0">
              <a:solidFill>
                <a:srgbClr val="00243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DD72F-CD29-38D0-D618-2A52DD96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5530671"/>
            <a:ext cx="8820150" cy="88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-0.868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Latar Belakang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2054D4-E097-E8FE-987D-8AAF29AF6007}"/>
              </a:ext>
            </a:extLst>
          </p:cNvPr>
          <p:cNvGrpSpPr/>
          <p:nvPr/>
        </p:nvGrpSpPr>
        <p:grpSpPr>
          <a:xfrm rot="16200000">
            <a:off x="5940031" y="1627787"/>
            <a:ext cx="1017286" cy="705347"/>
            <a:chOff x="1440414" y="1996728"/>
            <a:chExt cx="1017286" cy="705347"/>
          </a:xfrm>
        </p:grpSpPr>
        <p:sp>
          <p:nvSpPr>
            <p:cNvPr id="8" name="Google Shape;262;p36">
              <a:extLst>
                <a:ext uri="{FF2B5EF4-FFF2-40B4-BE49-F238E27FC236}">
                  <a16:creationId xmlns:a16="http://schemas.microsoft.com/office/drawing/2014/main" id="{70714B98-EE34-DE72-662E-EE2A7A3FE320}"/>
                </a:ext>
              </a:extLst>
            </p:cNvPr>
            <p:cNvSpPr/>
            <p:nvPr/>
          </p:nvSpPr>
          <p:spPr>
            <a:xfrm rot="10800000">
              <a:off x="1440414" y="1996728"/>
              <a:ext cx="1017286" cy="70534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70;p70">
              <a:extLst>
                <a:ext uri="{FF2B5EF4-FFF2-40B4-BE49-F238E27FC236}">
                  <a16:creationId xmlns:a16="http://schemas.microsoft.com/office/drawing/2014/main" id="{E13CB57F-0B48-8308-F17E-CFA74634FD56}"/>
                </a:ext>
              </a:extLst>
            </p:cNvPr>
            <p:cNvSpPr/>
            <p:nvPr/>
          </p:nvSpPr>
          <p:spPr>
            <a:xfrm rot="5400000">
              <a:off x="1773408" y="2285515"/>
              <a:ext cx="351286" cy="349457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19A34E0-02EC-A97F-BAE5-8CF7CB251017}"/>
              </a:ext>
            </a:extLst>
          </p:cNvPr>
          <p:cNvSpPr txBox="1"/>
          <p:nvPr/>
        </p:nvSpPr>
        <p:spPr>
          <a:xfrm>
            <a:off x="444500" y="1518795"/>
            <a:ext cx="538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Perusahaan pada umumnya membeli server baru ketika membutuhkan aplikasi baru untuk dijalankan.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05D756-4D29-C051-FC06-273C3859A417}"/>
              </a:ext>
            </a:extLst>
          </p:cNvPr>
          <p:cNvSpPr txBox="1"/>
          <p:nvPr/>
        </p:nvSpPr>
        <p:spPr>
          <a:xfrm>
            <a:off x="1549648" y="3370345"/>
            <a:ext cx="71117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Calibri" panose="020F0502020204030204" pitchFamily="34" charset="0"/>
              </a:rPr>
              <a:t>K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endala dalam pengadaan suatu sistem maupun ketika dilakukan proses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upgrade.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1"/>
                </a:solidFill>
                <a:ea typeface="Calibri" panose="020F0502020204030204" pitchFamily="34" charset="0"/>
              </a:rPr>
              <a:t>Data Center </a:t>
            </a:r>
            <a:r>
              <a:rPr lang="en-US" sz="2000">
                <a:solidFill>
                  <a:schemeClr val="bg1"/>
                </a:solidFill>
                <a:ea typeface="Calibri" panose="020F0502020204030204" pitchFamily="34" charset="0"/>
              </a:rPr>
              <a:t>penuh dengan </a:t>
            </a:r>
            <a:r>
              <a:rPr lang="en-US" sz="2000" i="1">
                <a:solidFill>
                  <a:schemeClr val="bg1"/>
                </a:solidFill>
                <a:ea typeface="Calibri" panose="020F050202020403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Menggunakan Sebagian kecil dari kapasitas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Calibri" panose="020F0502020204030204" pitchFamily="34" charset="0"/>
              </a:rPr>
              <a:t>Harus membayar biaya listrik untuk menjalankan server</a:t>
            </a:r>
            <a:endParaRPr lang="en-US" sz="200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Lambat laun data center menjadi penuh dengan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Membayar biaya listrik untuk mendinginkan server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5E0C268-8F96-4353-EDC3-77349504CD5C}"/>
              </a:ext>
            </a:extLst>
          </p:cNvPr>
          <p:cNvGrpSpPr/>
          <p:nvPr/>
        </p:nvGrpSpPr>
        <p:grpSpPr>
          <a:xfrm>
            <a:off x="444500" y="3985086"/>
            <a:ext cx="705347" cy="1017286"/>
            <a:chOff x="946513" y="4248879"/>
            <a:chExt cx="705347" cy="1017286"/>
          </a:xfrm>
        </p:grpSpPr>
        <p:sp>
          <p:nvSpPr>
            <p:cNvPr id="38" name="Google Shape;263;p36">
              <a:extLst>
                <a:ext uri="{FF2B5EF4-FFF2-40B4-BE49-F238E27FC236}">
                  <a16:creationId xmlns:a16="http://schemas.microsoft.com/office/drawing/2014/main" id="{A2E0BDBB-715B-C9B9-2BA7-98B1FA58E066}"/>
                </a:ext>
              </a:extLst>
            </p:cNvPr>
            <p:cNvSpPr/>
            <p:nvPr/>
          </p:nvSpPr>
          <p:spPr>
            <a:xfrm rot="16200000">
              <a:off x="790544" y="4404848"/>
              <a:ext cx="1017286" cy="70534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9230;p68">
              <a:extLst>
                <a:ext uri="{FF2B5EF4-FFF2-40B4-BE49-F238E27FC236}">
                  <a16:creationId xmlns:a16="http://schemas.microsoft.com/office/drawing/2014/main" id="{B3638EC7-238E-151C-595B-18101291775F}"/>
                </a:ext>
              </a:extLst>
            </p:cNvPr>
            <p:cNvGrpSpPr/>
            <p:nvPr/>
          </p:nvGrpSpPr>
          <p:grpSpPr>
            <a:xfrm>
              <a:off x="1031956" y="4606149"/>
              <a:ext cx="330007" cy="302744"/>
              <a:chOff x="6239575" y="4416275"/>
              <a:chExt cx="489625" cy="449175"/>
            </a:xfrm>
          </p:grpSpPr>
          <p:sp>
            <p:nvSpPr>
              <p:cNvPr id="65" name="Google Shape;9231;p68">
                <a:extLst>
                  <a:ext uri="{FF2B5EF4-FFF2-40B4-BE49-F238E27FC236}">
                    <a16:creationId xmlns:a16="http://schemas.microsoft.com/office/drawing/2014/main" id="{F7CDFED6-92C8-1719-9D05-4F8AC628A372}"/>
                  </a:ext>
                </a:extLst>
              </p:cNvPr>
              <p:cNvSpPr/>
              <p:nvPr/>
            </p:nvSpPr>
            <p:spPr>
              <a:xfrm>
                <a:off x="6239575" y="4416275"/>
                <a:ext cx="489625" cy="449175"/>
              </a:xfrm>
              <a:custGeom>
                <a:avLst/>
                <a:gdLst/>
                <a:ahLst/>
                <a:cxnLst/>
                <a:rect l="l" t="t" r="r" b="b"/>
                <a:pathLst>
                  <a:path w="19585" h="17967" extrusionOk="0">
                    <a:moveTo>
                      <a:pt x="9792" y="1132"/>
                    </a:moveTo>
                    <a:cubicBezTo>
                      <a:pt x="10374" y="1132"/>
                      <a:pt x="10955" y="1424"/>
                      <a:pt x="11278" y="2009"/>
                    </a:cubicBezTo>
                    <a:lnTo>
                      <a:pt x="18111" y="14313"/>
                    </a:lnTo>
                    <a:cubicBezTo>
                      <a:pt x="18404" y="14838"/>
                      <a:pt x="18395" y="15481"/>
                      <a:pt x="18087" y="15998"/>
                    </a:cubicBezTo>
                    <a:cubicBezTo>
                      <a:pt x="17786" y="16518"/>
                      <a:pt x="17232" y="16834"/>
                      <a:pt x="16634" y="16834"/>
                    </a:cubicBezTo>
                    <a:cubicBezTo>
                      <a:pt x="16631" y="16834"/>
                      <a:pt x="16628" y="16834"/>
                      <a:pt x="16625" y="16834"/>
                    </a:cubicBezTo>
                    <a:lnTo>
                      <a:pt x="2962" y="16834"/>
                    </a:lnTo>
                    <a:cubicBezTo>
                      <a:pt x="1667" y="16834"/>
                      <a:pt x="849" y="15445"/>
                      <a:pt x="1474" y="14313"/>
                    </a:cubicBezTo>
                    <a:lnTo>
                      <a:pt x="8307" y="2009"/>
                    </a:lnTo>
                    <a:cubicBezTo>
                      <a:pt x="8630" y="1424"/>
                      <a:pt x="9211" y="1132"/>
                      <a:pt x="9792" y="1132"/>
                    </a:cubicBezTo>
                    <a:close/>
                    <a:moveTo>
                      <a:pt x="9792" y="1"/>
                    </a:moveTo>
                    <a:cubicBezTo>
                      <a:pt x="8763" y="1"/>
                      <a:pt x="7815" y="559"/>
                      <a:pt x="7317" y="1462"/>
                    </a:cubicBezTo>
                    <a:lnTo>
                      <a:pt x="483" y="13766"/>
                    </a:lnTo>
                    <a:cubicBezTo>
                      <a:pt x="0" y="14642"/>
                      <a:pt x="15" y="15711"/>
                      <a:pt x="523" y="16574"/>
                    </a:cubicBezTo>
                    <a:cubicBezTo>
                      <a:pt x="1033" y="17435"/>
                      <a:pt x="1960" y="17966"/>
                      <a:pt x="2962" y="17966"/>
                    </a:cubicBezTo>
                    <a:lnTo>
                      <a:pt x="16625" y="17966"/>
                    </a:lnTo>
                    <a:cubicBezTo>
                      <a:pt x="17625" y="17966"/>
                      <a:pt x="18555" y="17435"/>
                      <a:pt x="19062" y="16574"/>
                    </a:cubicBezTo>
                    <a:cubicBezTo>
                      <a:pt x="19572" y="15711"/>
                      <a:pt x="19585" y="14642"/>
                      <a:pt x="19101" y="13766"/>
                    </a:cubicBezTo>
                    <a:lnTo>
                      <a:pt x="12271" y="1462"/>
                    </a:lnTo>
                    <a:cubicBezTo>
                      <a:pt x="11770" y="559"/>
                      <a:pt x="10822" y="1"/>
                      <a:pt x="979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" name="Google Shape;9232;p68">
                <a:extLst>
                  <a:ext uri="{FF2B5EF4-FFF2-40B4-BE49-F238E27FC236}">
                    <a16:creationId xmlns:a16="http://schemas.microsoft.com/office/drawing/2014/main" id="{1AC054CE-B6E5-3BF8-4CE3-1C85E9FA4D6B}"/>
                  </a:ext>
                </a:extLst>
              </p:cNvPr>
              <p:cNvSpPr/>
              <p:nvPr/>
            </p:nvSpPr>
            <p:spPr>
              <a:xfrm>
                <a:off x="6438550" y="4723875"/>
                <a:ext cx="8835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8" extrusionOk="0">
                    <a:moveTo>
                      <a:pt x="1830" y="1132"/>
                    </a:moveTo>
                    <a:cubicBezTo>
                      <a:pt x="2122" y="1132"/>
                      <a:pt x="2401" y="1358"/>
                      <a:pt x="2401" y="1701"/>
                    </a:cubicBezTo>
                    <a:cubicBezTo>
                      <a:pt x="2401" y="2012"/>
                      <a:pt x="2147" y="2266"/>
                      <a:pt x="1833" y="2266"/>
                    </a:cubicBezTo>
                    <a:cubicBezTo>
                      <a:pt x="1329" y="2266"/>
                      <a:pt x="1076" y="1656"/>
                      <a:pt x="1432" y="1299"/>
                    </a:cubicBezTo>
                    <a:cubicBezTo>
                      <a:pt x="1548" y="1184"/>
                      <a:pt x="1691" y="1132"/>
                      <a:pt x="1830" y="1132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1" y="1683"/>
                      <a:pt x="146" y="2414"/>
                      <a:pt x="632" y="2900"/>
                    </a:cubicBezTo>
                    <a:cubicBezTo>
                      <a:pt x="957" y="3225"/>
                      <a:pt x="1391" y="3397"/>
                      <a:pt x="1833" y="3397"/>
                    </a:cubicBezTo>
                    <a:cubicBezTo>
                      <a:pt x="2052" y="3397"/>
                      <a:pt x="2273" y="3355"/>
                      <a:pt x="2483" y="3268"/>
                    </a:cubicBezTo>
                    <a:cubicBezTo>
                      <a:pt x="3117" y="3005"/>
                      <a:pt x="3533" y="2386"/>
                      <a:pt x="3533" y="1701"/>
                    </a:cubicBezTo>
                    <a:cubicBezTo>
                      <a:pt x="3530" y="762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" name="Google Shape;9233;p68">
                <a:extLst>
                  <a:ext uri="{FF2B5EF4-FFF2-40B4-BE49-F238E27FC236}">
                    <a16:creationId xmlns:a16="http://schemas.microsoft.com/office/drawing/2014/main" id="{1DA0ED2D-8946-D660-6F75-E5AAF7EA1250}"/>
                  </a:ext>
                </a:extLst>
              </p:cNvPr>
              <p:cNvSpPr/>
              <p:nvPr/>
            </p:nvSpPr>
            <p:spPr>
              <a:xfrm>
                <a:off x="6441950" y="4497425"/>
                <a:ext cx="84950" cy="19825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7930" extrusionOk="0">
                    <a:moveTo>
                      <a:pt x="1697" y="1133"/>
                    </a:moveTo>
                    <a:cubicBezTo>
                      <a:pt x="2011" y="1133"/>
                      <a:pt x="2265" y="1387"/>
                      <a:pt x="2265" y="1701"/>
                    </a:cubicBezTo>
                    <a:lnTo>
                      <a:pt x="2265" y="6230"/>
                    </a:lnTo>
                    <a:cubicBezTo>
                      <a:pt x="2265" y="6544"/>
                      <a:pt x="2011" y="6797"/>
                      <a:pt x="1697" y="6797"/>
                    </a:cubicBezTo>
                    <a:cubicBezTo>
                      <a:pt x="1383" y="6797"/>
                      <a:pt x="1133" y="6544"/>
                      <a:pt x="1133" y="6230"/>
                    </a:cubicBezTo>
                    <a:lnTo>
                      <a:pt x="1133" y="1701"/>
                    </a:lnTo>
                    <a:cubicBezTo>
                      <a:pt x="1133" y="1387"/>
                      <a:pt x="1383" y="1133"/>
                      <a:pt x="1697" y="1133"/>
                    </a:cubicBezTo>
                    <a:close/>
                    <a:moveTo>
                      <a:pt x="1697" y="1"/>
                    </a:moveTo>
                    <a:cubicBezTo>
                      <a:pt x="758" y="1"/>
                      <a:pt x="1" y="762"/>
                      <a:pt x="1" y="1701"/>
                    </a:cubicBezTo>
                    <a:lnTo>
                      <a:pt x="1" y="6233"/>
                    </a:lnTo>
                    <a:cubicBezTo>
                      <a:pt x="1" y="7169"/>
                      <a:pt x="758" y="7930"/>
                      <a:pt x="1697" y="7930"/>
                    </a:cubicBezTo>
                    <a:cubicBezTo>
                      <a:pt x="2636" y="7930"/>
                      <a:pt x="3397" y="7169"/>
                      <a:pt x="3397" y="6233"/>
                    </a:cubicBezTo>
                    <a:lnTo>
                      <a:pt x="3397" y="1701"/>
                    </a:lnTo>
                    <a:cubicBezTo>
                      <a:pt x="3397" y="762"/>
                      <a:pt x="2636" y="1"/>
                      <a:pt x="16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D22EB-4939-B44C-8785-67E5B08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66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159690"/>
            <a:ext cx="9264650" cy="535531"/>
          </a:xfrm>
        </p:spPr>
        <p:txBody>
          <a:bodyPr/>
          <a:lstStyle/>
          <a:p>
            <a:pPr algn="ctr"/>
            <a:r>
              <a:rPr lang="en-US"/>
              <a:t>Tujuan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B91D1-8AC0-0447-267F-C9C9CE48CB8F}"/>
              </a:ext>
            </a:extLst>
          </p:cNvPr>
          <p:cNvSpPr txBox="1"/>
          <p:nvPr/>
        </p:nvSpPr>
        <p:spPr>
          <a:xfrm>
            <a:off x="444500" y="2799968"/>
            <a:ext cx="9309100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Implementasi penggunaan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private cloud 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OpenStack dapat menghemat biaya perawatan perangkat server dan jaringan fisik dengan menggunakan layanan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 membangun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private cloud 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 OpenStack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 memaksimalkan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penggunaan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 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seperti RAM, CPU, maupun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perangkat </a:t>
            </a:r>
            <a:r>
              <a:rPr lang="en-US" sz="2000" i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en-US" sz="20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fisik yang ada.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9C57A0-822E-F59C-2329-B8136D7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6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30017"/>
            <a:ext cx="10807700" cy="45596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Proyek dibuat pada 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 machine 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(VM) yang berada di 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 Research &amp; Development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(R&amp;D) milik PT. Indostorage Solusi Teknologi dengan sumber daya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yang sudah disediakan.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Private cloud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penulis bangun bersifat simulasi dan tidak terkait dengan kebutuhan suatu perusahaan.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 pembuatan proyek, penulis menggunakan 2 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node, 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 c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ontroller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node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Layanan yang dibangun pada OpenStack hanya layanan inti.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 operasi yang digunakan yaitu Ubuntu 22.04.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 OpenStack versi Yoga.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Dashboard service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dibangun di atas Docker versi 20.10.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i="1">
                <a:effectLst/>
                <a:ea typeface="Calibri" panose="020F0502020204030204" pitchFamily="34" charset="0"/>
              </a:rPr>
              <a:t>Image </a:t>
            </a:r>
            <a:r>
              <a:rPr lang="en-US">
                <a:effectLst/>
                <a:ea typeface="Calibri" panose="020F0502020204030204" pitchFamily="34" charset="0"/>
              </a:rPr>
              <a:t>yang digunakan untuk pembuatan </a:t>
            </a:r>
            <a:r>
              <a:rPr lang="en-US" i="1">
                <a:effectLst/>
                <a:ea typeface="Calibri" panose="020F0502020204030204" pitchFamily="34" charset="0"/>
              </a:rPr>
              <a:t>virtual machine </a:t>
            </a:r>
            <a:r>
              <a:rPr lang="en-US">
                <a:effectLst/>
                <a:ea typeface="Calibri" panose="020F0502020204030204" pitchFamily="34" charset="0"/>
              </a:rPr>
              <a:t>di OpenStack adalah Ubuntu 22.04.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250AF3-AFA2-D5DB-9727-390A724C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Spesifikasi Kebutuhan Perangkat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A804F-6530-787F-A9A6-E75C0E52F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93640"/>
              </p:ext>
            </p:extLst>
          </p:nvPr>
        </p:nvGraphicFramePr>
        <p:xfrm>
          <a:off x="1760883" y="1309164"/>
          <a:ext cx="8221317" cy="485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93">
                  <a:extLst>
                    <a:ext uri="{9D8B030D-6E8A-4147-A177-3AD203B41FA5}">
                      <a16:colId xmlns:a16="http://schemas.microsoft.com/office/drawing/2014/main" val="4080598164"/>
                    </a:ext>
                  </a:extLst>
                </a:gridCol>
                <a:gridCol w="2205634">
                  <a:extLst>
                    <a:ext uri="{9D8B030D-6E8A-4147-A177-3AD203B41FA5}">
                      <a16:colId xmlns:a16="http://schemas.microsoft.com/office/drawing/2014/main" val="2082523254"/>
                    </a:ext>
                  </a:extLst>
                </a:gridCol>
                <a:gridCol w="5282090">
                  <a:extLst>
                    <a:ext uri="{9D8B030D-6E8A-4147-A177-3AD203B41FA5}">
                      <a16:colId xmlns:a16="http://schemas.microsoft.com/office/drawing/2014/main" val="421642462"/>
                    </a:ext>
                  </a:extLst>
                </a:gridCol>
              </a:tblGrid>
              <a:tr h="378174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Perangkat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Spesifikasi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08744"/>
                  </a:ext>
                </a:extLst>
              </a:tr>
              <a:tr h="14313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</a:rPr>
                        <a:t>Controler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 operasi Ubuntu 22.04</a:t>
                      </a:r>
                    </a:p>
                    <a:p>
                      <a:pPr marL="285750" lvl="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8 GB</a:t>
                      </a:r>
                    </a:p>
                    <a:p>
                      <a:pPr marL="285750" lvl="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i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Harddisk </a:t>
                      </a: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GB</a:t>
                      </a:r>
                    </a:p>
                    <a:p>
                      <a:pPr marL="285750" lvl="0" indent="-28575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600" i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</a:t>
                      </a: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095181"/>
                  </a:ext>
                </a:extLst>
              </a:tr>
              <a:tr h="156766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</a:rPr>
                        <a:t>Compute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operasi Ubuntu 22.04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 24 GB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Harddisk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 GB di /dev/sda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 di /dev/sdb (untuk layanan </a:t>
                      </a:r>
                      <a:r>
                        <a:rPr lang="en-US" sz="16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Cinder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 di /dev/sdc (untuk layanan </a:t>
                      </a:r>
                      <a:r>
                        <a:rPr lang="en-US" sz="16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Cinder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6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CPU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689"/>
                  </a:ext>
                </a:extLst>
              </a:tr>
              <a:tr h="125088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</a:rPr>
                        <a:t>Laptop Penulis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operasi Windows 10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 8 GB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Harddisk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 Core i3 5005U 2 CPUs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981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33E5-0C21-D3FF-C112-E418D490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3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2173</TotalTime>
  <Words>1258</Words>
  <Application>Microsoft Office PowerPoint</Application>
  <PresentationFormat>Widescreen</PresentationFormat>
  <Paragraphs>293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Trade Gothic LT Pro</vt:lpstr>
      <vt:lpstr>Trebuchet MS</vt:lpstr>
      <vt:lpstr>Office Theme</vt:lpstr>
      <vt:lpstr>Rancang Bangun Layanan Private Cloud Menggunakan OpenStack pada Ubuntu 22.04</vt:lpstr>
      <vt:lpstr>PT. Indostorage Solusi Teknologi</vt:lpstr>
      <vt:lpstr>PT. Indostorage Solusi Teknologi</vt:lpstr>
      <vt:lpstr>PT. Indostorage Solusi Teknologi</vt:lpstr>
      <vt:lpstr>Latar Belakang</vt:lpstr>
      <vt:lpstr>Latar Belakang</vt:lpstr>
      <vt:lpstr>Tujuan</vt:lpstr>
      <vt:lpstr>Batasan Masalah</vt:lpstr>
      <vt:lpstr>Spesifikasi Kebutuhan Perangkat</vt:lpstr>
      <vt:lpstr>Topologi</vt:lpstr>
      <vt:lpstr>Langkah Kerja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Layanan Private Cloud Menggunakan OpenStack pada Ubuntu 22.04</dc:title>
  <dc:creator>pajri @ comnetbe.com</dc:creator>
  <cp:lastModifiedBy>pajri @ comnetbe.com</cp:lastModifiedBy>
  <cp:revision>567</cp:revision>
  <dcterms:created xsi:type="dcterms:W3CDTF">2023-04-01T04:22:38Z</dcterms:created>
  <dcterms:modified xsi:type="dcterms:W3CDTF">2023-04-03T09:18:47Z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