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8" r:id="rId3"/>
    <p:sldId id="263" r:id="rId4"/>
    <p:sldId id="265" r:id="rId5"/>
    <p:sldId id="260" r:id="rId6"/>
    <p:sldId id="261" r:id="rId7"/>
    <p:sldId id="262" r:id="rId8"/>
    <p:sldId id="259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FFD"/>
    <a:srgbClr val="626971"/>
    <a:srgbClr val="E55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Category 1</cx:pt>
          <cx:pt idx="1">Category 2</cx:pt>
          <cx:pt idx="2">Category 3</cx:pt>
        </cx:lvl>
      </cx:strDim>
      <cx:numDim type="val">
        <cx:f>Sheet1!$B$2:$B$6</cx:f>
        <cx:lvl ptCount="5" formatCode="General">
          <cx:pt idx="0">5000</cx:pt>
          <cx:pt idx="1">4000</cx:pt>
          <cx:pt idx="2">3000</cx:pt>
        </cx:lvl>
      </cx:numDim>
    </cx:data>
  </cx:chartData>
  <cx:chart>
    <cx:plotArea>
      <cx:plotAreaRegion>
        <cx:series layoutId="funnel" uniqueId="{E1D8F9AD-E230-40CE-94B1-5D0F05ACF090}">
          <cx:tx>
            <cx:txData>
              <cx:f>Sheet1!$B$1</cx:f>
              <cx:v>Series1</cx:v>
            </cx:txData>
          </cx:tx>
          <cx:spPr>
            <a:solidFill>
              <a:srgbClr val="C00000"/>
            </a:solidFill>
          </cx:spPr>
          <cx:dataPt idx="0">
            <cx:spPr>
              <a:solidFill>
                <a:srgbClr val="CFEFFD"/>
              </a:solidFill>
            </cx:spPr>
          </cx:dataPt>
          <cx:dataPt idx="1">
            <cx:spPr>
              <a:solidFill>
                <a:srgbClr val="626971"/>
              </a:solidFill>
            </cx:spPr>
          </cx:dataPt>
          <cx:dataPt idx="2">
            <cx:spPr>
              <a:solidFill>
                <a:srgbClr val="E5505C"/>
              </a:solidFill>
            </cx:spPr>
          </cx:dataPt>
          <cx:dataPt idx="3">
            <cx:spPr>
              <a:solidFill>
                <a:srgbClr val="CFEFFD"/>
              </a:solidFill>
            </cx:spPr>
          </cx:dataPt>
          <cx:dataPt idx="4">
            <cx:spPr>
              <a:solidFill>
                <a:srgbClr val="626971"/>
              </a:solidFill>
            </cx:spPr>
          </cx:dataPt>
          <cx:dataId val="0"/>
        </cx:series>
      </cx:plotAreaRegion>
      <cx:axis id="0" hidden="1">
        <cx:catScaling gapWidth="0.0599999987"/>
        <cx:majorTickMarks type="cross"/>
        <cx:minorTickMarks type="in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Saturday, January 22,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5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Saturday, January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Saturday, January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Saturday, January 22,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Saturday, January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7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Saturday, January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Saturday, January 22,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Saturday, January 22,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Saturday, January 22,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Saturday, January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9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Saturday, January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7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Saturday, January 22,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896" r:id="rId6"/>
    <p:sldLayoutId id="2147483892" r:id="rId7"/>
    <p:sldLayoutId id="2147483893" r:id="rId8"/>
    <p:sldLayoutId id="2147483894" r:id="rId9"/>
    <p:sldLayoutId id="2147483895" r:id="rId10"/>
    <p:sldLayoutId id="21474838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B1702-B45E-460E-80A7-BB97FAAD2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561623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626971"/>
                </a:solidFill>
                <a:latin typeface="Helvetica Neue Medium"/>
              </a:rPr>
              <a:t>Armchair Scouting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1B0C-8C76-467D-AB1F-17F3A4807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3764975"/>
            <a:ext cx="5616236" cy="219268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626971"/>
                </a:solidFill>
                <a:latin typeface="Helvetica Neue Medium"/>
              </a:rPr>
              <a:t>Using </a:t>
            </a:r>
            <a:r>
              <a:rPr lang="en-US" dirty="0" err="1">
                <a:solidFill>
                  <a:srgbClr val="626971"/>
                </a:solidFill>
                <a:latin typeface="Helvetica Neue Medium"/>
              </a:rPr>
              <a:t>KeepTradeCut</a:t>
            </a:r>
            <a:r>
              <a:rPr lang="en-US" dirty="0">
                <a:solidFill>
                  <a:srgbClr val="626971"/>
                </a:solidFill>
                <a:latin typeface="Helvetica Neue Medium"/>
              </a:rPr>
              <a:t> to Track Dynasty Fantasy Football Player Values</a:t>
            </a:r>
          </a:p>
          <a:p>
            <a:pPr algn="l"/>
            <a:r>
              <a:rPr lang="en-US" sz="1800" dirty="0">
                <a:solidFill>
                  <a:srgbClr val="626971"/>
                </a:solidFill>
                <a:latin typeface="Helvetica Neue Medium"/>
              </a:rPr>
              <a:t>Joshua Rio-Ross</a:t>
            </a:r>
          </a:p>
          <a:p>
            <a:pPr algn="l"/>
            <a:endParaRPr lang="en-US" dirty="0">
              <a:solidFill>
                <a:srgbClr val="626971"/>
              </a:solidFill>
              <a:latin typeface="Helvetica Neue Medium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463B45A-A526-468E-AB35-F5AD2C143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44" y="2987976"/>
            <a:ext cx="4255247" cy="88973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34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54CBE51-93AD-41C7-9776-41EB07A4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1" y="6212844"/>
            <a:ext cx="628320" cy="62832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A9A5F1F-098B-407D-8466-39E797E06AD4}"/>
              </a:ext>
            </a:extLst>
          </p:cNvPr>
          <p:cNvSpPr txBox="1">
            <a:spLocks/>
          </p:cNvSpPr>
          <p:nvPr/>
        </p:nvSpPr>
        <p:spPr>
          <a:xfrm>
            <a:off x="422899" y="576263"/>
            <a:ext cx="5616236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626971"/>
                </a:solidFill>
                <a:latin typeface="Helvetica Neue Medium"/>
              </a:rPr>
              <a:t>Focus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1FDC1FB-79A0-46DC-B541-B8C2AEFA0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3764975"/>
            <a:ext cx="3613392" cy="219268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626971"/>
                </a:solidFill>
                <a:latin typeface="Helvetica Neue Medium"/>
              </a:rPr>
              <a:t>King (Derrick) Henry</a:t>
            </a:r>
          </a:p>
        </p:txBody>
      </p:sp>
      <p:pic>
        <p:nvPicPr>
          <p:cNvPr id="3" name="Picture 2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AD9210B8-3343-4BF4-AD10-D3E935049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368" y="680187"/>
            <a:ext cx="270033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7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54CBE51-93AD-41C7-9776-41EB07A4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1" y="6212844"/>
            <a:ext cx="628320" cy="62832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A9A5F1F-098B-407D-8466-39E797E06AD4}"/>
              </a:ext>
            </a:extLst>
          </p:cNvPr>
          <p:cNvSpPr txBox="1">
            <a:spLocks/>
          </p:cNvSpPr>
          <p:nvPr/>
        </p:nvSpPr>
        <p:spPr>
          <a:xfrm>
            <a:off x="422899" y="576263"/>
            <a:ext cx="5616236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626971"/>
                </a:solidFill>
                <a:latin typeface="Helvetica Neue Medium"/>
              </a:rPr>
              <a:t>Motivation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5A2C0C-5E9B-4DC8-9E84-F22E7605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781" y="2581212"/>
            <a:ext cx="3338838" cy="15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4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54CBE51-93AD-41C7-9776-41EB07A4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1" y="6212844"/>
            <a:ext cx="628320" cy="62832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A9A5F1F-098B-407D-8466-39E797E06AD4}"/>
              </a:ext>
            </a:extLst>
          </p:cNvPr>
          <p:cNvSpPr txBox="1">
            <a:spLocks/>
          </p:cNvSpPr>
          <p:nvPr/>
        </p:nvSpPr>
        <p:spPr>
          <a:xfrm>
            <a:off x="422899" y="576263"/>
            <a:ext cx="5616236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626971"/>
                </a:solidFill>
                <a:latin typeface="Helvetica Neue Medium"/>
              </a:rPr>
              <a:t>The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505B0-52BC-497D-ACB3-218DEBB6D989}"/>
              </a:ext>
            </a:extLst>
          </p:cNvPr>
          <p:cNvSpPr txBox="1"/>
          <p:nvPr/>
        </p:nvSpPr>
        <p:spPr>
          <a:xfrm>
            <a:off x="6615292" y="663001"/>
            <a:ext cx="46936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Join a dynasty league</a:t>
            </a: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Draft a team, then draft rookies</a:t>
            </a: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Players do stuff; you score points</a:t>
            </a: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Most points wins weekly H2H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9FED420-7A03-4C2A-8034-9A5C1E321ADE}"/>
              </a:ext>
            </a:extLst>
          </p:cNvPr>
          <p:cNvSpPr/>
          <p:nvPr/>
        </p:nvSpPr>
        <p:spPr>
          <a:xfrm>
            <a:off x="8263315" y="1167889"/>
            <a:ext cx="484632" cy="978408"/>
          </a:xfrm>
          <a:prstGeom prst="downArrow">
            <a:avLst/>
          </a:prstGeom>
          <a:solidFill>
            <a:srgbClr val="CFEF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229826E-8879-4CAC-821A-8DA3826A4985}"/>
              </a:ext>
            </a:extLst>
          </p:cNvPr>
          <p:cNvSpPr/>
          <p:nvPr/>
        </p:nvSpPr>
        <p:spPr>
          <a:xfrm>
            <a:off x="8275884" y="2646900"/>
            <a:ext cx="484632" cy="978408"/>
          </a:xfrm>
          <a:prstGeom prst="downArrow">
            <a:avLst/>
          </a:prstGeom>
          <a:solidFill>
            <a:srgbClr val="6269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B01D15C-C4AC-48A7-AB4E-133B4DD89637}"/>
              </a:ext>
            </a:extLst>
          </p:cNvPr>
          <p:cNvSpPr/>
          <p:nvPr/>
        </p:nvSpPr>
        <p:spPr>
          <a:xfrm>
            <a:off x="8283024" y="4125911"/>
            <a:ext cx="484632" cy="978408"/>
          </a:xfrm>
          <a:prstGeom prst="downArrow">
            <a:avLst/>
          </a:prstGeom>
          <a:solidFill>
            <a:srgbClr val="E550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4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54CBE51-93AD-41C7-9776-41EB07A4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1" y="6212844"/>
            <a:ext cx="628320" cy="62832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A9A5F1F-098B-407D-8466-39E797E06AD4}"/>
              </a:ext>
            </a:extLst>
          </p:cNvPr>
          <p:cNvSpPr txBox="1">
            <a:spLocks/>
          </p:cNvSpPr>
          <p:nvPr/>
        </p:nvSpPr>
        <p:spPr>
          <a:xfrm>
            <a:off x="422899" y="576263"/>
            <a:ext cx="5616236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>
              <a:solidFill>
                <a:srgbClr val="626971"/>
              </a:solidFill>
              <a:latin typeface="Helvetica Neue Medium"/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4642E13-3609-40AB-835D-027F038F7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5323111"/>
            <a:ext cx="4255247" cy="889733"/>
          </a:xfrm>
          <a:prstGeom prst="rect">
            <a:avLst/>
          </a:prstGeom>
        </p:spPr>
      </p:pic>
      <p:pic>
        <p:nvPicPr>
          <p:cNvPr id="3" name="Picture 2" descr="A picture containing text, computer, computer, screenshot&#10;&#10;Description automatically generated">
            <a:extLst>
              <a:ext uri="{FF2B5EF4-FFF2-40B4-BE49-F238E27FC236}">
                <a16:creationId xmlns:a16="http://schemas.microsoft.com/office/drawing/2014/main" id="{9F17CAAE-6184-401A-8EF9-5241112AA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57" y="95356"/>
            <a:ext cx="9970835" cy="47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5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54CBE51-93AD-41C7-9776-41EB07A4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1" y="6212844"/>
            <a:ext cx="628320" cy="62832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A9A5F1F-098B-407D-8466-39E797E06AD4}"/>
              </a:ext>
            </a:extLst>
          </p:cNvPr>
          <p:cNvSpPr txBox="1">
            <a:spLocks/>
          </p:cNvSpPr>
          <p:nvPr/>
        </p:nvSpPr>
        <p:spPr>
          <a:xfrm>
            <a:off x="422899" y="576263"/>
            <a:ext cx="5616236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>
              <a:solidFill>
                <a:srgbClr val="626971"/>
              </a:solidFill>
              <a:latin typeface="Helvetica Neue Medium"/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4642E13-3609-40AB-835D-027F038F7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5323111"/>
            <a:ext cx="4255247" cy="889733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2F38AD-C9FB-45F9-9964-D3EBF77D3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28" y="136228"/>
            <a:ext cx="9895517" cy="45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3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54CBE51-93AD-41C7-9776-41EB07A4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1" y="6212844"/>
            <a:ext cx="628320" cy="62832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A9A5F1F-098B-407D-8466-39E797E06AD4}"/>
              </a:ext>
            </a:extLst>
          </p:cNvPr>
          <p:cNvSpPr txBox="1">
            <a:spLocks/>
          </p:cNvSpPr>
          <p:nvPr/>
        </p:nvSpPr>
        <p:spPr>
          <a:xfrm>
            <a:off x="422899" y="576263"/>
            <a:ext cx="5616236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>
              <a:solidFill>
                <a:srgbClr val="626971"/>
              </a:solidFill>
              <a:latin typeface="Helvetica Neue Medium"/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4642E13-3609-40AB-835D-027F038F7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5323111"/>
            <a:ext cx="4255247" cy="889733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BF028A-C266-4378-85D0-D8FF37BB5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44" y="157644"/>
            <a:ext cx="9991901" cy="44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7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54CBE51-93AD-41C7-9776-41EB07A4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1" y="6212844"/>
            <a:ext cx="628320" cy="62832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A9A5F1F-098B-407D-8466-39E797E06AD4}"/>
              </a:ext>
            </a:extLst>
          </p:cNvPr>
          <p:cNvSpPr txBox="1">
            <a:spLocks/>
          </p:cNvSpPr>
          <p:nvPr/>
        </p:nvSpPr>
        <p:spPr>
          <a:xfrm>
            <a:off x="422899" y="576263"/>
            <a:ext cx="5616236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>
              <a:solidFill>
                <a:srgbClr val="626971"/>
              </a:solidFill>
              <a:latin typeface="Helvetica Neue Medium"/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4642E13-3609-40AB-835D-027F038F7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5323111"/>
            <a:ext cx="4255247" cy="88973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26E6772-2F5F-4AB1-B59E-8C11FAEDF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29" y="81555"/>
            <a:ext cx="10571303" cy="29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6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54CBE51-93AD-41C7-9776-41EB07A4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1" y="6212844"/>
            <a:ext cx="628320" cy="62832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A9A5F1F-098B-407D-8466-39E797E06AD4}"/>
              </a:ext>
            </a:extLst>
          </p:cNvPr>
          <p:cNvSpPr txBox="1">
            <a:spLocks/>
          </p:cNvSpPr>
          <p:nvPr/>
        </p:nvSpPr>
        <p:spPr>
          <a:xfrm>
            <a:off x="422899" y="576263"/>
            <a:ext cx="5616236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626971"/>
                </a:solidFill>
                <a:latin typeface="Helvetica Neue Medium"/>
              </a:rPr>
              <a:t>Process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505B0-52BC-497D-ACB3-218DEBB6D989}"/>
              </a:ext>
            </a:extLst>
          </p:cNvPr>
          <p:cNvSpPr txBox="1"/>
          <p:nvPr/>
        </p:nvSpPr>
        <p:spPr>
          <a:xfrm>
            <a:off x="6460510" y="619839"/>
            <a:ext cx="48483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Build </a:t>
            </a:r>
            <a:r>
              <a:rPr lang="en-US" sz="2400" dirty="0" err="1">
                <a:solidFill>
                  <a:srgbClr val="626971"/>
                </a:solidFill>
                <a:latin typeface="Helvetica Neue Medium"/>
              </a:rPr>
              <a:t>KeepTradeCut</a:t>
            </a:r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 data pipeline</a:t>
            </a: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Gather football data from </a:t>
            </a:r>
            <a:r>
              <a:rPr lang="en-US" sz="2400" dirty="0" err="1">
                <a:solidFill>
                  <a:srgbClr val="626971"/>
                </a:solidFill>
                <a:latin typeface="Helvetica Neue Medium"/>
              </a:rPr>
              <a:t>nflverse</a:t>
            </a:r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Clean and merge in R</a:t>
            </a: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Build Shiny App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9FED420-7A03-4C2A-8034-9A5C1E321ADE}"/>
              </a:ext>
            </a:extLst>
          </p:cNvPr>
          <p:cNvSpPr/>
          <p:nvPr/>
        </p:nvSpPr>
        <p:spPr>
          <a:xfrm>
            <a:off x="8392105" y="1084286"/>
            <a:ext cx="484632" cy="978408"/>
          </a:xfrm>
          <a:prstGeom prst="downArrow">
            <a:avLst/>
          </a:prstGeom>
          <a:solidFill>
            <a:srgbClr val="CFEF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229826E-8879-4CAC-821A-8DA3826A4985}"/>
              </a:ext>
            </a:extLst>
          </p:cNvPr>
          <p:cNvSpPr/>
          <p:nvPr/>
        </p:nvSpPr>
        <p:spPr>
          <a:xfrm>
            <a:off x="8392105" y="2577458"/>
            <a:ext cx="484632" cy="978408"/>
          </a:xfrm>
          <a:prstGeom prst="downArrow">
            <a:avLst/>
          </a:prstGeom>
          <a:solidFill>
            <a:srgbClr val="6269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B01D15C-C4AC-48A7-AB4E-133B4DD89637}"/>
              </a:ext>
            </a:extLst>
          </p:cNvPr>
          <p:cNvSpPr/>
          <p:nvPr/>
        </p:nvSpPr>
        <p:spPr>
          <a:xfrm>
            <a:off x="8400074" y="4045875"/>
            <a:ext cx="484632" cy="978408"/>
          </a:xfrm>
          <a:prstGeom prst="downArrow">
            <a:avLst/>
          </a:prstGeom>
          <a:solidFill>
            <a:srgbClr val="E550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54CBE51-93AD-41C7-9776-41EB07A4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1" y="6212844"/>
            <a:ext cx="628320" cy="62832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A9A5F1F-098B-407D-8466-39E797E06AD4}"/>
              </a:ext>
            </a:extLst>
          </p:cNvPr>
          <p:cNvSpPr txBox="1">
            <a:spLocks/>
          </p:cNvSpPr>
          <p:nvPr/>
        </p:nvSpPr>
        <p:spPr>
          <a:xfrm>
            <a:off x="422899" y="576263"/>
            <a:ext cx="5616236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626971"/>
                </a:solidFill>
                <a:latin typeface="Helvetica Neue Medium"/>
              </a:rPr>
              <a:t>Goal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B639C36A-9B74-4254-80AA-1469CFD551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72042613"/>
                  </p:ext>
                </p:extLst>
              </p:nvPr>
            </p:nvGraphicFramePr>
            <p:xfrm>
              <a:off x="4368800" y="1554480"/>
              <a:ext cx="7146768" cy="512064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B639C36A-9B74-4254-80AA-1469CFD551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8800" y="1554480"/>
                <a:ext cx="7146768" cy="51206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150E110-B0E1-49C5-998C-8C5250128400}"/>
              </a:ext>
            </a:extLst>
          </p:cNvPr>
          <p:cNvSpPr txBox="1"/>
          <p:nvPr/>
        </p:nvSpPr>
        <p:spPr>
          <a:xfrm>
            <a:off x="4461164" y="1634836"/>
            <a:ext cx="6970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Find common attributes that correlate with player dynasty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AF5F3-526A-4EBD-83B4-C13D4FFDE4C1}"/>
              </a:ext>
            </a:extLst>
          </p:cNvPr>
          <p:cNvSpPr txBox="1"/>
          <p:nvPr/>
        </p:nvSpPr>
        <p:spPr>
          <a:xfrm>
            <a:off x="5190836" y="2660073"/>
            <a:ext cx="5477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FEFFD"/>
                </a:solidFill>
                <a:latin typeface="Helvetica Neue Medium"/>
              </a:rPr>
              <a:t>Compare a player’s dynasty value to those of selected position group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AA38B-C05D-49E7-B564-C0D44D30DCB7}"/>
              </a:ext>
            </a:extLst>
          </p:cNvPr>
          <p:cNvSpPr txBox="1"/>
          <p:nvPr/>
        </p:nvSpPr>
        <p:spPr>
          <a:xfrm>
            <a:off x="5874327" y="3653406"/>
            <a:ext cx="4110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FEFFD"/>
                </a:solidFill>
                <a:latin typeface="Helvetica Neue Medium"/>
              </a:rPr>
              <a:t>Compare two players against each other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1FDC1FB-79A0-46DC-B541-B8C2AEFA0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3764975"/>
            <a:ext cx="3613392" cy="219268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626971"/>
                </a:solidFill>
                <a:latin typeface="Helvetica Neue Medium"/>
              </a:rPr>
              <a:t>Help you make decisions about your players</a:t>
            </a:r>
          </a:p>
        </p:txBody>
      </p:sp>
    </p:spTree>
    <p:extLst>
      <p:ext uri="{BB962C8B-B14F-4D97-AF65-F5344CB8AC3E}">
        <p14:creationId xmlns:p14="http://schemas.microsoft.com/office/powerpoint/2010/main" val="227451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97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Dante (Headings)2</vt:lpstr>
      <vt:lpstr>Georgia Pro</vt:lpstr>
      <vt:lpstr>Helvetica Neue Medium</vt:lpstr>
      <vt:lpstr>Wingdings 2</vt:lpstr>
      <vt:lpstr>OffsetVTI</vt:lpstr>
      <vt:lpstr>Armchair Scouting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Armchair Scouting</dc:title>
  <dc:creator>Joshua Rio-Ross</dc:creator>
  <cp:lastModifiedBy>Joshua Rio-Ross</cp:lastModifiedBy>
  <cp:revision>6</cp:revision>
  <dcterms:created xsi:type="dcterms:W3CDTF">2022-01-20T16:39:36Z</dcterms:created>
  <dcterms:modified xsi:type="dcterms:W3CDTF">2022-01-22T19:52:01Z</dcterms:modified>
</cp:coreProperties>
</file>