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51598e2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51598e2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4c651d8b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4c651d8b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r>
              <a:rPr lang="en" sz="1000"/>
              <a:t>The logistic regression model achieves an accuracy of 98.40%, with a confusion matrix showing 183 true negatives (no championship) and 2 true positives (championship). However, the report indicates challenges in classifying the positive class (championship), with a lower recall and F1-score due to only 2 true positives out of 5 total positives.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-Given this information, it's important to note that the class imbalance in the target variable (championship) might affect the model's performance, especially in terms of correctly identifying instances of championship wins. So, we decided use Playoffs as the Target Variable for Logistic Regression and Random Forest Classifier.</a:t>
            </a:r>
            <a:endParaRPr sz="10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4c651d8b9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4c651d8b9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r>
              <a:rPr lang="en" sz="1000"/>
              <a:t>The logistic regression model achieves an accuracy of approximately 96.28%. The confusion matrix shows that out of 188 samples, 86 were correctly predicted as not making the playoffs (true negatives), 95 were correctly predicted as making the playoffs (true positives), 6 were incorrectly predicted as making the playoffs when they didn't (false positives), and 1 was incorrectly predicted as not making the playoffs when it did (false negative). The model achieved high precision, recall, and F1-score for both classes, indicating good performance.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-Overall, the logistic regression model appears to perform well on the given dataset for predicting playoff appearances based on the selected features.</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4c651d8b9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4c651d8b9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r>
              <a:rPr lang="en" sz="1000"/>
              <a:t>The Random Forest Classifier model achieves an accuracy of approximately 93.62%. Both models have similar confusion matrices, but the Logistic Regression model has fewer false positives (6) compared to the Random Forest Classifier (10).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a:t>
            </a:r>
            <a:r>
              <a:rPr lang="en" sz="1000"/>
              <a:t>Both models perform well, with the Logistic Regression model slightly outperforming the Random Forest Classifier in terms of accuracy and precision for predicting both classes. However, the Random Forest Classifier exhibits slightly higher recall for class 1 (making playoffs), indicating its ability to better identify instances of this class.</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51598e2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51598e2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4c651d8b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4c651d8b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NBA statistics involve human factors, making them far more nuanced compared to stock projections. Unlike stocks, which are influenced by market trends and economic indicators, NBA team outcomes are affected by a myriad of human-related variables. Team changes such as roster adjustments, front office decisions, and internal chemistry can significantly impact performance. Coaching changes bring new strategies and styles that can alter a team's dynamics. Additionally, the unpredictability of players leaving, getting traded, injured, or retiring introduces further complexity. These human elements, combined with the physical and psychological aspects of the sport, create a highly dynamic and intricate system that statistical models must account for, making NBA projections uniquely challenging and insightful.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4c651d8b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4c651d8b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4c651d8b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4c651d8b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4c651d8b9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4c651d8b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4c651d8b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4c651d8b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our intention was to predict championships however based it being beyond our scope and being in a time crunch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4c651d8b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4c651d8b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4c651d8b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4c651d8b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Wins &amp; Losses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Basic measure of team success.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Directly correlates with playoff qualification and seeding.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Teams with high win counts generally have better playoff and championship probabilities.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Age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Reflects the experience and potential durability of a team.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Younger teams may have more energy but less experience; older teams may be more experienced but prone to injuries.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Balancing youth and experience is key for sustained success in playoffs and championships.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Pythagorean Wins/Losses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Expected performance based on points scored and allowed.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Provides a more accurate measure of a team's true strength compared to actual win-loss records.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Helps predict future performance and playoff potential by highlighting </a:t>
            </a:r>
            <a:r>
              <a:rPr lang="en">
                <a:solidFill>
                  <a:schemeClr val="dk1"/>
                </a:solidFill>
              </a:rPr>
              <a:t>over performing</a:t>
            </a:r>
            <a:r>
              <a:rPr lang="en">
                <a:solidFill>
                  <a:schemeClr val="dk1"/>
                </a:solidFill>
              </a:rPr>
              <a:t> or underperforming teams.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Net Rating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Point differential per 100 possessions.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High net rating indicates strong overall performance on both offense and defense.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Crucial for evaluating team efficiency and predicting success in tightly contested playoff games.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Strength of Schedule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Measures the difficulty of a team’s schedule.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Teams with tougher schedules might have fewer wins but can be stronger than their record suggests.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Important for contextualizing win-loss records and assessing playoff readiness.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Margin of Victory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Average points by which a team wins games.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Higher margins suggest dominant performances and consistent play.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Teams with larger victory margins are often more likely to succeed in the playoffs and contend for championships.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Simple Rating System (SRS)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Combines average point differential and strength of schedule.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Provides a holistic view of team strength.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Effective for comparing teams across different schedules and predicting playoff outcomes.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True Shooting Percentage (TS%)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Importance</a:t>
            </a:r>
            <a:r>
              <a:rPr lang="en">
                <a:solidFill>
                  <a:schemeClr val="dk1"/>
                </a:solidFill>
              </a:rPr>
              <a:t>: Measures shooting efficiency considering all types of shots.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Analysis</a:t>
            </a:r>
            <a:r>
              <a:rPr lang="en">
                <a:solidFill>
                  <a:schemeClr val="dk1"/>
                </a:solidFill>
              </a:rPr>
              <a:t>: High TS% indicates effective scoring, crucial for playoff success.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Teams with high TS% are often more efficient offensively, giving them an edge in high-stakes playoff situations.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Conclusion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Comprehensive Analysis</a:t>
            </a:r>
            <a:r>
              <a:rPr lang="en">
                <a:solidFill>
                  <a:schemeClr val="dk1"/>
                </a:solidFill>
              </a:rPr>
              <a:t>: Using these variables together provides a robust framework for evaluating past and future NBA championship and playoff probabilities.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Strategic Insights</a:t>
            </a:r>
            <a:r>
              <a:rPr lang="en">
                <a:solidFill>
                  <a:schemeClr val="dk1"/>
                </a:solidFill>
              </a:rPr>
              <a:t>: Identifies strengths and weaknesses, informs coaching strategies, and predicts team performance under playoff pressure.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Future Projections</a:t>
            </a:r>
            <a:r>
              <a:rPr lang="en">
                <a:solidFill>
                  <a:schemeClr val="dk1"/>
                </a:solidFill>
              </a:rPr>
              <a:t>: Enhances the accuracy of predicting playoff success and championship potential by accounting for the nuanced interplay of these statistical factors.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4c651d8b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4c651d8b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4c651d8b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4c651d8b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4c651d8b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4c651d8b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51598e2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51598e2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51598e29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51598e2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s://towardsdatascience.com/predicting-the-outcome-of-nba-games-with-machine-learning-a810bb768f2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2 - NBA Playoffs</a:t>
            </a:r>
            <a:endParaRPr/>
          </a:p>
        </p:txBody>
      </p:sp>
      <p:sp>
        <p:nvSpPr>
          <p:cNvPr id="73" name="Google Shape;73;p13"/>
          <p:cNvSpPr txBox="1"/>
          <p:nvPr>
            <p:ph idx="1" type="subTitle"/>
          </p:nvPr>
        </p:nvSpPr>
        <p:spPr>
          <a:xfrm>
            <a:off x="2371717" y="2048838"/>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Himmat Jagdev, Sapana Hingrajia, Jake McGraw, Joanna Rios</a:t>
            </a:r>
            <a:endParaRPr/>
          </a:p>
        </p:txBody>
      </p:sp>
      <p:pic>
        <p:nvPicPr>
          <p:cNvPr id="74" name="Google Shape;74;p13"/>
          <p:cNvPicPr preferRelativeResize="0"/>
          <p:nvPr/>
        </p:nvPicPr>
        <p:blipFill>
          <a:blip r:embed="rId3">
            <a:alphaModFix/>
          </a:blip>
          <a:stretch>
            <a:fillRect/>
          </a:stretch>
        </p:blipFill>
        <p:spPr>
          <a:xfrm>
            <a:off x="152400" y="152400"/>
            <a:ext cx="2066926" cy="4591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2847825" y="86000"/>
            <a:ext cx="6178658" cy="4971499"/>
          </a:xfrm>
          <a:prstGeom prst="rect">
            <a:avLst/>
          </a:prstGeom>
          <a:noFill/>
          <a:ln>
            <a:noFill/>
          </a:ln>
        </p:spPr>
      </p:pic>
      <p:sp>
        <p:nvSpPr>
          <p:cNvPr id="133" name="Google Shape;133;p22"/>
          <p:cNvSpPr txBox="1"/>
          <p:nvPr/>
        </p:nvSpPr>
        <p:spPr>
          <a:xfrm>
            <a:off x="0" y="1231050"/>
            <a:ext cx="3000000" cy="26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Lato"/>
                <a:ea typeface="Lato"/>
                <a:cs typeface="Lato"/>
                <a:sym typeface="Lato"/>
              </a:rPr>
              <a:t>While it might not exist a clear or linear tendency between Margin of victories and Offensive rebound. </a:t>
            </a:r>
            <a:endParaRPr sz="1800">
              <a:solidFill>
                <a:schemeClr val="dk2"/>
              </a:solidFill>
              <a:latin typeface="Lato"/>
              <a:ea typeface="Lato"/>
              <a:cs typeface="Lato"/>
              <a:sym typeface="Lato"/>
            </a:endParaRPr>
          </a:p>
          <a:p>
            <a:pPr indent="0" lvl="0" marL="0" rtl="0" algn="l">
              <a:lnSpc>
                <a:spcPct val="115000"/>
              </a:lnSpc>
              <a:spcBef>
                <a:spcPts val="120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rPr lang="en" sz="1800">
                <a:solidFill>
                  <a:schemeClr val="dk2"/>
                </a:solidFill>
                <a:latin typeface="Lato"/>
                <a:ea typeface="Lato"/>
                <a:cs typeface="Lato"/>
                <a:sym typeface="Lato"/>
              </a:rPr>
              <a:t>Data suggest it matters in certain cases.</a:t>
            </a:r>
            <a:endParaRPr sz="18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(Championship)</a:t>
            </a:r>
            <a:endParaRPr/>
          </a:p>
        </p:txBody>
      </p:sp>
      <p:pic>
        <p:nvPicPr>
          <p:cNvPr id="139" name="Google Shape;139;p23"/>
          <p:cNvPicPr preferRelativeResize="0"/>
          <p:nvPr/>
        </p:nvPicPr>
        <p:blipFill>
          <a:blip r:embed="rId3">
            <a:alphaModFix/>
          </a:blip>
          <a:stretch>
            <a:fillRect/>
          </a:stretch>
        </p:blipFill>
        <p:spPr>
          <a:xfrm>
            <a:off x="99150" y="2055997"/>
            <a:ext cx="4105525" cy="2638250"/>
          </a:xfrm>
          <a:prstGeom prst="rect">
            <a:avLst/>
          </a:prstGeom>
          <a:noFill/>
          <a:ln>
            <a:noFill/>
          </a:ln>
        </p:spPr>
      </p:pic>
      <p:pic>
        <p:nvPicPr>
          <p:cNvPr id="140" name="Google Shape;140;p23"/>
          <p:cNvPicPr preferRelativeResize="0"/>
          <p:nvPr/>
        </p:nvPicPr>
        <p:blipFill>
          <a:blip r:embed="rId4">
            <a:alphaModFix/>
          </a:blip>
          <a:stretch>
            <a:fillRect/>
          </a:stretch>
        </p:blipFill>
        <p:spPr>
          <a:xfrm>
            <a:off x="4332300" y="1128275"/>
            <a:ext cx="4242949" cy="3565975"/>
          </a:xfrm>
          <a:prstGeom prst="rect">
            <a:avLst/>
          </a:prstGeom>
          <a:noFill/>
          <a:ln>
            <a:noFill/>
          </a:ln>
        </p:spPr>
      </p:pic>
      <p:sp>
        <p:nvSpPr>
          <p:cNvPr id="141" name="Google Shape;141;p23"/>
          <p:cNvSpPr txBox="1"/>
          <p:nvPr/>
        </p:nvSpPr>
        <p:spPr>
          <a:xfrm>
            <a:off x="413550" y="827100"/>
            <a:ext cx="177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Lato"/>
                <a:ea typeface="Lato"/>
                <a:cs typeface="Lato"/>
                <a:sym typeface="Lato"/>
              </a:rPr>
              <a:t>98.4% Accuracy</a:t>
            </a:r>
            <a:endParaRPr b="1" sz="26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(Playoffs)</a:t>
            </a:r>
            <a:endParaRPr/>
          </a:p>
        </p:txBody>
      </p:sp>
      <p:sp>
        <p:nvSpPr>
          <p:cNvPr id="147" name="Google Shape;147;p24"/>
          <p:cNvSpPr txBox="1"/>
          <p:nvPr>
            <p:ph idx="1" type="body"/>
          </p:nvPr>
        </p:nvSpPr>
        <p:spPr>
          <a:xfrm>
            <a:off x="279900" y="808575"/>
            <a:ext cx="1784700" cy="1374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600">
                <a:solidFill>
                  <a:schemeClr val="dk1"/>
                </a:solidFill>
              </a:rPr>
              <a:t>96.28% Accuracy</a:t>
            </a:r>
            <a:endParaRPr b="1" sz="2600">
              <a:solidFill>
                <a:schemeClr val="dk1"/>
              </a:solidFill>
            </a:endParaRPr>
          </a:p>
        </p:txBody>
      </p:sp>
      <p:pic>
        <p:nvPicPr>
          <p:cNvPr id="148" name="Google Shape;148;p24"/>
          <p:cNvPicPr preferRelativeResize="0"/>
          <p:nvPr/>
        </p:nvPicPr>
        <p:blipFill>
          <a:blip r:embed="rId3">
            <a:alphaModFix/>
          </a:blip>
          <a:stretch>
            <a:fillRect/>
          </a:stretch>
        </p:blipFill>
        <p:spPr>
          <a:xfrm>
            <a:off x="74750" y="2051750"/>
            <a:ext cx="4497251" cy="2661775"/>
          </a:xfrm>
          <a:prstGeom prst="rect">
            <a:avLst/>
          </a:prstGeom>
          <a:noFill/>
          <a:ln>
            <a:noFill/>
          </a:ln>
        </p:spPr>
      </p:pic>
      <p:pic>
        <p:nvPicPr>
          <p:cNvPr id="149" name="Google Shape;149;p24"/>
          <p:cNvPicPr preferRelativeResize="0"/>
          <p:nvPr/>
        </p:nvPicPr>
        <p:blipFill>
          <a:blip r:embed="rId4">
            <a:alphaModFix/>
          </a:blip>
          <a:stretch>
            <a:fillRect/>
          </a:stretch>
        </p:blipFill>
        <p:spPr>
          <a:xfrm>
            <a:off x="4695100" y="1211350"/>
            <a:ext cx="4097475" cy="35021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Classifier (Playoffs)</a:t>
            </a:r>
            <a:endParaRPr/>
          </a:p>
        </p:txBody>
      </p:sp>
      <p:sp>
        <p:nvSpPr>
          <p:cNvPr id="155" name="Google Shape;155;p25"/>
          <p:cNvSpPr txBox="1"/>
          <p:nvPr>
            <p:ph idx="1" type="body"/>
          </p:nvPr>
        </p:nvSpPr>
        <p:spPr>
          <a:xfrm>
            <a:off x="352334" y="511901"/>
            <a:ext cx="1815300" cy="1068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600">
                <a:solidFill>
                  <a:schemeClr val="dk1"/>
                </a:solidFill>
                <a:highlight>
                  <a:srgbClr val="FFFFFF"/>
                </a:highlight>
              </a:rPr>
              <a:t>93.62% Accuracy</a:t>
            </a:r>
            <a:endParaRPr b="1" sz="2600">
              <a:solidFill>
                <a:schemeClr val="dk1"/>
              </a:solidFill>
              <a:highlight>
                <a:srgbClr val="FFFFFF"/>
              </a:highlight>
            </a:endParaRPr>
          </a:p>
        </p:txBody>
      </p:sp>
      <p:pic>
        <p:nvPicPr>
          <p:cNvPr id="156" name="Google Shape;156;p25"/>
          <p:cNvPicPr preferRelativeResize="0"/>
          <p:nvPr/>
        </p:nvPicPr>
        <p:blipFill>
          <a:blip r:embed="rId3">
            <a:alphaModFix/>
          </a:blip>
          <a:stretch>
            <a:fillRect/>
          </a:stretch>
        </p:blipFill>
        <p:spPr>
          <a:xfrm>
            <a:off x="152400" y="1580200"/>
            <a:ext cx="5124725" cy="3058600"/>
          </a:xfrm>
          <a:prstGeom prst="rect">
            <a:avLst/>
          </a:prstGeom>
          <a:noFill/>
          <a:ln>
            <a:noFill/>
          </a:ln>
        </p:spPr>
      </p:pic>
      <p:pic>
        <p:nvPicPr>
          <p:cNvPr id="157" name="Google Shape;157;p25"/>
          <p:cNvPicPr preferRelativeResize="0"/>
          <p:nvPr/>
        </p:nvPicPr>
        <p:blipFill>
          <a:blip r:embed="rId4">
            <a:alphaModFix/>
          </a:blip>
          <a:stretch>
            <a:fillRect/>
          </a:stretch>
        </p:blipFill>
        <p:spPr>
          <a:xfrm>
            <a:off x="5277125" y="1580200"/>
            <a:ext cx="3815866" cy="3058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t>
            </a:r>
            <a:endParaRPr/>
          </a:p>
        </p:txBody>
      </p:sp>
      <p:sp>
        <p:nvSpPr>
          <p:cNvPr id="163" name="Google Shape;163;p26"/>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lnSpcReduction="10000"/>
          </a:bodyPr>
          <a:lstStyle/>
          <a:p>
            <a:pPr indent="-330200" lvl="0" marL="457200" rtl="0" algn="l">
              <a:spcBef>
                <a:spcPts val="1200"/>
              </a:spcBef>
              <a:spcAft>
                <a:spcPts val="0"/>
              </a:spcAft>
              <a:buSzPts val="1600"/>
              <a:buChar char="➢"/>
            </a:pPr>
            <a:r>
              <a:rPr lang="en" sz="1600"/>
              <a:t>Our project demonstrates that a sophisticated analysis incorporating multiple statistical variables offers a powerful tool for predicting NBA playoff participation</a:t>
            </a:r>
            <a:endParaRPr sz="1600"/>
          </a:p>
          <a:p>
            <a:pPr indent="0" lvl="0" marL="0" rtl="0" algn="l">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 sz="1600"/>
              <a:t>The logistic regression model (Championship) achieves an accuracy of 98.40% on the test set</a:t>
            </a:r>
            <a:endParaRPr sz="1600"/>
          </a:p>
          <a:p>
            <a:pPr indent="0" lvl="0" marL="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The logistic regression model (Playoffs) achieves an accuracy of approximately 96.28% on the test set</a:t>
            </a:r>
            <a:endParaRPr sz="1600"/>
          </a:p>
          <a:p>
            <a:pPr indent="0" lvl="0" marL="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The Random Forest Classifier model (Playoffs) achieves an accuracy of approximately 93.62% on the test set</a:t>
            </a:r>
            <a:endParaRPr sz="1600"/>
          </a:p>
        </p:txBody>
      </p:sp>
      <p:pic>
        <p:nvPicPr>
          <p:cNvPr id="164" name="Google Shape;164;p26"/>
          <p:cNvPicPr preferRelativeResize="0"/>
          <p:nvPr/>
        </p:nvPicPr>
        <p:blipFill>
          <a:blip r:embed="rId3">
            <a:alphaModFix/>
          </a:blip>
          <a:stretch>
            <a:fillRect/>
          </a:stretch>
        </p:blipFill>
        <p:spPr>
          <a:xfrm>
            <a:off x="152400" y="152400"/>
            <a:ext cx="2066926" cy="4591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a:t>
            </a:r>
            <a:endParaRPr/>
          </a:p>
        </p:txBody>
      </p:sp>
      <p:sp>
        <p:nvSpPr>
          <p:cNvPr id="170" name="Google Shape;170;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2"/>
              </a:buClr>
              <a:buSzPts val="1100"/>
              <a:buFont typeface="Arial"/>
              <a:buNone/>
            </a:pPr>
            <a:r>
              <a:rPr lang="en"/>
              <a:t>By understanding and applying these insights, stakeholders can better navigate the complexities of team performance and enhance their strategic planning for future seasons.</a:t>
            </a:r>
            <a:endParaRPr/>
          </a:p>
          <a:p>
            <a:pPr indent="0" lvl="0" marL="0" rtl="0" algn="l">
              <a:spcBef>
                <a:spcPts val="1200"/>
              </a:spcBef>
              <a:spcAft>
                <a:spcPts val="1200"/>
              </a:spcAft>
              <a:buNone/>
            </a:pPr>
            <a:r>
              <a:t/>
            </a:r>
            <a:endParaRPr/>
          </a:p>
        </p:txBody>
      </p:sp>
      <p:pic>
        <p:nvPicPr>
          <p:cNvPr id="171" name="Google Shape;171;p27"/>
          <p:cNvPicPr preferRelativeResize="0"/>
          <p:nvPr/>
        </p:nvPicPr>
        <p:blipFill>
          <a:blip r:embed="rId3">
            <a:alphaModFix/>
          </a:blip>
          <a:stretch>
            <a:fillRect/>
          </a:stretch>
        </p:blipFill>
        <p:spPr>
          <a:xfrm>
            <a:off x="152400" y="152400"/>
            <a:ext cx="2066926" cy="4591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77" name="Google Shape;177;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Random Forest Classifier performs slightly worse than the Logistic Regression model in terms of accuracy but still achieves strong results in predicting playoff appearances based on the selected features.</a:t>
            </a:r>
            <a:endParaRPr/>
          </a:p>
        </p:txBody>
      </p:sp>
      <p:pic>
        <p:nvPicPr>
          <p:cNvPr id="178" name="Google Shape;178;p28"/>
          <p:cNvPicPr preferRelativeResize="0"/>
          <p:nvPr/>
        </p:nvPicPr>
        <p:blipFill>
          <a:blip r:embed="rId3">
            <a:alphaModFix/>
          </a:blip>
          <a:stretch>
            <a:fillRect/>
          </a:stretch>
        </p:blipFill>
        <p:spPr>
          <a:xfrm>
            <a:off x="152400" y="152400"/>
            <a:ext cx="2066926" cy="4591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Research</a:t>
            </a:r>
            <a:endParaRPr/>
          </a:p>
        </p:txBody>
      </p:sp>
      <p:sp>
        <p:nvSpPr>
          <p:cNvPr id="184" name="Google Shape;184;p29"/>
          <p:cNvSpPr txBox="1"/>
          <p:nvPr>
            <p:ph idx="1" type="body"/>
          </p:nvPr>
        </p:nvSpPr>
        <p:spPr>
          <a:xfrm>
            <a:off x="2400250" y="1070550"/>
            <a:ext cx="6321600" cy="35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 Ratings for NBA team </a:t>
            </a:r>
            <a:r>
              <a:rPr lang="en"/>
              <a:t>Performance</a:t>
            </a:r>
            <a:endParaRPr/>
          </a:p>
          <a:p>
            <a:pPr indent="-342900" lvl="0" marL="457200" rtl="0" algn="l">
              <a:spcBef>
                <a:spcPts val="1200"/>
              </a:spcBef>
              <a:spcAft>
                <a:spcPts val="0"/>
              </a:spcAft>
              <a:buSzPts val="1800"/>
              <a:buChar char="➢"/>
            </a:pPr>
            <a:r>
              <a:rPr lang="en"/>
              <a:t>Understanding Elo Ratings</a:t>
            </a:r>
            <a:endParaRPr/>
          </a:p>
          <a:p>
            <a:pPr indent="-317500" lvl="1" marL="914400" rtl="0" algn="l">
              <a:spcBef>
                <a:spcPts val="0"/>
              </a:spcBef>
              <a:spcAft>
                <a:spcPts val="0"/>
              </a:spcAft>
              <a:buSzPts val="1400"/>
              <a:buChar char="○"/>
            </a:pPr>
            <a:r>
              <a:rPr lang="en"/>
              <a:t>Purpose: Measures team strength over seasons.</a:t>
            </a:r>
            <a:endParaRPr/>
          </a:p>
          <a:p>
            <a:pPr indent="-317500" lvl="1" marL="914400" rtl="0" algn="l">
              <a:spcBef>
                <a:spcPts val="0"/>
              </a:spcBef>
              <a:spcAft>
                <a:spcPts val="0"/>
              </a:spcAft>
              <a:buSzPts val="1400"/>
              <a:buChar char="○"/>
            </a:pPr>
            <a:r>
              <a:rPr lang="en"/>
              <a:t>Calculation:</a:t>
            </a:r>
            <a:endParaRPr/>
          </a:p>
          <a:p>
            <a:pPr indent="-317500" lvl="2" marL="1371600" rtl="0" algn="l">
              <a:spcBef>
                <a:spcPts val="0"/>
              </a:spcBef>
              <a:spcAft>
                <a:spcPts val="0"/>
              </a:spcAft>
              <a:buSzPts val="1400"/>
              <a:buChar char="■"/>
            </a:pPr>
            <a:r>
              <a:rPr lang="en"/>
              <a:t>Start: 1500 points.</a:t>
            </a:r>
            <a:endParaRPr/>
          </a:p>
          <a:p>
            <a:pPr indent="-317500" lvl="2" marL="1371600" rtl="0" algn="l">
              <a:spcBef>
                <a:spcPts val="0"/>
              </a:spcBef>
              <a:spcAft>
                <a:spcPts val="0"/>
              </a:spcAft>
              <a:buSzPts val="1400"/>
              <a:buChar char="■"/>
            </a:pPr>
            <a:r>
              <a:rPr lang="en"/>
              <a:t>Adjustments: Based on game outcome, point difference, location, and upsets.</a:t>
            </a:r>
            <a:endParaRPr/>
          </a:p>
          <a:p>
            <a:pPr indent="-342900" lvl="0" marL="457200" rtl="0" algn="l">
              <a:spcBef>
                <a:spcPts val="0"/>
              </a:spcBef>
              <a:spcAft>
                <a:spcPts val="0"/>
              </a:spcAft>
              <a:buSzPts val="1800"/>
              <a:buChar char="➢"/>
            </a:pPr>
            <a:r>
              <a:rPr lang="en"/>
              <a:t>Insights and Applications</a:t>
            </a:r>
            <a:endParaRPr/>
          </a:p>
          <a:p>
            <a:pPr indent="-317500" lvl="1" marL="914400" rtl="0" algn="l">
              <a:spcBef>
                <a:spcPts val="0"/>
              </a:spcBef>
              <a:spcAft>
                <a:spcPts val="0"/>
              </a:spcAft>
              <a:buSzPts val="1400"/>
              <a:buChar char="○"/>
            </a:pPr>
            <a:r>
              <a:rPr lang="en"/>
              <a:t>Trends: Peaks during Finals (e.g., Golden State, Cleveland).</a:t>
            </a:r>
            <a:endParaRPr/>
          </a:p>
          <a:p>
            <a:pPr indent="-317500" lvl="1" marL="914400" rtl="0" algn="l">
              <a:spcBef>
                <a:spcPts val="0"/>
              </a:spcBef>
              <a:spcAft>
                <a:spcPts val="0"/>
              </a:spcAft>
              <a:buSzPts val="1400"/>
              <a:buChar char="○"/>
            </a:pPr>
            <a:r>
              <a:rPr lang="en"/>
              <a:t>Conference Strength: Western vs. Eastern.</a:t>
            </a:r>
            <a:endParaRPr/>
          </a:p>
          <a:p>
            <a:pPr indent="-317500" lvl="1" marL="914400" rtl="0" algn="l">
              <a:spcBef>
                <a:spcPts val="0"/>
              </a:spcBef>
              <a:spcAft>
                <a:spcPts val="0"/>
              </a:spcAft>
              <a:buSzPts val="1400"/>
              <a:buChar char="○"/>
            </a:pPr>
            <a:r>
              <a:rPr lang="en"/>
              <a:t>Declines: Post-championship drops.</a:t>
            </a:r>
            <a:endParaRPr/>
          </a:p>
        </p:txBody>
      </p:sp>
      <p:pic>
        <p:nvPicPr>
          <p:cNvPr id="185" name="Google Shape;185;p29"/>
          <p:cNvPicPr preferRelativeResize="0"/>
          <p:nvPr/>
        </p:nvPicPr>
        <p:blipFill>
          <a:blip r:embed="rId3">
            <a:alphaModFix/>
          </a:blip>
          <a:stretch>
            <a:fillRect/>
          </a:stretch>
        </p:blipFill>
        <p:spPr>
          <a:xfrm>
            <a:off x="152400" y="152400"/>
            <a:ext cx="2066926" cy="4591176"/>
          </a:xfrm>
          <a:prstGeom prst="rect">
            <a:avLst/>
          </a:prstGeom>
          <a:noFill/>
          <a:ln>
            <a:noFill/>
          </a:ln>
        </p:spPr>
      </p:pic>
      <p:sp>
        <p:nvSpPr>
          <p:cNvPr id="186" name="Google Shape;186;p29"/>
          <p:cNvSpPr txBox="1"/>
          <p:nvPr/>
        </p:nvSpPr>
        <p:spPr>
          <a:xfrm>
            <a:off x="128100" y="4743575"/>
            <a:ext cx="88878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Lato"/>
                <a:ea typeface="Lato"/>
                <a:cs typeface="Lato"/>
                <a:sym typeface="Lato"/>
                <a:hlinkClick r:id="rId4"/>
              </a:rPr>
              <a:t>https://towardsdatascience.com/predicting-the-outcome-of-nba-games-with-machine-learning-a810bb768f20</a:t>
            </a:r>
            <a:endParaRPr sz="120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Executive Summary</a:t>
            </a:r>
            <a:endParaRPr/>
          </a:p>
        </p:txBody>
      </p:sp>
      <p:sp>
        <p:nvSpPr>
          <p:cNvPr id="80" name="Google Shape;80;p14"/>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Our project aims to develop a predictive model to determine the likelihood of NBA teams making the playoffs. By leveraging a comprehensive set of statistical variables, we can gain deeper insights into team performance and enhance the accuracy of our predictions. The key variables in our analysis include Wins &amp; Losses, Average Team Age, Pythagorean Wins/Losses, Net Rating, Strength of Schedule, Margin of Victory, Simple Rating System (SRS), and True Shooting Percentage (TS%).</a:t>
            </a:r>
            <a:endParaRPr/>
          </a:p>
          <a:p>
            <a:pPr indent="0" lvl="0" marL="0" rtl="0" algn="l">
              <a:spcBef>
                <a:spcPts val="1200"/>
              </a:spcBef>
              <a:spcAft>
                <a:spcPts val="1200"/>
              </a:spcAft>
              <a:buNone/>
            </a:pPr>
            <a:r>
              <a:rPr b="1" lang="en"/>
              <a:t>Enhanced Predictive Accuracy</a:t>
            </a:r>
            <a:r>
              <a:rPr lang="en"/>
              <a:t>: By incorporating multiple dimensions of team performance, our model surpasses traditional win-loss records, providing a more holistic and accurate prediction of playoff probabilities.</a:t>
            </a:r>
            <a:endParaRPr/>
          </a:p>
        </p:txBody>
      </p:sp>
      <p:pic>
        <p:nvPicPr>
          <p:cNvPr id="81" name="Google Shape;81;p14"/>
          <p:cNvPicPr preferRelativeResize="0"/>
          <p:nvPr/>
        </p:nvPicPr>
        <p:blipFill>
          <a:blip r:embed="rId3">
            <a:alphaModFix/>
          </a:blip>
          <a:stretch>
            <a:fillRect/>
          </a:stretch>
        </p:blipFill>
        <p:spPr>
          <a:xfrm>
            <a:off x="152400" y="152400"/>
            <a:ext cx="2066926" cy="4591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10100" y="56610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Approach &amp; Methods</a:t>
            </a:r>
            <a:endParaRPr/>
          </a:p>
        </p:txBody>
      </p:sp>
      <p:sp>
        <p:nvSpPr>
          <p:cNvPr id="87" name="Google Shape;87;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aggregate and analyze historical data for these variables across multiple seasons to train our predictive model. The model utilizes machine learning techniques to identify patterns and correlations that significantly influence playoff outcomes. By integrating these variables, we achieve a nuanced understanding of team dynamics, enabling us to forecast playoff probabilities with greater precision.</a:t>
            </a:r>
            <a:endParaRPr/>
          </a:p>
        </p:txBody>
      </p:sp>
      <p:pic>
        <p:nvPicPr>
          <p:cNvPr id="88" name="Google Shape;88;p15"/>
          <p:cNvPicPr preferRelativeResize="0"/>
          <p:nvPr/>
        </p:nvPicPr>
        <p:blipFill>
          <a:blip r:embed="rId3">
            <a:alphaModFix/>
          </a:blip>
          <a:stretch>
            <a:fillRect/>
          </a:stretch>
        </p:blipFill>
        <p:spPr>
          <a:xfrm>
            <a:off x="152400" y="152400"/>
            <a:ext cx="2066926" cy="4591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Advanced Statistics</a:t>
            </a:r>
            <a:endParaRPr/>
          </a:p>
        </p:txBody>
      </p:sp>
      <p:sp>
        <p:nvSpPr>
          <p:cNvPr id="94" name="Google Shape;94;p16"/>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b="1" lang="en"/>
              <a:t>Wins &amp; Losses</a:t>
            </a:r>
            <a:endParaRPr b="1"/>
          </a:p>
          <a:p>
            <a:pPr indent="-317182" lvl="0" marL="457200" rtl="0" algn="l">
              <a:spcBef>
                <a:spcPts val="0"/>
              </a:spcBef>
              <a:spcAft>
                <a:spcPts val="0"/>
              </a:spcAft>
              <a:buSzPct val="100000"/>
              <a:buChar char="➢"/>
            </a:pPr>
            <a:r>
              <a:rPr b="1" lang="en"/>
              <a:t>Age</a:t>
            </a:r>
            <a:r>
              <a:rPr lang="en"/>
              <a:t> - Average age of entire team as of February 1st of the season</a:t>
            </a:r>
            <a:endParaRPr/>
          </a:p>
          <a:p>
            <a:pPr indent="-317182" lvl="0" marL="457200" rtl="0" algn="l">
              <a:spcBef>
                <a:spcPts val="0"/>
              </a:spcBef>
              <a:spcAft>
                <a:spcPts val="0"/>
              </a:spcAft>
              <a:buSzPct val="100000"/>
              <a:buChar char="➢"/>
            </a:pPr>
            <a:r>
              <a:rPr b="1" lang="en"/>
              <a:t>Pythagorean Wins/Losses </a:t>
            </a:r>
            <a:r>
              <a:rPr lang="en"/>
              <a:t>- Expected wins/losses based on points scored and allowed</a:t>
            </a:r>
            <a:endParaRPr/>
          </a:p>
          <a:p>
            <a:pPr indent="-317182" lvl="0" marL="457200" rtl="0" algn="l">
              <a:spcBef>
                <a:spcPts val="0"/>
              </a:spcBef>
              <a:spcAft>
                <a:spcPts val="0"/>
              </a:spcAft>
              <a:buSzPct val="100000"/>
              <a:buChar char="➢"/>
            </a:pPr>
            <a:r>
              <a:rPr b="1" lang="en"/>
              <a:t>Net Rating</a:t>
            </a:r>
            <a:r>
              <a:rPr lang="en"/>
              <a:t> - An estimate of point </a:t>
            </a:r>
            <a:r>
              <a:rPr lang="en"/>
              <a:t>differential</a:t>
            </a:r>
            <a:r>
              <a:rPr lang="en"/>
              <a:t> per 100 </a:t>
            </a:r>
            <a:r>
              <a:rPr lang="en"/>
              <a:t>possessions</a:t>
            </a:r>
            <a:endParaRPr/>
          </a:p>
          <a:p>
            <a:pPr indent="-317182" lvl="0" marL="457200" rtl="0" algn="l">
              <a:spcBef>
                <a:spcPts val="0"/>
              </a:spcBef>
              <a:spcAft>
                <a:spcPts val="0"/>
              </a:spcAft>
              <a:buSzPct val="100000"/>
              <a:buChar char="➢"/>
            </a:pPr>
            <a:r>
              <a:rPr b="1" lang="en"/>
              <a:t>Strength of Schedule</a:t>
            </a:r>
            <a:r>
              <a:rPr lang="en"/>
              <a:t> - A rating of strength of schedule. The rating is denominated in points above/below average, where zero is average</a:t>
            </a:r>
            <a:endParaRPr/>
          </a:p>
          <a:p>
            <a:pPr indent="-317182" lvl="0" marL="457200" rtl="0" algn="l">
              <a:spcBef>
                <a:spcPts val="0"/>
              </a:spcBef>
              <a:spcAft>
                <a:spcPts val="0"/>
              </a:spcAft>
              <a:buSzPct val="100000"/>
              <a:buChar char="➢"/>
            </a:pPr>
            <a:r>
              <a:rPr b="1" lang="en"/>
              <a:t>Margin of Victory</a:t>
            </a:r>
            <a:r>
              <a:rPr lang="en"/>
              <a:t> - How many points does a team win by on average</a:t>
            </a:r>
            <a:endParaRPr/>
          </a:p>
          <a:p>
            <a:pPr indent="-317182" lvl="0" marL="457200" rtl="0" algn="l">
              <a:spcBef>
                <a:spcPts val="0"/>
              </a:spcBef>
              <a:spcAft>
                <a:spcPts val="0"/>
              </a:spcAft>
              <a:buSzPct val="100000"/>
              <a:buChar char="➢"/>
            </a:pPr>
            <a:r>
              <a:rPr b="1" lang="en"/>
              <a:t>Simple Rating System </a:t>
            </a:r>
            <a:r>
              <a:rPr lang="en"/>
              <a:t>- A Team rating that takes into account average point differential and strength of schedule. The rating is denominated in points above/below average, where zero is average</a:t>
            </a:r>
            <a:endParaRPr/>
          </a:p>
          <a:p>
            <a:pPr indent="-317182" lvl="0" marL="457200" rtl="0" algn="l">
              <a:spcBef>
                <a:spcPts val="0"/>
              </a:spcBef>
              <a:spcAft>
                <a:spcPts val="0"/>
              </a:spcAft>
              <a:buSzPct val="100000"/>
              <a:buChar char="➢"/>
            </a:pPr>
            <a:r>
              <a:rPr b="1" lang="en"/>
              <a:t>True Shooting Percentage</a:t>
            </a:r>
            <a:r>
              <a:rPr lang="en"/>
              <a:t> - A measure of shooting efficiency that takes into account 2-point field goals, 3-point field goals, and free throws</a:t>
            </a:r>
            <a:endParaRPr/>
          </a:p>
        </p:txBody>
      </p:sp>
      <p:pic>
        <p:nvPicPr>
          <p:cNvPr id="95" name="Google Shape;95;p16"/>
          <p:cNvPicPr preferRelativeResize="0"/>
          <p:nvPr/>
        </p:nvPicPr>
        <p:blipFill>
          <a:blip r:embed="rId3">
            <a:alphaModFix/>
          </a:blip>
          <a:stretch>
            <a:fillRect/>
          </a:stretch>
        </p:blipFill>
        <p:spPr>
          <a:xfrm>
            <a:off x="152400" y="152400"/>
            <a:ext cx="2066926" cy="4591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66700"/>
            <a:ext cx="8520600" cy="63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Example Of Our Data</a:t>
            </a:r>
            <a:endParaRPr/>
          </a:p>
        </p:txBody>
      </p:sp>
      <p:pic>
        <p:nvPicPr>
          <p:cNvPr id="101" name="Google Shape;101;p17"/>
          <p:cNvPicPr preferRelativeResize="0"/>
          <p:nvPr/>
        </p:nvPicPr>
        <p:blipFill>
          <a:blip r:embed="rId3">
            <a:alphaModFix/>
          </a:blip>
          <a:stretch>
            <a:fillRect/>
          </a:stretch>
        </p:blipFill>
        <p:spPr>
          <a:xfrm>
            <a:off x="0" y="706300"/>
            <a:ext cx="9143997" cy="4437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129600" y="390575"/>
            <a:ext cx="3294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Exploring the Data</a:t>
            </a:r>
            <a:endParaRPr/>
          </a:p>
        </p:txBody>
      </p:sp>
      <p:sp>
        <p:nvSpPr>
          <p:cNvPr id="107" name="Google Shape;107;p18"/>
          <p:cNvSpPr txBox="1"/>
          <p:nvPr>
            <p:ph idx="1" type="body"/>
          </p:nvPr>
        </p:nvSpPr>
        <p:spPr>
          <a:xfrm>
            <a:off x="129600" y="1140625"/>
            <a:ext cx="1989900" cy="36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heat map based on the correlation table was created to identify the most important variables before starting the prediction.</a:t>
            </a:r>
            <a:endParaRPr/>
          </a:p>
        </p:txBody>
      </p:sp>
      <p:pic>
        <p:nvPicPr>
          <p:cNvPr id="108" name="Google Shape;108;p18"/>
          <p:cNvPicPr preferRelativeResize="0"/>
          <p:nvPr/>
        </p:nvPicPr>
        <p:blipFill>
          <a:blip r:embed="rId3">
            <a:alphaModFix/>
          </a:blip>
          <a:stretch>
            <a:fillRect/>
          </a:stretch>
        </p:blipFill>
        <p:spPr>
          <a:xfrm>
            <a:off x="3423600" y="34475"/>
            <a:ext cx="5639125" cy="50745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Analysis</a:t>
            </a:r>
            <a:r>
              <a:rPr lang="en"/>
              <a:t> </a:t>
            </a:r>
            <a:endParaRPr/>
          </a:p>
        </p:txBody>
      </p:sp>
      <p:sp>
        <p:nvSpPr>
          <p:cNvPr id="114" name="Google Shape;114;p19"/>
          <p:cNvSpPr txBox="1"/>
          <p:nvPr>
            <p:ph idx="1" type="body"/>
          </p:nvPr>
        </p:nvSpPr>
        <p:spPr>
          <a:xfrm>
            <a:off x="136601" y="1298350"/>
            <a:ext cx="23919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o make accurate predictions, it's essential to identify which teams have consistently performed well over the years.</a:t>
            </a:r>
            <a:endParaRPr/>
          </a:p>
        </p:txBody>
      </p:sp>
      <p:pic>
        <p:nvPicPr>
          <p:cNvPr id="115" name="Google Shape;115;p19"/>
          <p:cNvPicPr preferRelativeResize="0"/>
          <p:nvPr/>
        </p:nvPicPr>
        <p:blipFill>
          <a:blip r:embed="rId3">
            <a:alphaModFix/>
          </a:blip>
          <a:stretch>
            <a:fillRect/>
          </a:stretch>
        </p:blipFill>
        <p:spPr>
          <a:xfrm>
            <a:off x="4125776" y="124049"/>
            <a:ext cx="4710374" cy="5033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 type="body"/>
          </p:nvPr>
        </p:nvSpPr>
        <p:spPr>
          <a:xfrm>
            <a:off x="5925476" y="1070550"/>
            <a:ext cx="23919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Is Age an important factor?</a:t>
            </a:r>
            <a:endParaRPr/>
          </a:p>
          <a:p>
            <a:pPr indent="0" lvl="0" marL="0" rtl="0" algn="l">
              <a:spcBef>
                <a:spcPts val="1200"/>
              </a:spcBef>
              <a:spcAft>
                <a:spcPts val="0"/>
              </a:spcAft>
              <a:buNone/>
            </a:pPr>
            <a:r>
              <a:rPr lang="en"/>
              <a:t>Minimum age 26.6 </a:t>
            </a:r>
            <a:endParaRPr/>
          </a:p>
          <a:p>
            <a:pPr indent="0" lvl="0" marL="0" rtl="0" algn="l">
              <a:spcBef>
                <a:spcPts val="1200"/>
              </a:spcBef>
              <a:spcAft>
                <a:spcPts val="1200"/>
              </a:spcAft>
              <a:buClr>
                <a:schemeClr val="dk2"/>
              </a:buClr>
              <a:buSzPts val="1100"/>
              <a:buFont typeface="Arial"/>
              <a:buNone/>
            </a:pPr>
            <a:r>
              <a:rPr lang="en"/>
              <a:t>Maximum age is  31.7</a:t>
            </a:r>
            <a:endParaRPr/>
          </a:p>
        </p:txBody>
      </p:sp>
      <p:pic>
        <p:nvPicPr>
          <p:cNvPr id="121" name="Google Shape;121;p20"/>
          <p:cNvPicPr preferRelativeResize="0"/>
          <p:nvPr/>
        </p:nvPicPr>
        <p:blipFill>
          <a:blip r:embed="rId3">
            <a:alphaModFix/>
          </a:blip>
          <a:stretch>
            <a:fillRect/>
          </a:stretch>
        </p:blipFill>
        <p:spPr>
          <a:xfrm>
            <a:off x="205325" y="38250"/>
            <a:ext cx="5058419" cy="50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2524975" y="0"/>
            <a:ext cx="6279080" cy="4981475"/>
          </a:xfrm>
          <a:prstGeom prst="rect">
            <a:avLst/>
          </a:prstGeom>
          <a:noFill/>
          <a:ln>
            <a:noFill/>
          </a:ln>
        </p:spPr>
      </p:pic>
      <p:sp>
        <p:nvSpPr>
          <p:cNvPr id="127" name="Google Shape;127;p21"/>
          <p:cNvSpPr txBox="1"/>
          <p:nvPr/>
        </p:nvSpPr>
        <p:spPr>
          <a:xfrm>
            <a:off x="0" y="1670825"/>
            <a:ext cx="300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Lato"/>
                <a:ea typeface="Lato"/>
                <a:cs typeface="Lato"/>
                <a:sym typeface="Lato"/>
              </a:rPr>
              <a:t>No explicit correlation was found between age and wins</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