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
  </p:notesMasterIdLst>
  <p:sldIdLst>
    <p:sldId id="296" r:id="rId2"/>
  </p:sldIdLst>
  <p:sldSz cx="49377600" cy="32918400"/>
  <p:notesSz cx="7010400" cy="9296400"/>
  <p:embeddedFontLst>
    <p:embeddedFont>
      <p:font typeface="Roboto" panose="020B0604020202020204" charset="0"/>
      <p:regular r:id="rId4"/>
      <p:bold r:id="rId5"/>
    </p:embeddedFont>
    <p:embeddedFont>
      <p:font typeface="Calibri Light" panose="020F0302020204030204" pitchFamily="34" charset="0"/>
      <p:regular r:id="rId6"/>
      <p:italic r:id="rId7"/>
    </p:embeddedFont>
    <p:embeddedFont>
      <p:font typeface="Calibri" panose="020F0502020204030204" pitchFamily="34"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5576" userDrawn="1">
          <p15:clr>
            <a:srgbClr val="A4A3A4"/>
          </p15:clr>
        </p15:guide>
        <p15:guide id="3" pos="6024" userDrawn="1">
          <p15:clr>
            <a:srgbClr val="A4A3A4"/>
          </p15:clr>
        </p15:guide>
        <p15:guide id="4" pos="264" userDrawn="1">
          <p15:clr>
            <a:srgbClr val="A4A3A4"/>
          </p15:clr>
        </p15:guide>
        <p15:guide id="5" pos="744" userDrawn="1">
          <p15:clr>
            <a:srgbClr val="A4A3A4"/>
          </p15:clr>
        </p15:guide>
        <p15:guide id="6"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3238"/>
    <a:srgbClr val="EEEBE9"/>
    <a:srgbClr val="EA4C89"/>
    <a:srgbClr val="FFF59D"/>
    <a:srgbClr val="EFF8F3"/>
    <a:srgbClr val="874A4C"/>
    <a:srgbClr val="FFA726"/>
    <a:srgbClr val="80DEEA"/>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03" autoAdjust="0"/>
    <p:restoredTop sz="85270" autoAdjust="0"/>
  </p:normalViewPr>
  <p:slideViewPr>
    <p:cSldViewPr snapToGrid="0" showGuides="1">
      <p:cViewPr varScale="1">
        <p:scale>
          <a:sx n="20" d="100"/>
          <a:sy n="20" d="100"/>
        </p:scale>
        <p:origin x="1548" y="66"/>
      </p:cViewPr>
      <p:guideLst>
        <p:guide pos="15576"/>
        <p:guide pos="6024"/>
        <p:guide pos="264"/>
        <p:guide pos="744"/>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ARM 1</c:v>
                </c:pt>
              </c:strCache>
            </c:strRef>
          </c:tx>
          <c:spPr>
            <a:solidFill>
              <a:schemeClr val="accent1"/>
            </a:solidFill>
            <a:ln>
              <a:noFill/>
            </a:ln>
            <a:effectLst/>
          </c:spPr>
          <c:invertIfNegative val="0"/>
          <c:cat>
            <c:strRef>
              <c:f>Sheet1!$A$2:$A$4</c:f>
              <c:strCache>
                <c:ptCount val="3"/>
                <c:pt idx="0">
                  <c:v>Male</c:v>
                </c:pt>
                <c:pt idx="1">
                  <c:v>Femail</c:v>
                </c:pt>
                <c:pt idx="2">
                  <c:v>Unspecified</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61A-47C3-8ED6-4053A3033499}"/>
            </c:ext>
          </c:extLst>
        </c:ser>
        <c:ser>
          <c:idx val="1"/>
          <c:order val="1"/>
          <c:tx>
            <c:strRef>
              <c:f>Sheet1!$C$1</c:f>
              <c:strCache>
                <c:ptCount val="1"/>
                <c:pt idx="0">
                  <c:v>ARM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Male</c:v>
                </c:pt>
                <c:pt idx="1">
                  <c:v>Femail</c:v>
                </c:pt>
                <c:pt idx="2">
                  <c:v>Unspecified</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61A-47C3-8ED6-4053A3033499}"/>
            </c:ext>
          </c:extLst>
        </c:ser>
        <c:ser>
          <c:idx val="2"/>
          <c:order val="2"/>
          <c:tx>
            <c:strRef>
              <c:f>Sheet1!$D$1</c:f>
              <c:strCache>
                <c:ptCount val="1"/>
                <c:pt idx="0">
                  <c:v>ARM 3</c:v>
                </c:pt>
              </c:strCache>
            </c:strRef>
          </c:tx>
          <c:spPr>
            <a:solidFill>
              <a:schemeClr val="accent3"/>
            </a:solidFill>
            <a:ln>
              <a:noFill/>
            </a:ln>
            <a:effectLst/>
          </c:spPr>
          <c:invertIfNegative val="0"/>
          <c:cat>
            <c:strRef>
              <c:f>Sheet1!$A$2:$A$4</c:f>
              <c:strCache>
                <c:ptCount val="3"/>
                <c:pt idx="0">
                  <c:v>Male</c:v>
                </c:pt>
                <c:pt idx="1">
                  <c:v>Femail</c:v>
                </c:pt>
                <c:pt idx="2">
                  <c:v>Unspecified</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61A-47C3-8ED6-4053A3033499}"/>
            </c:ext>
          </c:extLst>
        </c:ser>
        <c:dLbls>
          <c:showLegendKey val="0"/>
          <c:showVal val="0"/>
          <c:showCatName val="0"/>
          <c:showSerName val="0"/>
          <c:showPercent val="0"/>
          <c:showBubbleSize val="0"/>
        </c:dLbls>
        <c:gapWidth val="219"/>
        <c:overlap val="-27"/>
        <c:axId val="228201360"/>
        <c:axId val="228196264"/>
      </c:barChart>
      <c:catAx>
        <c:axId val="228201360"/>
        <c:scaling>
          <c:orientation val="minMax"/>
        </c:scaling>
        <c:delete val="1"/>
        <c:axPos val="b"/>
        <c:numFmt formatCode="General" sourceLinked="1"/>
        <c:majorTickMark val="none"/>
        <c:minorTickMark val="none"/>
        <c:tickLblPos val="nextTo"/>
        <c:crossAx val="228196264"/>
        <c:crosses val="autoZero"/>
        <c:auto val="1"/>
        <c:lblAlgn val="ctr"/>
        <c:lblOffset val="100"/>
        <c:noMultiLvlLbl val="0"/>
      </c:catAx>
      <c:valAx>
        <c:axId val="228196264"/>
        <c:scaling>
          <c:orientation val="minMax"/>
        </c:scaling>
        <c:delete val="1"/>
        <c:axPos val="l"/>
        <c:numFmt formatCode="General" sourceLinked="1"/>
        <c:majorTickMark val="none"/>
        <c:minorTickMark val="none"/>
        <c:tickLblPos val="nextTo"/>
        <c:crossAx val="228201360"/>
        <c:crosses val="autoZero"/>
        <c:crossBetween val="between"/>
      </c:valAx>
      <c:spPr>
        <a:noFill/>
        <a:ln>
          <a:noFill/>
        </a:ln>
        <a:effectLst/>
      </c:spPr>
    </c:plotArea>
    <c:legend>
      <c:legendPos val="r"/>
      <c:layout>
        <c:manualLayout>
          <c:xMode val="edge"/>
          <c:yMode val="edge"/>
          <c:x val="0.81401674762513554"/>
          <c:y val="0.4590431530462179"/>
          <c:w val="0.18107570268930503"/>
          <c:h val="0.3074065412362047"/>
        </c:manualLayout>
      </c:layout>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78-49A3-9D7D-44A29FA4226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78-49A3-9D7D-44A29FA422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378-49A3-9D7D-44A29FA422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378-49A3-9D7D-44A29FA42264}"/>
              </c:ext>
            </c:extLst>
          </c:dPt>
          <c:cat>
            <c:strRef>
              <c:f>Sheet1!$A$2:$A$5</c:f>
              <c:strCache>
                <c:ptCount val="4"/>
                <c:pt idx="0">
                  <c:v>Month 1</c:v>
                </c:pt>
                <c:pt idx="1">
                  <c:v>Month 6</c:v>
                </c:pt>
                <c:pt idx="2">
                  <c:v>Month 12</c:v>
                </c:pt>
                <c:pt idx="3">
                  <c:v>Month 18</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3378-49A3-9D7D-44A29FA4226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Drug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Month 1</c:v>
                </c:pt>
                <c:pt idx="1">
                  <c:v>Month 6</c:v>
                </c:pt>
                <c:pt idx="2">
                  <c:v>Month 12</c:v>
                </c:pt>
                <c:pt idx="3">
                  <c:v>Month 18</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ADFC-46CD-AA00-D503A9E44D45}"/>
            </c:ext>
          </c:extLst>
        </c:ser>
        <c:ser>
          <c:idx val="1"/>
          <c:order val="1"/>
          <c:tx>
            <c:strRef>
              <c:f>Sheet1!$C$1</c:f>
              <c:strCache>
                <c:ptCount val="1"/>
                <c:pt idx="0">
                  <c:v>Drug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Month 1</c:v>
                </c:pt>
                <c:pt idx="1">
                  <c:v>Month 6</c:v>
                </c:pt>
                <c:pt idx="2">
                  <c:v>Month 12</c:v>
                </c:pt>
                <c:pt idx="3">
                  <c:v>Month 18</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ADFC-46CD-AA00-D503A9E44D45}"/>
            </c:ext>
          </c:extLst>
        </c:ser>
        <c:ser>
          <c:idx val="2"/>
          <c:order val="2"/>
          <c:tx>
            <c:strRef>
              <c:f>Sheet1!$D$1</c:f>
              <c:strCache>
                <c:ptCount val="1"/>
                <c:pt idx="0">
                  <c:v>Drug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Month 1</c:v>
                </c:pt>
                <c:pt idx="1">
                  <c:v>Month 6</c:v>
                </c:pt>
                <c:pt idx="2">
                  <c:v>Month 12</c:v>
                </c:pt>
                <c:pt idx="3">
                  <c:v>Month 18</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DFC-46CD-AA00-D503A9E44D45}"/>
            </c:ext>
          </c:extLst>
        </c:ser>
        <c:dLbls>
          <c:showLegendKey val="0"/>
          <c:showVal val="0"/>
          <c:showCatName val="0"/>
          <c:showSerName val="0"/>
          <c:showPercent val="0"/>
          <c:showBubbleSize val="0"/>
        </c:dLbls>
        <c:marker val="1"/>
        <c:smooth val="0"/>
        <c:axId val="228197048"/>
        <c:axId val="228197832"/>
      </c:lineChart>
      <c:catAx>
        <c:axId val="228197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de-DE"/>
          </a:p>
        </c:txPr>
        <c:crossAx val="228197832"/>
        <c:crosses val="autoZero"/>
        <c:auto val="1"/>
        <c:lblAlgn val="ctr"/>
        <c:lblOffset val="100"/>
        <c:noMultiLvlLbl val="0"/>
      </c:catAx>
      <c:valAx>
        <c:axId val="228197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2819704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D1CB04D-1C75-43E0-9B64-B7DDAA42BB2C}" type="datetimeFigureOut">
              <a:rPr lang="en-US" smtClean="0"/>
              <a:t>2/6/2020</a:t>
            </a:fld>
            <a:endParaRPr lang="en-US"/>
          </a:p>
        </p:txBody>
      </p:sp>
      <p:sp>
        <p:nvSpPr>
          <p:cNvPr id="4" name="Slide Image Placeholder 3"/>
          <p:cNvSpPr>
            <a:spLocks noGrp="1" noRot="1" noChangeAspect="1"/>
          </p:cNvSpPr>
          <p:nvPr>
            <p:ph type="sldImg" idx="2"/>
          </p:nvPr>
        </p:nvSpPr>
        <p:spPr>
          <a:xfrm>
            <a:off x="1152525" y="1162050"/>
            <a:ext cx="470535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smtClean="0"/>
              <a:t>Poster Development Guide</a:t>
            </a:r>
            <a:endParaRPr lang="en-US" b="1" dirty="0"/>
          </a:p>
          <a:p>
            <a:pPr marL="171450" indent="-171450">
              <a:lnSpc>
                <a:spcPct val="150000"/>
              </a:lnSpc>
              <a:buFont typeface="Arial" panose="020B0604020202020204" pitchFamily="34" charset="0"/>
              <a:buChar char="•"/>
            </a:pPr>
            <a:r>
              <a:rPr lang="en-US" b="1" dirty="0" smtClean="0"/>
              <a:t>Formatting</a:t>
            </a:r>
            <a:r>
              <a:rPr lang="en-US" b="1" baseline="0" dirty="0" smtClean="0"/>
              <a:t> Notes</a:t>
            </a:r>
          </a:p>
          <a:p>
            <a:pPr marL="628650" lvl="1" indent="-171450">
              <a:lnSpc>
                <a:spcPct val="150000"/>
              </a:lnSpc>
              <a:buFont typeface="Arial" panose="020B0604020202020204" pitchFamily="34" charset="0"/>
              <a:buChar char="•"/>
            </a:pPr>
            <a:r>
              <a:rPr lang="en-US" b="1" dirty="0" smtClean="0"/>
              <a:t>To Edit</a:t>
            </a:r>
            <a:r>
              <a:rPr lang="en-US" b="1" baseline="0" dirty="0" smtClean="0"/>
              <a:t> </a:t>
            </a:r>
            <a:r>
              <a:rPr lang="en-US" b="1" dirty="0" smtClean="0"/>
              <a:t>In PowerPoint: </a:t>
            </a:r>
            <a:r>
              <a:rPr lang="en-US" dirty="0" smtClean="0"/>
              <a:t>Click </a:t>
            </a:r>
            <a:r>
              <a:rPr lang="en-US" dirty="0"/>
              <a:t>View &gt; </a:t>
            </a:r>
            <a:r>
              <a:rPr lang="en-US" dirty="0" smtClean="0"/>
              <a:t>Guides to make editing easier. Keep </a:t>
            </a:r>
            <a:r>
              <a:rPr lang="en-US" dirty="0"/>
              <a:t>text within </a:t>
            </a:r>
            <a:r>
              <a:rPr lang="en-US" dirty="0" smtClean="0"/>
              <a:t>guides</a:t>
            </a:r>
          </a:p>
          <a:p>
            <a:pPr marL="631908" lvl="1" indent="-174708">
              <a:lnSpc>
                <a:spcPct val="150000"/>
              </a:lnSpc>
              <a:buFont typeface="Arial" panose="020B0604020202020204" pitchFamily="34" charset="0"/>
              <a:buChar char="•"/>
            </a:pPr>
            <a:r>
              <a:rPr lang="en-US" dirty="0" smtClean="0"/>
              <a:t>If</a:t>
            </a:r>
            <a:r>
              <a:rPr lang="en-US" baseline="0" dirty="0" smtClean="0"/>
              <a:t> you wish, you may change the background colors, but use a </a:t>
            </a:r>
            <a:r>
              <a:rPr lang="en-US" b="1" baseline="0" dirty="0" smtClean="0"/>
              <a:t>light color or white for the overall background </a:t>
            </a:r>
            <a:r>
              <a:rPr lang="en-US" baseline="0" dirty="0" smtClean="0"/>
              <a:t>of the poster and a </a:t>
            </a:r>
            <a:r>
              <a:rPr lang="en-US" b="1" baseline="0" dirty="0" smtClean="0"/>
              <a:t>bold color for the main findings section</a:t>
            </a:r>
          </a:p>
          <a:p>
            <a:pPr marL="631908" lvl="1" indent="-174708">
              <a:lnSpc>
                <a:spcPct val="150000"/>
              </a:lnSpc>
              <a:buFont typeface="Arial" panose="020B0604020202020204" pitchFamily="34" charset="0"/>
              <a:buChar char="•"/>
            </a:pPr>
            <a:r>
              <a:rPr lang="en-US" b="1" dirty="0" smtClean="0"/>
              <a:t>Author list</a:t>
            </a:r>
            <a:r>
              <a:rPr lang="en-US" dirty="0" smtClean="0"/>
              <a:t>: Don’t split names onto two lines (e.g., “John [line break] Smith”). If that happens, use a new line. </a:t>
            </a:r>
            <a:r>
              <a:rPr lang="en-US" b="1" dirty="0" smtClean="0"/>
              <a:t>Bold the name of the presenting author</a:t>
            </a:r>
            <a:r>
              <a:rPr lang="en-US" dirty="0" smtClean="0"/>
              <a:t> </a:t>
            </a:r>
          </a:p>
          <a:p>
            <a:pPr marL="631908" lvl="1" indent="-174708">
              <a:lnSpc>
                <a:spcPct val="150000"/>
              </a:lnSpc>
              <a:buFont typeface="Arial" panose="020B0604020202020204" pitchFamily="34" charset="0"/>
              <a:buChar char="•"/>
            </a:pPr>
            <a:r>
              <a:rPr lang="en-US" b="1" dirty="0" smtClean="0"/>
              <a:t>Font</a:t>
            </a:r>
            <a:r>
              <a:rPr lang="en-US" b="1" baseline="0" dirty="0" smtClean="0"/>
              <a:t> Size: </a:t>
            </a:r>
            <a:r>
              <a:rPr lang="en-US" b="0" dirty="0" smtClean="0"/>
              <a:t>Do not drop below </a:t>
            </a:r>
            <a:r>
              <a:rPr lang="en-US" b="1" dirty="0" smtClean="0"/>
              <a:t>font size 36 </a:t>
            </a:r>
            <a:r>
              <a:rPr lang="en-US" b="0" dirty="0" smtClean="0"/>
              <a:t>in the main</a:t>
            </a:r>
            <a:r>
              <a:rPr lang="en-US" b="0" baseline="0" dirty="0" smtClean="0"/>
              <a:t> information sections (</a:t>
            </a:r>
            <a:r>
              <a:rPr lang="en-US" b="0" dirty="0" smtClean="0"/>
              <a:t>Background, Methods, Results, Conclusions)</a:t>
            </a:r>
            <a:r>
              <a:rPr lang="en-US" b="1" dirty="0" smtClean="0"/>
              <a:t>. </a:t>
            </a:r>
            <a:r>
              <a:rPr lang="en-US" b="0" dirty="0" smtClean="0"/>
              <a:t>If you </a:t>
            </a:r>
            <a:r>
              <a:rPr lang="en-US" dirty="0" smtClean="0"/>
              <a:t>have extra space, increase the font size,</a:t>
            </a:r>
            <a:r>
              <a:rPr lang="en-US" baseline="0" dirty="0" smtClean="0"/>
              <a:t> but maintain some white space to make it easier for attendees to read your text</a:t>
            </a:r>
          </a:p>
          <a:p>
            <a:pPr marL="631908" lvl="1" indent="-174708">
              <a:lnSpc>
                <a:spcPct val="150000"/>
              </a:lnSpc>
              <a:buFont typeface="Arial" panose="020B0604020202020204" pitchFamily="34" charset="0"/>
              <a:buChar char="•"/>
            </a:pPr>
            <a:r>
              <a:rPr lang="en-US" b="1" dirty="0" smtClean="0"/>
              <a:t>Use of Color: </a:t>
            </a:r>
            <a:r>
              <a:rPr lang="en-US" b="0" dirty="0" smtClean="0"/>
              <a:t>To keep attendees</a:t>
            </a:r>
            <a:r>
              <a:rPr lang="en-US" b="0" baseline="0" dirty="0" smtClean="0"/>
              <a:t> focused on your main findings and important details in your graphs and figures, </a:t>
            </a:r>
            <a:r>
              <a:rPr lang="en-US" b="1" baseline="0" dirty="0" smtClean="0"/>
              <a:t>d</a:t>
            </a:r>
            <a:r>
              <a:rPr lang="en-US" b="1" dirty="0" smtClean="0"/>
              <a:t>o not use color in the sidebars</a:t>
            </a:r>
          </a:p>
          <a:p>
            <a:pPr marL="631908" lvl="1" indent="-174708">
              <a:lnSpc>
                <a:spcPct val="150000"/>
              </a:lnSpc>
              <a:buFont typeface="Arial" panose="020B0604020202020204" pitchFamily="34" charset="0"/>
              <a:buChar char="•"/>
            </a:pPr>
            <a:r>
              <a:rPr lang="en-US" b="1" baseline="0" dirty="0" smtClean="0"/>
              <a:t>Print Size: </a:t>
            </a:r>
            <a:r>
              <a:rPr lang="en-US" b="0" baseline="0" dirty="0" smtClean="0"/>
              <a:t>Using this template</a:t>
            </a:r>
            <a:r>
              <a:rPr lang="en-US" b="1" baseline="0" dirty="0" smtClean="0"/>
              <a:t>, </a:t>
            </a:r>
            <a:r>
              <a:rPr lang="en-US" b="0" baseline="0" dirty="0" smtClean="0"/>
              <a:t>the optimal print size is </a:t>
            </a:r>
            <a:r>
              <a:rPr lang="en-US" b="1" baseline="0" dirty="0" smtClean="0"/>
              <a:t>54 inches (width) x 36 inches (height) </a:t>
            </a:r>
            <a:r>
              <a:rPr lang="en-US" b="0" u="sng" baseline="0" dirty="0" smtClean="0"/>
              <a:t>or</a:t>
            </a:r>
            <a:r>
              <a:rPr lang="en-US" b="1" baseline="0" dirty="0" smtClean="0"/>
              <a:t> 60 inches x 40 inches</a:t>
            </a:r>
            <a:r>
              <a:rPr lang="en-US" b="0" baseline="0" dirty="0" smtClean="0"/>
              <a:t> (137.2 cm x 91.4 cm or 152.4 cm x 101.6).  Printing the poster in a smaller size may save some cost, but the 54” x 36” size  will maintain the suggested font size and layout in the final printed version of the poster (and maintain the effectiveness of the poster design). </a:t>
            </a:r>
          </a:p>
          <a:p>
            <a:pPr marL="1089108" lvl="2" indent="-174708">
              <a:lnSpc>
                <a:spcPct val="150000"/>
              </a:lnSpc>
              <a:buFont typeface="Arial" panose="020B0604020202020204" pitchFamily="34" charset="0"/>
              <a:buChar char="•"/>
            </a:pPr>
            <a:r>
              <a:rPr lang="en-US" b="0" baseline="0" dirty="0" smtClean="0"/>
              <a:t>Poster Board Dimensions: Regardless of whether you use this template, the size of the board for displaying your poster at CROI is 96 inches (width) x 48 inches (height). The maximum size of a poster is 93 inches (width) x 45 inches (height). The minimum size for a poster is 36 inches (width) x 24 inches (height) so attendees can see the poster at a minimum of 10 feet away</a:t>
            </a:r>
          </a:p>
          <a:p>
            <a:pPr marL="174708" indent="-174708">
              <a:lnSpc>
                <a:spcPct val="150000"/>
              </a:lnSpc>
              <a:buFont typeface="Arial" panose="020B0604020202020204" pitchFamily="34" charset="0"/>
              <a:buChar char="•"/>
            </a:pPr>
            <a:r>
              <a:rPr lang="en-US" b="1" baseline="0" dirty="0" smtClean="0"/>
              <a:t>Poster Content Requirements</a:t>
            </a:r>
          </a:p>
          <a:p>
            <a:pPr marL="631908" lvl="1" indent="-174708">
              <a:lnSpc>
                <a:spcPct val="150000"/>
              </a:lnSpc>
              <a:buFont typeface="Arial" panose="020B0604020202020204" pitchFamily="34" charset="0"/>
              <a:buChar char="•"/>
            </a:pPr>
            <a:r>
              <a:rPr lang="en-US" b="1" baseline="0" dirty="0" smtClean="0"/>
              <a:t>Poster Number</a:t>
            </a:r>
            <a:r>
              <a:rPr lang="en-US" baseline="0" dirty="0" smtClean="0"/>
              <a:t>: The poster number should be displayed in the upper right corner (0000 in the template). This is </a:t>
            </a:r>
            <a:r>
              <a:rPr lang="en-US" b="1" baseline="0" dirty="0" smtClean="0"/>
              <a:t>not the abstract number you had during submission </a:t>
            </a:r>
            <a:r>
              <a:rPr lang="en-US" baseline="0" dirty="0" smtClean="0"/>
              <a:t>but a number you will be assigned and sent to you by email which notes the position of the poster in the poster hall. This number will be sent to you after late-breaking abstracts have been accepted in January</a:t>
            </a:r>
            <a:endParaRPr lang="en-US" dirty="0"/>
          </a:p>
          <a:p>
            <a:pPr marL="631908" marR="0" lvl="1" indent="-174708"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smtClean="0"/>
              <a:t>Poster Title:</a:t>
            </a:r>
            <a:r>
              <a:rPr lang="en-US" b="1" baseline="0" dirty="0" smtClean="0"/>
              <a:t> </a:t>
            </a:r>
            <a:r>
              <a:rPr lang="en-US" sz="1200" kern="1200" dirty="0" smtClean="0">
                <a:solidFill>
                  <a:schemeClr val="tx1"/>
                </a:solidFill>
                <a:effectLst/>
                <a:latin typeface="+mn-lt"/>
                <a:ea typeface="+mn-ea"/>
                <a:cs typeface="+mn-cs"/>
              </a:rPr>
              <a:t>The title should be the same as the title submitted with the abstract </a:t>
            </a:r>
          </a:p>
          <a:p>
            <a:pPr marL="631908" lvl="1" indent="-174708">
              <a:lnSpc>
                <a:spcPct val="150000"/>
              </a:lnSpc>
              <a:buFont typeface="Arial" panose="020B0604020202020204" pitchFamily="34" charset="0"/>
              <a:buChar char="•"/>
            </a:pPr>
            <a:r>
              <a:rPr lang="en-US" b="1" dirty="0" smtClean="0"/>
              <a:t>QR Codes</a:t>
            </a:r>
            <a:r>
              <a:rPr lang="en-US" b="1" baseline="0" dirty="0" smtClean="0"/>
              <a:t> are not allowed by CROI</a:t>
            </a: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211049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0175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1369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6254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111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553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8215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3838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2050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0565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44639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001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2/6/2020</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43206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mailto:email@ispm.unibe.ch" TargetMode="External"/><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3.png"/><Relationship Id="rId4" Type="http://schemas.openxmlformats.org/officeDocument/2006/relationships/hyperlink" Target="http://www.iedea-sa.org/"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8733BE-059C-47B7-9415-5ADF2F3024F1}"/>
              </a:ext>
            </a:extLst>
          </p:cNvPr>
          <p:cNvSpPr/>
          <p:nvPr/>
        </p:nvSpPr>
        <p:spPr>
          <a:xfrm rot="5400000">
            <a:off x="22342886" y="-21528996"/>
            <a:ext cx="4876799" cy="47934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latin typeface="Arial" panose="020B0604020202020204" pitchFamily="34" charset="0"/>
                <a:cs typeface="Arial" panose="020B0604020202020204" pitchFamily="34" charset="0"/>
              </a:rPr>
              <a:t>Title:</a:t>
            </a:r>
            <a:endParaRPr lang="en-US" i="1"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4207359" y="5035845"/>
            <a:ext cx="21393524" cy="14038289"/>
          </a:xfrm>
          <a:solidFill>
            <a:schemeClr val="accent5">
              <a:lumMod val="50000"/>
            </a:schemeClr>
          </a:solidFill>
        </p:spPr>
        <p:txBody>
          <a:bodyPr wrap="square" lIns="457200" tIns="457200" rIns="457200" bIns="457200" anchor="t" anchorCtr="0">
            <a:noAutofit/>
          </a:bodyPr>
          <a:lstStyle/>
          <a:p>
            <a:pPr marL="411163" algn="l">
              <a:lnSpc>
                <a:spcPct val="110000"/>
              </a:lnSpc>
              <a:spcBef>
                <a:spcPts val="0"/>
              </a:spcBef>
            </a:pPr>
            <a:r>
              <a:rPr lang="en-US" sz="12000" dirty="0" smtClean="0">
                <a:solidFill>
                  <a:schemeClr val="bg1"/>
                </a:solidFill>
                <a:latin typeface="Arial" panose="020B0604020202020204" pitchFamily="34" charset="0"/>
                <a:ea typeface="Roboto" panose="02000000000000000000" pitchFamily="2" charset="0"/>
                <a:cs typeface="Arial" panose="020B0604020202020204" pitchFamily="34" charset="0"/>
              </a:rPr>
              <a:t>Place the main finding of your study in this shaded box to give attendees a quick understanding of the study. Emphasize important words with </a:t>
            </a:r>
            <a:r>
              <a:rPr lang="en-US" sz="1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bold</a:t>
            </a:r>
            <a:r>
              <a:rPr lang="en-US" sz="12000" dirty="0" smtClean="0">
                <a:solidFill>
                  <a:schemeClr val="bg1"/>
                </a:solidFill>
                <a:latin typeface="Arial" panose="020B0604020202020204" pitchFamily="34" charset="0"/>
                <a:ea typeface="Roboto" panose="02000000000000000000" pitchFamily="2" charset="0"/>
                <a:cs typeface="Arial" panose="020B0604020202020204" pitchFamily="34" charset="0"/>
              </a:rPr>
              <a:t> or </a:t>
            </a:r>
            <a:r>
              <a:rPr lang="en-US" sz="12000" i="1" dirty="0" smtClean="0">
                <a:solidFill>
                  <a:schemeClr val="bg1"/>
                </a:solidFill>
                <a:latin typeface="Arial" panose="020B0604020202020204" pitchFamily="34" charset="0"/>
                <a:ea typeface="Roboto" panose="02000000000000000000" pitchFamily="2" charset="0"/>
                <a:cs typeface="Arial" panose="020B0604020202020204" pitchFamily="34" charset="0"/>
              </a:rPr>
              <a:t>italic</a:t>
            </a:r>
            <a:r>
              <a:rPr lang="en-US" sz="12000" dirty="0" smtClean="0">
                <a:solidFill>
                  <a:schemeClr val="bg1"/>
                </a:solidFill>
                <a:latin typeface="Arial" panose="020B0604020202020204" pitchFamily="34" charset="0"/>
                <a:ea typeface="Roboto" panose="02000000000000000000" pitchFamily="2" charset="0"/>
                <a:cs typeface="Arial" panose="020B0604020202020204" pitchFamily="34" charset="0"/>
              </a:rPr>
              <a:t> font.</a:t>
            </a:r>
            <a:br>
              <a:rPr lang="en-US" sz="12000" dirty="0" smtClean="0">
                <a:solidFill>
                  <a:schemeClr val="bg1"/>
                </a:solidFill>
                <a:latin typeface="Arial" panose="020B0604020202020204" pitchFamily="34" charset="0"/>
                <a:ea typeface="Roboto" panose="02000000000000000000" pitchFamily="2" charset="0"/>
                <a:cs typeface="Arial" panose="020B0604020202020204" pitchFamily="34" charset="0"/>
              </a:rPr>
            </a:br>
            <a:endParaRPr lang="en-US" sz="1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3513221" y="2448431"/>
            <a:ext cx="45864379" cy="1865126"/>
          </a:xfrm>
          <a:prstGeom prst="rect">
            <a:avLst/>
          </a:prstGeom>
        </p:spPr>
        <p:txBody>
          <a:bodyPr wrap="square">
            <a:spAutoFit/>
          </a:bodyPr>
          <a:lstStyle/>
          <a:p>
            <a:pPr algn="ctr"/>
            <a:r>
              <a:rPr lang="en-US" sz="3600" b="1" dirty="0">
                <a:latin typeface="Arial" panose="020B0604020202020204" pitchFamily="34" charset="0"/>
                <a:cs typeface="Arial" panose="020B0604020202020204" pitchFamily="34" charset="0"/>
              </a:rPr>
              <a:t>Author 1 First Name Middle Initial Last Name</a:t>
            </a:r>
            <a:r>
              <a:rPr lang="en-US" sz="3600" baseline="30000" dirty="0">
                <a:latin typeface="Arial" panose="020B0604020202020204" pitchFamily="34" charset="0"/>
                <a:cs typeface="Arial" panose="020B0604020202020204" pitchFamily="34" charset="0"/>
              </a:rPr>
              <a:t>1</a:t>
            </a:r>
            <a:r>
              <a:rPr lang="en-US" sz="3600" dirty="0">
                <a:latin typeface="Arial" panose="020B0604020202020204" pitchFamily="34" charset="0"/>
                <a:cs typeface="Arial" panose="020B0604020202020204" pitchFamily="34" charset="0"/>
              </a:rPr>
              <a:t>, Author 2 First Name Middle Initial Last Name</a:t>
            </a:r>
            <a:r>
              <a:rPr lang="en-US" sz="3600" baseline="30000" dirty="0">
                <a:latin typeface="Arial" panose="020B0604020202020204" pitchFamily="34" charset="0"/>
                <a:cs typeface="Arial" panose="020B0604020202020204" pitchFamily="34" charset="0"/>
              </a:rPr>
              <a:t> 2</a:t>
            </a:r>
            <a:r>
              <a:rPr lang="en-US" sz="3600" dirty="0">
                <a:latin typeface="Arial" panose="020B0604020202020204" pitchFamily="34" charset="0"/>
                <a:cs typeface="Arial" panose="020B0604020202020204" pitchFamily="34" charset="0"/>
              </a:rPr>
              <a:t>, Author 3 First Name Middle Initial Last Name</a:t>
            </a:r>
            <a:r>
              <a:rPr lang="en-US" sz="3600" baseline="30000" dirty="0">
                <a:latin typeface="Arial" panose="020B0604020202020204" pitchFamily="34" charset="0"/>
                <a:cs typeface="Arial" panose="020B0604020202020204" pitchFamily="34" charset="0"/>
              </a:rPr>
              <a:t> </a:t>
            </a:r>
            <a:r>
              <a:rPr lang="en-US" sz="3600" baseline="30000" dirty="0" smtClean="0">
                <a:latin typeface="Arial" panose="020B0604020202020204" pitchFamily="34" charset="0"/>
                <a:cs typeface="Arial" panose="020B0604020202020204" pitchFamily="34" charset="0"/>
              </a:rPr>
              <a:t>3</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for </a:t>
            </a:r>
            <a:r>
              <a:rPr lang="en-US" sz="3600" dirty="0">
                <a:latin typeface="Arial" panose="020B0604020202020204" pitchFamily="34" charset="0"/>
                <a:cs typeface="Arial" panose="020B0604020202020204" pitchFamily="34" charset="0"/>
              </a:rPr>
              <a:t>the Research Group </a:t>
            </a:r>
            <a:r>
              <a:rPr lang="en-US" sz="3600" dirty="0" smtClean="0">
                <a:latin typeface="Arial" panose="020B0604020202020204" pitchFamily="34" charset="0"/>
                <a:cs typeface="Arial" panose="020B0604020202020204" pitchFamily="34" charset="0"/>
              </a:rPr>
              <a:t>Name (</a:t>
            </a:r>
            <a:r>
              <a:rPr lang="en-US" sz="3600" b="1" dirty="0" smtClean="0">
                <a:latin typeface="Arial" panose="020B0604020202020204" pitchFamily="34" charset="0"/>
                <a:cs typeface="Arial" panose="020B0604020202020204" pitchFamily="34" charset="0"/>
              </a:rPr>
              <a:t>Bold presenting author’s name</a:t>
            </a:r>
            <a:r>
              <a:rPr lang="en-US" sz="3600" dirty="0" smtClean="0">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a:p>
            <a:pPr algn="ctr"/>
            <a:r>
              <a:rPr lang="en-US" sz="3600" baseline="30000" dirty="0">
                <a:latin typeface="Arial" panose="020B0604020202020204" pitchFamily="34" charset="0"/>
                <a:cs typeface="Arial" panose="020B0604020202020204" pitchFamily="34" charset="0"/>
              </a:rPr>
              <a:t>1</a:t>
            </a:r>
            <a:r>
              <a:rPr lang="en-US" sz="3600" dirty="0">
                <a:latin typeface="Arial" panose="020B0604020202020204" pitchFamily="34" charset="0"/>
                <a:cs typeface="Arial" panose="020B0604020202020204" pitchFamily="34" charset="0"/>
              </a:rPr>
              <a:t>Institution 1 Name, City, State (if US), Country, </a:t>
            </a:r>
            <a:r>
              <a:rPr lang="en-US" sz="3600" baseline="30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Insittution 2 Name, City, Country, </a:t>
            </a:r>
            <a:r>
              <a:rPr lang="en-US" sz="3600" baseline="30000" dirty="0">
                <a:latin typeface="Arial" panose="020B0604020202020204" pitchFamily="34" charset="0"/>
                <a:cs typeface="Arial" panose="020B0604020202020204" pitchFamily="34" charset="0"/>
              </a:rPr>
              <a:t>3</a:t>
            </a:r>
            <a:r>
              <a:rPr lang="en-US" sz="3600" dirty="0">
                <a:latin typeface="Arial" panose="020B0604020202020204" pitchFamily="34" charset="0"/>
                <a:cs typeface="Arial" panose="020B0604020202020204" pitchFamily="34" charset="0"/>
              </a:rPr>
              <a:t>Institution 3 Name, City, Country</a:t>
            </a:r>
          </a:p>
          <a:p>
            <a:pPr>
              <a:lnSpc>
                <a:spcPct val="120000"/>
              </a:lnSpc>
            </a:pPr>
            <a:endParaRPr lang="en-US" sz="36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7532558" y="943051"/>
            <a:ext cx="16651005" cy="1200329"/>
          </a:xfrm>
          <a:prstGeom prst="rect">
            <a:avLst/>
          </a:prstGeom>
          <a:noFill/>
        </p:spPr>
        <p:txBody>
          <a:bodyPr wrap="square" rtlCol="0">
            <a:spAutoFit/>
          </a:bodyPr>
          <a:lstStyle/>
          <a:p>
            <a:r>
              <a:rPr lang="en-US" sz="7200" b="1" i="1" dirty="0" smtClean="0">
                <a:latin typeface="Arial" panose="020B0604020202020204" pitchFamily="34" charset="0"/>
                <a:cs typeface="Arial" panose="020B0604020202020204" pitchFamily="34" charset="0"/>
              </a:rPr>
              <a:t>Place The Title Of Your Poster Here</a:t>
            </a:r>
            <a:endParaRPr lang="en-US" sz="7200" i="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E35B311-3C19-412C-ADE6-EB2E4158F366}"/>
              </a:ext>
            </a:extLst>
          </p:cNvPr>
          <p:cNvSpPr txBox="1"/>
          <p:nvPr/>
        </p:nvSpPr>
        <p:spPr>
          <a:xfrm>
            <a:off x="36314743" y="4841449"/>
            <a:ext cx="12433939" cy="26216408"/>
          </a:xfrm>
          <a:prstGeom prst="rect">
            <a:avLst/>
          </a:prstGeom>
          <a:noFill/>
        </p:spPr>
        <p:txBody>
          <a:bodyPr wrap="square" rtlCol="0">
            <a:spAutoFit/>
          </a:bodyPr>
          <a:lstStyle/>
          <a:p>
            <a:pPr algn="just">
              <a:lnSpc>
                <a:spcPct val="120000"/>
              </a:lnSpc>
            </a:pPr>
            <a:r>
              <a:rPr lang="en-US" sz="3600" b="1" dirty="0" smtClean="0">
                <a:solidFill>
                  <a:srgbClr val="8C1616"/>
                </a:solidFill>
                <a:latin typeface="Arial" panose="020B0604020202020204" pitchFamily="34" charset="0"/>
                <a:cs typeface="Arial" panose="020B0604020202020204" pitchFamily="34" charset="0"/>
              </a:rPr>
              <a:t>CONCLUSIONS</a:t>
            </a:r>
          </a:p>
          <a:p>
            <a:pPr algn="just">
              <a:lnSpc>
                <a:spcPct val="120000"/>
              </a:lnSpc>
            </a:pPr>
            <a:endParaRPr lang="en-US" sz="3600" b="1" dirty="0">
              <a:latin typeface="Arial" panose="020B0604020202020204" pitchFamily="34" charset="0"/>
              <a:cs typeface="Arial" panose="020B0604020202020204" pitchFamily="34" charset="0"/>
            </a:endParaRPr>
          </a:p>
          <a:p>
            <a:pPr marL="571500" indent="-571500" algn="just">
              <a:lnSpc>
                <a:spcPct val="120000"/>
              </a:lnSpc>
              <a:buFont typeface="Arial" panose="020B0604020202020204" pitchFamily="34" charset="0"/>
              <a:buChar char="•"/>
            </a:pPr>
            <a:r>
              <a:rPr lang="en-US" sz="3600" dirty="0">
                <a:latin typeface="Arial" panose="020B0604020202020204" pitchFamily="34" charset="0"/>
                <a:cs typeface="Arial" panose="020B0604020202020204" pitchFamily="34" charset="0"/>
              </a:rPr>
              <a:t>Describe logically sound conclusions and reliable inferences drawn from the study results. </a:t>
            </a:r>
            <a:endParaRPr lang="en-US" sz="3600" dirty="0" smtClean="0">
              <a:latin typeface="Arial" panose="020B0604020202020204" pitchFamily="34" charset="0"/>
              <a:cs typeface="Arial" panose="020B0604020202020204" pitchFamily="34" charset="0"/>
            </a:endParaRPr>
          </a:p>
          <a:p>
            <a:pPr marL="571500" indent="-571500" algn="just">
              <a:lnSpc>
                <a:spcPct val="120000"/>
              </a:lnSpc>
              <a:buFont typeface="Arial" panose="020B0604020202020204" pitchFamily="34" charset="0"/>
              <a:buChar char="•"/>
            </a:pPr>
            <a:r>
              <a:rPr lang="en-US" sz="3600" dirty="0" smtClean="0">
                <a:latin typeface="Arial" panose="020B0604020202020204" pitchFamily="34" charset="0"/>
                <a:cs typeface="Arial" panose="020B0604020202020204" pitchFamily="34" charset="0"/>
              </a:rPr>
              <a:t>Why </a:t>
            </a:r>
            <a:r>
              <a:rPr lang="en-US" sz="3600" dirty="0">
                <a:latin typeface="Arial" panose="020B0604020202020204" pitchFamily="34" charset="0"/>
                <a:cs typeface="Arial" panose="020B0604020202020204" pitchFamily="34" charset="0"/>
              </a:rPr>
              <a:t>are the study’s findings important</a:t>
            </a:r>
            <a:r>
              <a:rPr lang="en-US" sz="3600" dirty="0" smtClean="0">
                <a:latin typeface="Arial" panose="020B0604020202020204" pitchFamily="34" charset="0"/>
                <a:cs typeface="Arial" panose="020B0604020202020204" pitchFamily="34" charset="0"/>
              </a:rPr>
              <a:t>?</a:t>
            </a:r>
          </a:p>
          <a:p>
            <a:pPr algn="just">
              <a:lnSpc>
                <a:spcPct val="120000"/>
              </a:lnSpc>
            </a:pPr>
            <a:endParaRPr lang="en-US" sz="3600" dirty="0">
              <a:latin typeface="Arial" panose="020B0604020202020204" pitchFamily="34" charset="0"/>
              <a:cs typeface="Arial" panose="020B0604020202020204" pitchFamily="34" charset="0"/>
            </a:endParaRPr>
          </a:p>
          <a:p>
            <a:pPr algn="just">
              <a:lnSpc>
                <a:spcPct val="120000"/>
              </a:lnSpc>
            </a:pPr>
            <a:r>
              <a:rPr lang="en-US" sz="3600" dirty="0" smtClean="0">
                <a:latin typeface="Arial" panose="020B0604020202020204" pitchFamily="34" charset="0"/>
                <a:cs typeface="Arial" panose="020B0604020202020204" pitchFamily="34" charset="0"/>
              </a:rPr>
              <a:t>Update this text with the conclusions of </a:t>
            </a:r>
            <a:r>
              <a:rPr lang="en-US" sz="3600" dirty="0">
                <a:latin typeface="Arial" panose="020B0604020202020204" pitchFamily="34" charset="0"/>
                <a:cs typeface="Arial" panose="020B0604020202020204" pitchFamily="34" charset="0"/>
              </a:rPr>
              <a:t>your research. </a:t>
            </a:r>
            <a:r>
              <a:rPr lang="en-US" sz="3600" dirty="0" smtClean="0">
                <a:latin typeface="Arial" panose="020B0604020202020204" pitchFamily="34" charset="0"/>
                <a:cs typeface="Arial" panose="020B0604020202020204" pitchFamily="34" charset="0"/>
              </a:rPr>
              <a:t> Lorem </a:t>
            </a:r>
            <a:r>
              <a:rPr lang="en-US" sz="3600" dirty="0">
                <a:latin typeface="Arial" panose="020B0604020202020204" pitchFamily="34" charset="0"/>
                <a:cs typeface="Arial" panose="020B0604020202020204" pitchFamily="34" charset="0"/>
              </a:rPr>
              <a:t>ipsum dolor sit </a:t>
            </a:r>
            <a:r>
              <a:rPr lang="en-US" sz="3600" dirty="0" err="1">
                <a:latin typeface="Arial" panose="020B0604020202020204" pitchFamily="34" charset="0"/>
                <a:cs typeface="Arial" panose="020B0604020202020204" pitchFamily="34" charset="0"/>
              </a:rPr>
              <a:t>amet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oratio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pericula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partiendo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mei</a:t>
            </a:r>
            <a:r>
              <a:rPr lang="en-US" sz="3600" dirty="0">
                <a:latin typeface="Arial" panose="020B0604020202020204" pitchFamily="34" charset="0"/>
                <a:cs typeface="Arial" panose="020B0604020202020204" pitchFamily="34" charset="0"/>
              </a:rPr>
              <a:t> cu,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mentitum</a:t>
            </a:r>
            <a:r>
              <a:rPr lang="en-US" sz="3600" dirty="0">
                <a:latin typeface="Arial" panose="020B0604020202020204" pitchFamily="34" charset="0"/>
                <a:cs typeface="Arial" panose="020B0604020202020204" pitchFamily="34" charset="0"/>
              </a:rPr>
              <a:t> mandamus an.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id </a:t>
            </a:r>
            <a:r>
              <a:rPr lang="en-US" sz="3600" dirty="0" err="1">
                <a:latin typeface="Arial" panose="020B0604020202020204" pitchFamily="34" charset="0"/>
                <a:cs typeface="Arial" panose="020B0604020202020204" pitchFamily="34" charset="0"/>
              </a:rPr>
              <a:t>enim</a:t>
            </a:r>
            <a:r>
              <a:rPr lang="en-US" sz="3600" dirty="0">
                <a:latin typeface="Arial" panose="020B0604020202020204" pitchFamily="34" charset="0"/>
                <a:cs typeface="Arial" panose="020B0604020202020204" pitchFamily="34" charset="0"/>
              </a:rPr>
              <a:t> minim </a:t>
            </a:r>
            <a:r>
              <a:rPr lang="en-US" sz="3600" dirty="0" err="1">
                <a:latin typeface="Arial" panose="020B0604020202020204" pitchFamily="34" charset="0"/>
                <a:cs typeface="Arial" panose="020B0604020202020204" pitchFamily="34" charset="0"/>
              </a:rPr>
              <a:t>copiosae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unum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illud</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ut</a:t>
            </a:r>
            <a:r>
              <a:rPr lang="en-US" sz="3600" dirty="0">
                <a:latin typeface="Arial" panose="020B0604020202020204" pitchFamily="34" charset="0"/>
                <a:cs typeface="Arial" panose="020B0604020202020204" pitchFamily="34" charset="0"/>
              </a:rPr>
              <a:t> qui, ad cum </a:t>
            </a:r>
            <a:r>
              <a:rPr lang="en-US" sz="3600" dirty="0" err="1">
                <a:latin typeface="Arial" panose="020B0604020202020204" pitchFamily="34" charset="0"/>
                <a:cs typeface="Arial" panose="020B0604020202020204" pitchFamily="34" charset="0"/>
              </a:rPr>
              <a:t>laboramus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adipiscing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Nec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deseruisse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intellegam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ei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pertinax</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moderatius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vituperatoribus</a:t>
            </a:r>
            <a:r>
              <a:rPr lang="en-US" sz="3600" dirty="0">
                <a:latin typeface="Arial" panose="020B0604020202020204" pitchFamily="34" charset="0"/>
                <a:cs typeface="Arial" panose="020B0604020202020204" pitchFamily="34" charset="0"/>
              </a:rPr>
              <a:t> at </a:t>
            </a:r>
            <a:r>
              <a:rPr lang="en-US" sz="3600" dirty="0" err="1">
                <a:latin typeface="Arial" panose="020B0604020202020204" pitchFamily="34" charset="0"/>
                <a:cs typeface="Arial" panose="020B0604020202020204" pitchFamily="34" charset="0"/>
              </a:rPr>
              <a:t>nec</a:t>
            </a:r>
            <a:r>
              <a:rPr lang="en-US" sz="3600" dirty="0">
                <a:latin typeface="Arial" panose="020B0604020202020204" pitchFamily="34" charset="0"/>
                <a:cs typeface="Arial" panose="020B0604020202020204" pitchFamily="34" charset="0"/>
              </a:rPr>
              <a:t>. Vis </a:t>
            </a:r>
            <a:r>
              <a:rPr lang="en-US" sz="3600" dirty="0" err="1">
                <a:latin typeface="Arial" panose="020B0604020202020204" pitchFamily="34" charset="0"/>
                <a:cs typeface="Arial" panose="020B0604020202020204" pitchFamily="34" charset="0"/>
              </a:rPr>
              <a:t>purto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fuisset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incorrupte</a:t>
            </a:r>
            <a:r>
              <a:rPr lang="en-US" sz="3600" dirty="0">
                <a:latin typeface="Arial" panose="020B0604020202020204" pitchFamily="34" charset="0"/>
                <a:cs typeface="Arial" panose="020B0604020202020204" pitchFamily="34" charset="0"/>
              </a:rPr>
              <a:t> ne, </a:t>
            </a:r>
            <a:r>
              <a:rPr lang="en-US" sz="3600" dirty="0" err="1">
                <a:latin typeface="Arial" panose="020B0604020202020204" pitchFamily="34" charset="0"/>
                <a:cs typeface="Arial" panose="020B0604020202020204" pitchFamily="34" charset="0"/>
              </a:rPr>
              <a:t>ea</a:t>
            </a:r>
            <a:r>
              <a:rPr lang="en-US" sz="3600" dirty="0">
                <a:latin typeface="Arial" panose="020B0604020202020204" pitchFamily="34" charset="0"/>
                <a:cs typeface="Arial" panose="020B0604020202020204" pitchFamily="34" charset="0"/>
              </a:rPr>
              <a:t> duo </a:t>
            </a:r>
            <a:r>
              <a:rPr lang="en-US" sz="3600" dirty="0" err="1">
                <a:latin typeface="Arial" panose="020B0604020202020204" pitchFamily="34" charset="0"/>
                <a:cs typeface="Arial" panose="020B0604020202020204" pitchFamily="34" charset="0"/>
              </a:rPr>
              <a:t>probo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mollis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dolorem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nibh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prodesset</a:t>
            </a:r>
            <a:r>
              <a:rPr lang="en-US" sz="3600" dirty="0">
                <a:latin typeface="Arial" panose="020B0604020202020204" pitchFamily="34" charset="0"/>
                <a:cs typeface="Arial" panose="020B0604020202020204" pitchFamily="34" charset="0"/>
              </a:rPr>
              <a:t> et. Id </a:t>
            </a:r>
            <a:r>
              <a:rPr lang="en-US" sz="3600" dirty="0" err="1">
                <a:latin typeface="Arial" panose="020B0604020202020204" pitchFamily="34" charset="0"/>
                <a:cs typeface="Arial" panose="020B0604020202020204" pitchFamily="34" charset="0"/>
              </a:rPr>
              <a:t>mel</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blandit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vivendum</a:t>
            </a:r>
            <a:r>
              <a:rPr lang="en-US" sz="3600" dirty="0" smtClean="0">
                <a:latin typeface="Arial" panose="020B0604020202020204" pitchFamily="34" charset="0"/>
                <a:cs typeface="Arial" panose="020B0604020202020204" pitchFamily="34" charset="0"/>
              </a:rPr>
              <a:t>.</a:t>
            </a:r>
          </a:p>
          <a:p>
            <a:pPr algn="just">
              <a:lnSpc>
                <a:spcPct val="120000"/>
              </a:lnSpc>
            </a:pPr>
            <a:endParaRPr lang="en-US" sz="3600" dirty="0">
              <a:latin typeface="Arial" panose="020B0604020202020204" pitchFamily="34" charset="0"/>
              <a:cs typeface="Arial" panose="020B0604020202020204" pitchFamily="34" charset="0"/>
            </a:endParaRPr>
          </a:p>
          <a:p>
            <a:pPr algn="just">
              <a:lnSpc>
                <a:spcPct val="120000"/>
              </a:lnSpc>
            </a:pPr>
            <a:r>
              <a:rPr lang="en-US" sz="3600" dirty="0" err="1">
                <a:latin typeface="Arial" panose="020B0604020202020204" pitchFamily="34" charset="0"/>
                <a:cs typeface="Arial" panose="020B0604020202020204" pitchFamily="34" charset="0"/>
              </a:rPr>
              <a:t>Ea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vel</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quas</a:t>
            </a:r>
            <a:r>
              <a:rPr lang="en-US" sz="3600" dirty="0">
                <a:latin typeface="Arial" panose="020B0604020202020204" pitchFamily="34" charset="0"/>
                <a:cs typeface="Arial" panose="020B0604020202020204" pitchFamily="34" charset="0"/>
              </a:rPr>
              <a:t> maiorum </a:t>
            </a:r>
            <a:r>
              <a:rPr lang="en-US" sz="3600" dirty="0" err="1">
                <a:latin typeface="Arial" panose="020B0604020202020204" pitchFamily="34" charset="0"/>
                <a:cs typeface="Arial" panose="020B0604020202020204" pitchFamily="34" charset="0"/>
              </a:rPr>
              <a:t>incorrupte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sed</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idque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ignota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integre</a:t>
            </a:r>
            <a:r>
              <a:rPr lang="en-US" sz="3600" dirty="0">
                <a:latin typeface="Arial" panose="020B0604020202020204" pitchFamily="34" charset="0"/>
                <a:cs typeface="Arial" panose="020B0604020202020204" pitchFamily="34" charset="0"/>
              </a:rPr>
              <a:t> et. An </a:t>
            </a:r>
            <a:r>
              <a:rPr lang="en-US" sz="3600" dirty="0" err="1">
                <a:latin typeface="Arial" panose="020B0604020202020204" pitchFamily="34" charset="0"/>
                <a:cs typeface="Arial" panose="020B0604020202020204" pitchFamily="34" charset="0"/>
              </a:rPr>
              <a:t>invidunt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definiebas</a:t>
            </a:r>
            <a:r>
              <a:rPr lang="en-US" sz="3600" dirty="0">
                <a:latin typeface="Arial" panose="020B0604020202020204" pitchFamily="34" charset="0"/>
                <a:cs typeface="Arial" panose="020B0604020202020204" pitchFamily="34" charset="0"/>
              </a:rPr>
              <a:t> mea, qui </a:t>
            </a:r>
            <a:r>
              <a:rPr lang="en-US" sz="3600" dirty="0" err="1">
                <a:latin typeface="Arial" panose="020B0604020202020204" pitchFamily="34" charset="0"/>
                <a:cs typeface="Arial" panose="020B0604020202020204" pitchFamily="34" charset="0"/>
              </a:rPr>
              <a:t>tacimates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mnesarchum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ut.</a:t>
            </a:r>
            <a:r>
              <a:rPr lang="en-US" sz="3600" dirty="0">
                <a:latin typeface="Arial" panose="020B0604020202020204" pitchFamily="34" charset="0"/>
                <a:cs typeface="Arial" panose="020B0604020202020204" pitchFamily="34" charset="0"/>
              </a:rPr>
              <a:t> Ad </a:t>
            </a:r>
            <a:r>
              <a:rPr lang="en-US" sz="3600" dirty="0" err="1">
                <a:latin typeface="Arial" panose="020B0604020202020204" pitchFamily="34" charset="0"/>
                <a:cs typeface="Arial" panose="020B0604020202020204" pitchFamily="34" charset="0"/>
              </a:rPr>
              <a:t>est</a:t>
            </a:r>
            <a:r>
              <a:rPr lang="en-US" sz="3600" dirty="0">
                <a:latin typeface="Arial" panose="020B0604020202020204" pitchFamily="34" charset="0"/>
                <a:cs typeface="Arial" panose="020B0604020202020204" pitchFamily="34" charset="0"/>
              </a:rPr>
              <a:t> vide nihil </a:t>
            </a:r>
            <a:r>
              <a:rPr lang="en-US" sz="3600" dirty="0" err="1">
                <a:latin typeface="Arial" panose="020B0604020202020204" pitchFamily="34" charset="0"/>
                <a:cs typeface="Arial" panose="020B0604020202020204" pitchFamily="34" charset="0"/>
              </a:rPr>
              <a:t>utroque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persius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molestie</a:t>
            </a:r>
            <a:r>
              <a:rPr lang="en-US" sz="3600" dirty="0">
                <a:latin typeface="Arial" panose="020B0604020202020204" pitchFamily="34" charset="0"/>
                <a:cs typeface="Arial" panose="020B0604020202020204" pitchFamily="34" charset="0"/>
              </a:rPr>
              <a:t> at </a:t>
            </a:r>
            <a:r>
              <a:rPr lang="en-US" sz="3600" dirty="0" err="1">
                <a:latin typeface="Arial" panose="020B0604020202020204" pitchFamily="34" charset="0"/>
                <a:cs typeface="Arial" panose="020B0604020202020204" pitchFamily="34" charset="0"/>
              </a:rPr>
              <a:t>mel</a:t>
            </a:r>
            <a:r>
              <a:rPr lang="en-US" sz="3600" dirty="0">
                <a:latin typeface="Arial" panose="020B0604020202020204" pitchFamily="34" charset="0"/>
                <a:cs typeface="Arial" panose="020B0604020202020204" pitchFamily="34" charset="0"/>
              </a:rPr>
              <a:t>. Mel </a:t>
            </a:r>
            <a:r>
              <a:rPr lang="en-US" sz="3600" dirty="0" err="1">
                <a:latin typeface="Arial" panose="020B0604020202020204" pitchFamily="34" charset="0"/>
                <a:cs typeface="Arial" panose="020B0604020202020204" pitchFamily="34" charset="0"/>
              </a:rPr>
              <a:t>aliquam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periculis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intellegebat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ut</a:t>
            </a:r>
            <a:r>
              <a:rPr lang="en-US" sz="3600" dirty="0">
                <a:latin typeface="Arial" panose="020B0604020202020204" pitchFamily="34" charset="0"/>
                <a:cs typeface="Arial" panose="020B0604020202020204" pitchFamily="34" charset="0"/>
              </a:rPr>
              <a:t>, sea in </a:t>
            </a:r>
            <a:r>
              <a:rPr lang="en-US" sz="3600" dirty="0" err="1">
                <a:latin typeface="Arial" panose="020B0604020202020204" pitchFamily="34" charset="0"/>
                <a:cs typeface="Arial" panose="020B0604020202020204" pitchFamily="34" charset="0"/>
              </a:rPr>
              <a:t>mazim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fabulas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deterruisset</a:t>
            </a:r>
            <a:r>
              <a:rPr lang="en-US" sz="3600" dirty="0">
                <a:latin typeface="Arial" panose="020B0604020202020204" pitchFamily="34" charset="0"/>
                <a:cs typeface="Arial" panose="020B0604020202020204" pitchFamily="34" charset="0"/>
              </a:rPr>
              <a:t>. His in </a:t>
            </a:r>
            <a:r>
              <a:rPr lang="en-US" sz="3600" dirty="0" err="1">
                <a:latin typeface="Arial" panose="020B0604020202020204" pitchFamily="34" charset="0"/>
                <a:cs typeface="Arial" panose="020B0604020202020204" pitchFamily="34" charset="0"/>
              </a:rPr>
              <a:t>justo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urbanitas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omittantur</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probo</a:t>
            </a:r>
            <a:r>
              <a:rPr lang="en-US" sz="3600" dirty="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sanctus</a:t>
            </a:r>
            <a:endParaRPr lang="en-US" sz="3600" smtClean="0">
              <a:latin typeface="Arial" panose="020B0604020202020204" pitchFamily="34" charset="0"/>
              <a:cs typeface="Arial" panose="020B0604020202020204" pitchFamily="34" charset="0"/>
            </a:endParaRPr>
          </a:p>
          <a:p>
            <a:pPr algn="just">
              <a:lnSpc>
                <a:spcPct val="120000"/>
              </a:lnSpc>
            </a:pPr>
            <a:endParaRPr lang="en-US" sz="3600" b="1" dirty="0">
              <a:latin typeface="Arial" panose="020B0604020202020204" pitchFamily="34" charset="0"/>
              <a:cs typeface="Arial" panose="020B0604020202020204" pitchFamily="34" charset="0"/>
            </a:endParaRPr>
          </a:p>
          <a:p>
            <a:pPr algn="just">
              <a:lnSpc>
                <a:spcPct val="120000"/>
              </a:lnSpc>
            </a:pPr>
            <a:r>
              <a:rPr lang="en-US" sz="3600" b="1" dirty="0" smtClean="0">
                <a:solidFill>
                  <a:srgbClr val="8C1616"/>
                </a:solidFill>
                <a:latin typeface="Arial" panose="020B0604020202020204" pitchFamily="34" charset="0"/>
                <a:cs typeface="Arial" panose="020B0604020202020204" pitchFamily="34" charset="0"/>
              </a:rPr>
              <a:t>ADDITIONAL KEY INFORMATION</a:t>
            </a:r>
          </a:p>
          <a:p>
            <a:pPr algn="just">
              <a:lnSpc>
                <a:spcPct val="120000"/>
              </a:lnSpc>
            </a:pPr>
            <a:endParaRPr lang="en-US" sz="2200" dirty="0">
              <a:latin typeface="Arial" panose="020B0604020202020204" pitchFamily="34" charset="0"/>
              <a:cs typeface="Arial" panose="020B0604020202020204" pitchFamily="34" charset="0"/>
            </a:endParaRPr>
          </a:p>
          <a:p>
            <a:pPr>
              <a:lnSpc>
                <a:spcPts val="1162"/>
              </a:lnSpc>
            </a:pPr>
            <a:r>
              <a:rPr lang="en-US" sz="2200" noProof="1">
                <a:latin typeface="Arial" panose="020B0604020202020204" pitchFamily="34" charset="0"/>
                <a:cs typeface="Arial" panose="020B0604020202020204" pitchFamily="34" charset="0"/>
              </a:rPr>
              <a:t>Contact: Author Name, </a:t>
            </a:r>
            <a:r>
              <a:rPr lang="en-US" sz="2200" noProof="1">
                <a:latin typeface="Arial" panose="020B0604020202020204" pitchFamily="34" charset="0"/>
                <a:cs typeface="Arial" panose="020B0604020202020204" pitchFamily="34" charset="0"/>
                <a:hlinkClick r:id="rId3"/>
              </a:rPr>
              <a:t>email@ispm.unibe.ch</a:t>
            </a:r>
            <a:r>
              <a:rPr lang="en-US" sz="2200" noProof="1">
                <a:latin typeface="Arial" panose="020B0604020202020204" pitchFamily="34" charset="0"/>
                <a:cs typeface="Arial" panose="020B0604020202020204" pitchFamily="34" charset="0"/>
              </a:rPr>
              <a:t>;  </a:t>
            </a:r>
            <a:r>
              <a:rPr lang="en-US" sz="2200" noProof="1">
                <a:latin typeface="Arial" panose="020B0604020202020204" pitchFamily="34" charset="0"/>
                <a:cs typeface="Arial" panose="020B0604020202020204" pitchFamily="34" charset="0"/>
                <a:hlinkClick r:id="rId4"/>
              </a:rPr>
              <a:t>www.iedea-sa.org</a:t>
            </a:r>
            <a:r>
              <a:rPr lang="en-US" sz="2200" noProof="1">
                <a:latin typeface="Arial" panose="020B0604020202020204" pitchFamily="34" charset="0"/>
                <a:cs typeface="Arial" panose="020B0604020202020204" pitchFamily="34" charset="0"/>
              </a:rPr>
              <a:t> </a:t>
            </a:r>
            <a:endParaRPr lang="en-US" sz="2200" noProof="1" smtClean="0">
              <a:latin typeface="Arial" panose="020B0604020202020204" pitchFamily="34" charset="0"/>
              <a:cs typeface="Arial" panose="020B0604020202020204" pitchFamily="34" charset="0"/>
            </a:endParaRPr>
          </a:p>
          <a:p>
            <a:pPr>
              <a:lnSpc>
                <a:spcPts val="1162"/>
              </a:lnSpc>
            </a:pPr>
            <a:endParaRPr lang="en-US" sz="2200" noProof="1">
              <a:latin typeface="Arial" panose="020B0604020202020204" pitchFamily="34" charset="0"/>
              <a:cs typeface="Arial" panose="020B0604020202020204" pitchFamily="34" charset="0"/>
            </a:endParaRPr>
          </a:p>
          <a:p>
            <a:pPr algn="just">
              <a:lnSpc>
                <a:spcPct val="120000"/>
              </a:lnSpc>
            </a:pPr>
            <a:r>
              <a:rPr lang="en-US" sz="2200" dirty="0">
                <a:latin typeface="Arial" panose="020B0604020202020204" pitchFamily="34" charset="0"/>
                <a:cs typeface="Arial" panose="020B0604020202020204" pitchFamily="34" charset="0"/>
              </a:rPr>
              <a:t>The International Epidemiology Databases to Evaluate AIDS (</a:t>
            </a:r>
            <a:r>
              <a:rPr lang="en-US" sz="2200" dirty="0" err="1">
                <a:latin typeface="Arial" panose="020B0604020202020204" pitchFamily="34" charset="0"/>
                <a:cs typeface="Arial" panose="020B0604020202020204" pitchFamily="34" charset="0"/>
              </a:rPr>
              <a:t>IeDEA</a:t>
            </a:r>
            <a:r>
              <a:rPr lang="en-US" sz="2200" dirty="0">
                <a:latin typeface="Arial" panose="020B0604020202020204" pitchFamily="34" charset="0"/>
                <a:cs typeface="Arial" panose="020B0604020202020204" pitchFamily="34" charset="0"/>
              </a:rPr>
              <a:t>) is supported by the U.S. National Institutes of Health’s National Institute of Allergy and Infectious Diseases, the Eunice Kennedy Shriver National Institute of Child Health and Human Development, the National Cancer Institute, the National Institute of Mental Health, the National Institute on Drug Abuse, the National Heart, Lung, and Blood Institute, the National Institute on Alcohol Abuse and Alcoholism, the National Institute of Diabetes and Digestive and Kidney Diseases, the Fogarty International Center, and the National Library of Medicine: </a:t>
            </a:r>
            <a:r>
              <a:rPr lang="en-US" sz="2200" dirty="0" err="1">
                <a:latin typeface="Arial" panose="020B0604020202020204" pitchFamily="34" charset="0"/>
                <a:cs typeface="Arial" panose="020B0604020202020204" pitchFamily="34" charset="0"/>
              </a:rPr>
              <a:t>AsiaPacific</a:t>
            </a:r>
            <a:r>
              <a:rPr lang="en-US" sz="2200" dirty="0">
                <a:latin typeface="Arial" panose="020B0604020202020204" pitchFamily="34" charset="0"/>
                <a:cs typeface="Arial" panose="020B0604020202020204" pitchFamily="34" charset="0"/>
              </a:rPr>
              <a:t>, U01AI069907; </a:t>
            </a:r>
            <a:r>
              <a:rPr lang="en-US" sz="2200" dirty="0" err="1">
                <a:latin typeface="Arial" panose="020B0604020202020204" pitchFamily="34" charset="0"/>
                <a:cs typeface="Arial" panose="020B0604020202020204" pitchFamily="34" charset="0"/>
              </a:rPr>
              <a:t>CCASAnet</a:t>
            </a:r>
            <a:r>
              <a:rPr lang="en-US" sz="2200" dirty="0">
                <a:latin typeface="Arial" panose="020B0604020202020204" pitchFamily="34" charset="0"/>
                <a:cs typeface="Arial" panose="020B0604020202020204" pitchFamily="34" charset="0"/>
              </a:rPr>
              <a:t>, U01AI069923; Central Africa, U01AI096299; East Africa, U01AI069911; NA-ACCORD, U01AI069918; Southern Africa, U01AI069924; West Africa, U01AI069919. Informatics resources are supported by the Harmonist project, R24AI124872. This work is solely the responsibility of the authors and does not necessarily represent the official views of any of the institutions mentioned above</a:t>
            </a:r>
            <a:r>
              <a:rPr lang="en-US" sz="2200" dirty="0" smtClean="0">
                <a:latin typeface="Arial" panose="020B0604020202020204" pitchFamily="34" charset="0"/>
                <a:cs typeface="Arial" panose="020B0604020202020204" pitchFamily="34" charset="0"/>
              </a:rPr>
              <a:t>.</a:t>
            </a:r>
          </a:p>
          <a:p>
            <a:pPr algn="just">
              <a:lnSpc>
                <a:spcPct val="120000"/>
              </a:lnSpc>
            </a:pPr>
            <a:endParaRPr lang="en-US" sz="2200" noProof="1">
              <a:latin typeface="Arial" panose="020B0604020202020204" pitchFamily="34" charset="0"/>
              <a:cs typeface="Arial" panose="020B0604020202020204" pitchFamily="34" charset="0"/>
            </a:endParaRPr>
          </a:p>
          <a:p>
            <a:pPr algn="just">
              <a:lnSpc>
                <a:spcPct val="120000"/>
              </a:lnSpc>
            </a:pPr>
            <a:r>
              <a:rPr lang="en-US" sz="2200" b="1" noProof="1">
                <a:latin typeface="Arial" panose="020B0604020202020204" pitchFamily="34" charset="0"/>
                <a:cs typeface="Arial" panose="020B0604020202020204" pitchFamily="34" charset="0"/>
              </a:rPr>
              <a:t>IeDEA-Southern Africa Steering Committee: </a:t>
            </a:r>
            <a:r>
              <a:rPr lang="en-US" sz="2200" noProof="1">
                <a:latin typeface="Arial" panose="020B0604020202020204" pitchFamily="34" charset="0"/>
                <a:cs typeface="Arial" panose="020B0604020202020204" pitchFamily="34" charset="0"/>
              </a:rPr>
              <a:t>Matthias Egger (co-PI), University of Bern, Switzerland; Mary-Ann Davies (co-PI), University of Cape Town, South Africa</a:t>
            </a:r>
            <a:r>
              <a:rPr lang="en-US" sz="2200" b="1" noProof="1">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Gary Maartens, Aid for AIDS, South Africa; Carolyn Bolton, Michael Vinikoor, Centre for Infectious Disease Research in Zambia (CIDRZ), Zambia; Robin Wood and Catherine Orrell, </a:t>
            </a:r>
            <a:r>
              <a:rPr lang="en-US" sz="2200" dirty="0" err="1">
                <a:latin typeface="Arial" panose="020B0604020202020204" pitchFamily="34" charset="0"/>
                <a:cs typeface="Arial" panose="020B0604020202020204" pitchFamily="34" charset="0"/>
              </a:rPr>
              <a:t>Gugulethu</a:t>
            </a:r>
            <a:r>
              <a:rPr lang="en-US" sz="2200" dirty="0">
                <a:latin typeface="Arial" panose="020B0604020202020204" pitchFamily="34" charset="0"/>
                <a:cs typeface="Arial" panose="020B0604020202020204" pitchFamily="34" charset="0"/>
              </a:rPr>
              <a:t> ART </a:t>
            </a:r>
            <a:r>
              <a:rPr lang="en-US" sz="2200" dirty="0" err="1">
                <a:latin typeface="Arial" panose="020B0604020202020204" pitchFamily="34" charset="0"/>
                <a:cs typeface="Arial" panose="020B0604020202020204" pitchFamily="34" charset="0"/>
              </a:rPr>
              <a:t>Programme</a:t>
            </a:r>
            <a:r>
              <a:rPr lang="en-US" sz="2200" dirty="0">
                <a:latin typeface="Arial" panose="020B0604020202020204" pitchFamily="34" charset="0"/>
                <a:cs typeface="Arial" panose="020B0604020202020204" pitchFamily="34" charset="0"/>
              </a:rPr>
              <a:t>, South Africa; Nosisa Sipambo, Harriet Shezi Clinic, South Africa; Frank Tanser, Africa Centre for Health &amp; Population Studies (Hlabisa), South Africa; Andrew Boulle, </a:t>
            </a:r>
            <a:r>
              <a:rPr lang="en-US" sz="2200" dirty="0" err="1">
                <a:latin typeface="Arial" panose="020B0604020202020204" pitchFamily="34" charset="0"/>
                <a:cs typeface="Arial" panose="020B0604020202020204" pitchFamily="34" charset="0"/>
              </a:rPr>
              <a:t>Khayelitsha</a:t>
            </a:r>
            <a:r>
              <a:rPr lang="en-US" sz="2200" dirty="0">
                <a:latin typeface="Arial" panose="020B0604020202020204" pitchFamily="34" charset="0"/>
                <a:cs typeface="Arial" panose="020B0604020202020204" pitchFamily="34" charset="0"/>
              </a:rPr>
              <a:t> ART </a:t>
            </a:r>
            <a:r>
              <a:rPr lang="en-US" sz="2200" dirty="0" err="1">
                <a:latin typeface="Arial" panose="020B0604020202020204" pitchFamily="34" charset="0"/>
                <a:cs typeface="Arial" panose="020B0604020202020204" pitchFamily="34" charset="0"/>
              </a:rPr>
              <a:t>Programme</a:t>
            </a:r>
            <a:r>
              <a:rPr lang="en-US" sz="2200" dirty="0">
                <a:latin typeface="Arial" panose="020B0604020202020204" pitchFamily="34" charset="0"/>
                <a:cs typeface="Arial" panose="020B0604020202020204" pitchFamily="34" charset="0"/>
              </a:rPr>
              <a:t>, South Africa; Geoffrey Fatti, </a:t>
            </a:r>
            <a:r>
              <a:rPr lang="en-US" sz="2200" dirty="0" err="1">
                <a:latin typeface="Arial" panose="020B0604020202020204" pitchFamily="34" charset="0"/>
                <a:cs typeface="Arial" panose="020B0604020202020204" pitchFamily="34" charset="0"/>
              </a:rPr>
              <a:t>Kheth’Impilo</a:t>
            </a:r>
            <a:r>
              <a:rPr lang="en-US" sz="2200" dirty="0">
                <a:latin typeface="Arial" panose="020B0604020202020204" pitchFamily="34" charset="0"/>
                <a:cs typeface="Arial" panose="020B0604020202020204" pitchFamily="34" charset="0"/>
              </a:rPr>
              <a:t>, South Africa; Sam Phiri, Lighthouse Clinic, Malawi; Cleophas Chimbetete, Newlands Clinic, Zimbabwe; Karl Technau, Rahima Moosa Mother and Child Hospital, South Africa; Brian Eley, Red Cross Children's Hospital, South Africa; Josephine </a:t>
            </a:r>
            <a:r>
              <a:rPr lang="en-US" sz="2200" dirty="0" err="1">
                <a:latin typeface="Arial" panose="020B0604020202020204" pitchFamily="34" charset="0"/>
                <a:cs typeface="Arial" panose="020B0604020202020204" pitchFamily="34" charset="0"/>
              </a:rPr>
              <a:t>Muhairwe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SolidarMed</a:t>
            </a:r>
            <a:r>
              <a:rPr lang="en-US" sz="2200" dirty="0">
                <a:latin typeface="Arial" panose="020B0604020202020204" pitchFamily="34" charset="0"/>
                <a:cs typeface="Arial" panose="020B0604020202020204" pitchFamily="34" charset="0"/>
              </a:rPr>
              <a:t> Lesotho; Juan Burgos-Soto, </a:t>
            </a:r>
            <a:r>
              <a:rPr lang="en-US" sz="2200" dirty="0" err="1">
                <a:latin typeface="Arial" panose="020B0604020202020204" pitchFamily="34" charset="0"/>
                <a:cs typeface="Arial" panose="020B0604020202020204" pitchFamily="34" charset="0"/>
              </a:rPr>
              <a:t>SolidarMed</a:t>
            </a:r>
            <a:r>
              <a:rPr lang="en-US" sz="2200" dirty="0">
                <a:latin typeface="Arial" panose="020B0604020202020204" pitchFamily="34" charset="0"/>
                <a:cs typeface="Arial" panose="020B0604020202020204" pitchFamily="34" charset="0"/>
              </a:rPr>
              <a:t> Mozambique; Cordelia Kunzekwenyika, </a:t>
            </a:r>
            <a:r>
              <a:rPr lang="en-US" sz="2200" dirty="0" err="1">
                <a:latin typeface="Arial" panose="020B0604020202020204" pitchFamily="34" charset="0"/>
                <a:cs typeface="Arial" panose="020B0604020202020204" pitchFamily="34" charset="0"/>
              </a:rPr>
              <a:t>SolidarMed</a:t>
            </a:r>
            <a:r>
              <a:rPr lang="en-US" sz="2200" dirty="0">
                <a:latin typeface="Arial" panose="020B0604020202020204" pitchFamily="34" charset="0"/>
                <a:cs typeface="Arial" panose="020B0604020202020204" pitchFamily="34" charset="0"/>
              </a:rPr>
              <a:t> Zimbabwe, Matthew P Fox, Themba Lethu Clinic, South Africa; Hans Prozesky, </a:t>
            </a:r>
            <a:r>
              <a:rPr lang="en-US" sz="2200" dirty="0" err="1">
                <a:latin typeface="Arial" panose="020B0604020202020204" pitchFamily="34" charset="0"/>
                <a:cs typeface="Arial" panose="020B0604020202020204" pitchFamily="34" charset="0"/>
              </a:rPr>
              <a:t>Tygerberg</a:t>
            </a:r>
            <a:r>
              <a:rPr lang="en-US" sz="2200" dirty="0">
                <a:latin typeface="Arial" panose="020B0604020202020204" pitchFamily="34" charset="0"/>
                <a:cs typeface="Arial" panose="020B0604020202020204" pitchFamily="34" charset="0"/>
              </a:rPr>
              <a:t> Academic Hospital, South Africa.</a:t>
            </a:r>
          </a:p>
          <a:p>
            <a:pPr algn="just">
              <a:lnSpc>
                <a:spcPct val="120000"/>
              </a:lnSpc>
            </a:pPr>
            <a:endParaRPr lang="en-US" sz="2000" noProof="1">
              <a:latin typeface="Arial" panose="020B0604020202020204" pitchFamily="34" charset="0"/>
              <a:cs typeface="Arial" panose="020B0604020202020204" pitchFamily="34" charset="0"/>
            </a:endParaRPr>
          </a:p>
          <a:p>
            <a:pPr>
              <a:lnSpc>
                <a:spcPct val="120000"/>
              </a:lnSpc>
            </a:pPr>
            <a:endParaRPr lang="en-US" sz="3600" b="1" dirty="0">
              <a:solidFill>
                <a:srgbClr val="8C1616"/>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E35B311-3C19-412C-ADE6-EB2E4158F366}"/>
              </a:ext>
            </a:extLst>
          </p:cNvPr>
          <p:cNvSpPr txBox="1"/>
          <p:nvPr/>
        </p:nvSpPr>
        <p:spPr>
          <a:xfrm>
            <a:off x="14084524" y="19167443"/>
            <a:ext cx="21393524" cy="6740307"/>
          </a:xfrm>
          <a:prstGeom prst="rect">
            <a:avLst/>
          </a:prstGeom>
          <a:solidFill>
            <a:schemeClr val="bg1"/>
          </a:solidFill>
        </p:spPr>
        <p:txBody>
          <a:bodyPr wrap="square" rtlCol="0">
            <a:spAutoFit/>
          </a:bodyPr>
          <a:lstStyle/>
          <a:p>
            <a:pPr>
              <a:lnSpc>
                <a:spcPct val="120000"/>
              </a:lnSpc>
            </a:pPr>
            <a:r>
              <a:rPr lang="en-US" sz="3600" b="1" dirty="0" smtClean="0">
                <a:solidFill>
                  <a:srgbClr val="8C1616"/>
                </a:solidFill>
                <a:latin typeface="Arial" panose="020B0604020202020204" pitchFamily="34" charset="0"/>
                <a:cs typeface="Arial" panose="020B0604020202020204" pitchFamily="34" charset="0"/>
              </a:rPr>
              <a:t>RESULTS</a:t>
            </a:r>
          </a:p>
          <a:p>
            <a:pPr>
              <a:lnSpc>
                <a:spcPct val="120000"/>
              </a:lnSpc>
            </a:pPr>
            <a:endParaRPr lang="en-US" sz="3600" b="1" dirty="0">
              <a:latin typeface="Arial" panose="020B0604020202020204" pitchFamily="34" charset="0"/>
              <a:cs typeface="Arial" panose="020B0604020202020204" pitchFamily="34" charset="0"/>
            </a:endParaRPr>
          </a:p>
          <a:p>
            <a:pPr marL="571500" indent="-571500">
              <a:lnSpc>
                <a:spcPct val="120000"/>
              </a:lnSpc>
              <a:buFont typeface="Arial" panose="020B0604020202020204" pitchFamily="34" charset="0"/>
              <a:buChar char="•"/>
            </a:pPr>
            <a:r>
              <a:rPr lang="en-US" sz="3600" dirty="0">
                <a:latin typeface="Arial" panose="020B0604020202020204" pitchFamily="34" charset="0"/>
                <a:cs typeface="Arial" panose="020B0604020202020204" pitchFamily="34" charset="0"/>
              </a:rPr>
              <a:t>Describe the precise findings of the </a:t>
            </a:r>
            <a:r>
              <a:rPr lang="en-US" sz="3600" dirty="0" smtClean="0">
                <a:latin typeface="Arial" panose="020B0604020202020204" pitchFamily="34" charset="0"/>
                <a:cs typeface="Arial" panose="020B0604020202020204" pitchFamily="34" charset="0"/>
              </a:rPr>
              <a:t>study</a:t>
            </a:r>
          </a:p>
          <a:p>
            <a:pPr marL="571500" indent="-571500">
              <a:lnSpc>
                <a:spcPct val="120000"/>
              </a:lnSpc>
              <a:buFont typeface="Arial" panose="020B0604020202020204" pitchFamily="34" charset="0"/>
              <a:buChar char="•"/>
            </a:pPr>
            <a:r>
              <a:rPr lang="en-US" sz="3600" dirty="0" smtClean="0">
                <a:latin typeface="Arial" panose="020B0604020202020204" pitchFamily="34" charset="0"/>
                <a:cs typeface="Arial" panose="020B0604020202020204" pitchFamily="34" charset="0"/>
              </a:rPr>
              <a:t>Describe </a:t>
            </a:r>
            <a:r>
              <a:rPr lang="en-US" sz="3600" dirty="0">
                <a:latin typeface="Arial" panose="020B0604020202020204" pitchFamily="34" charset="0"/>
                <a:cs typeface="Arial" panose="020B0604020202020204" pitchFamily="34" charset="0"/>
              </a:rPr>
              <a:t>what you found and </a:t>
            </a:r>
            <a:r>
              <a:rPr lang="en-US" sz="3600" b="1" u="sng" dirty="0">
                <a:latin typeface="Arial" panose="020B0604020202020204" pitchFamily="34" charset="0"/>
                <a:cs typeface="Arial" panose="020B0604020202020204" pitchFamily="34" charset="0"/>
              </a:rPr>
              <a:t>include </a:t>
            </a:r>
            <a:r>
              <a:rPr lang="en-US" sz="3600" b="1" u="sng" dirty="0" smtClean="0">
                <a:latin typeface="Arial" panose="020B0604020202020204" pitchFamily="34" charset="0"/>
                <a:cs typeface="Arial" panose="020B0604020202020204" pitchFamily="34" charset="0"/>
              </a:rPr>
              <a:t>data</a:t>
            </a:r>
          </a:p>
          <a:p>
            <a:pPr marL="571500" indent="-571500">
              <a:lnSpc>
                <a:spcPct val="120000"/>
              </a:lnSpc>
              <a:buFont typeface="Arial" panose="020B0604020202020204" pitchFamily="34" charset="0"/>
              <a:buChar char="•"/>
            </a:pPr>
            <a:r>
              <a:rPr lang="en-US" sz="3600" dirty="0" smtClean="0">
                <a:latin typeface="Arial" panose="020B0604020202020204" pitchFamily="34" charset="0"/>
                <a:cs typeface="Arial" panose="020B0604020202020204" pitchFamily="34" charset="0"/>
              </a:rPr>
              <a:t>Include tables, graphs, and figures</a:t>
            </a:r>
          </a:p>
          <a:p>
            <a:pPr marL="571500" indent="-571500">
              <a:lnSpc>
                <a:spcPct val="120000"/>
              </a:lnSpc>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a:lnSpc>
                <a:spcPct val="120000"/>
              </a:lnSpc>
            </a:pPr>
            <a:r>
              <a:rPr lang="en-US" sz="3600" dirty="0" smtClean="0">
                <a:latin typeface="Arial" panose="020B0604020202020204" pitchFamily="34" charset="0"/>
                <a:cs typeface="Arial" panose="020B0604020202020204" pitchFamily="34" charset="0"/>
              </a:rPr>
              <a:t>Update this text with the results of your research, including relevant tables, figures </a:t>
            </a:r>
            <a:r>
              <a:rPr lang="en-US" sz="3600" dirty="0">
                <a:latin typeface="Arial" panose="020B0604020202020204" pitchFamily="34" charset="0"/>
                <a:cs typeface="Arial" panose="020B0604020202020204" pitchFamily="34" charset="0"/>
              </a:rPr>
              <a:t>and graphs Lorem ipsum dolor sit </a:t>
            </a:r>
            <a:r>
              <a:rPr lang="en-US" sz="3600" dirty="0" err="1">
                <a:latin typeface="Arial" panose="020B0604020202020204" pitchFamily="34" charset="0"/>
                <a:cs typeface="Arial" panose="020B0604020202020204" pitchFamily="34" charset="0"/>
              </a:rPr>
              <a:t>amet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oratio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pericula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partiendo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mei</a:t>
            </a:r>
            <a:r>
              <a:rPr lang="en-US" sz="3600" dirty="0">
                <a:latin typeface="Arial" panose="020B0604020202020204" pitchFamily="34" charset="0"/>
                <a:cs typeface="Arial" panose="020B0604020202020204" pitchFamily="34" charset="0"/>
              </a:rPr>
              <a:t> cu,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mentitum</a:t>
            </a:r>
            <a:r>
              <a:rPr lang="en-US" sz="3600" dirty="0">
                <a:latin typeface="Arial" panose="020B0604020202020204" pitchFamily="34" charset="0"/>
                <a:cs typeface="Arial" panose="020B0604020202020204" pitchFamily="34" charset="0"/>
              </a:rPr>
              <a:t> mandamus an.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id </a:t>
            </a:r>
            <a:r>
              <a:rPr lang="en-US" sz="3600" dirty="0" err="1">
                <a:latin typeface="Arial" panose="020B0604020202020204" pitchFamily="34" charset="0"/>
                <a:cs typeface="Arial" panose="020B0604020202020204" pitchFamily="34" charset="0"/>
              </a:rPr>
              <a:t>enim</a:t>
            </a:r>
            <a:r>
              <a:rPr lang="en-US" sz="3600" dirty="0">
                <a:latin typeface="Arial" panose="020B0604020202020204" pitchFamily="34" charset="0"/>
                <a:cs typeface="Arial" panose="020B0604020202020204" pitchFamily="34" charset="0"/>
              </a:rPr>
              <a:t> minim </a:t>
            </a:r>
            <a:r>
              <a:rPr lang="en-US" sz="3600" dirty="0" err="1">
                <a:latin typeface="Arial" panose="020B0604020202020204" pitchFamily="34" charset="0"/>
                <a:cs typeface="Arial" panose="020B0604020202020204" pitchFamily="34" charset="0"/>
              </a:rPr>
              <a:t>copiosae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unum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illud</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ut</a:t>
            </a:r>
            <a:r>
              <a:rPr lang="en-US" sz="3600" dirty="0">
                <a:latin typeface="Arial" panose="020B0604020202020204" pitchFamily="34" charset="0"/>
                <a:cs typeface="Arial" panose="020B0604020202020204" pitchFamily="34" charset="0"/>
              </a:rPr>
              <a:t> qui, ad cum </a:t>
            </a:r>
            <a:r>
              <a:rPr lang="en-US" sz="3600" dirty="0" err="1">
                <a:latin typeface="Arial" panose="020B0604020202020204" pitchFamily="34" charset="0"/>
                <a:cs typeface="Arial" panose="020B0604020202020204" pitchFamily="34" charset="0"/>
              </a:rPr>
              <a:t>laboramus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adipiscing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Nec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deseruisse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intellegam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ei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pertinax</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moderatius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vituperatoribus</a:t>
            </a:r>
            <a:r>
              <a:rPr lang="en-US" sz="3600" dirty="0">
                <a:latin typeface="Arial" panose="020B0604020202020204" pitchFamily="34" charset="0"/>
                <a:cs typeface="Arial" panose="020B0604020202020204" pitchFamily="34" charset="0"/>
              </a:rPr>
              <a:t> at </a:t>
            </a:r>
            <a:r>
              <a:rPr lang="en-US" sz="3600" dirty="0" err="1">
                <a:latin typeface="Arial" panose="020B0604020202020204" pitchFamily="34" charset="0"/>
                <a:cs typeface="Arial" panose="020B0604020202020204" pitchFamily="34" charset="0"/>
              </a:rPr>
              <a:t>nec</a:t>
            </a:r>
            <a:r>
              <a:rPr lang="en-US" sz="3600" dirty="0" smtClean="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mentitum</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mandamus. </a:t>
            </a:r>
            <a:endParaRPr lang="en-US" sz="3600" dirty="0">
              <a:latin typeface="Arial" panose="020B0604020202020204" pitchFamily="34" charset="0"/>
              <a:cs typeface="Arial" panose="020B0604020202020204" pitchFamily="34" charset="0"/>
            </a:endParaRPr>
          </a:p>
        </p:txBody>
      </p:sp>
      <p:sp>
        <p:nvSpPr>
          <p:cNvPr id="4" name="TextBox 3"/>
          <p:cNvSpPr txBox="1"/>
          <p:nvPr/>
        </p:nvSpPr>
        <p:spPr>
          <a:xfrm>
            <a:off x="43950457" y="495412"/>
            <a:ext cx="4798225" cy="1200329"/>
          </a:xfrm>
          <a:prstGeom prst="rect">
            <a:avLst/>
          </a:prstGeom>
          <a:solidFill>
            <a:schemeClr val="accent1">
              <a:lumMod val="75000"/>
            </a:schemeClr>
          </a:solidFill>
        </p:spPr>
        <p:txBody>
          <a:bodyPr wrap="square" rtlCol="0">
            <a:spAutoFit/>
          </a:bodyPr>
          <a:lstStyle/>
          <a:p>
            <a:pPr algn="ctr"/>
            <a:r>
              <a:rPr lang="en-US" sz="7200" dirty="0" smtClean="0">
                <a:solidFill>
                  <a:schemeClr val="bg1"/>
                </a:solidFill>
                <a:latin typeface="Arial" panose="020B0604020202020204" pitchFamily="34" charset="0"/>
                <a:cs typeface="Arial" panose="020B0604020202020204" pitchFamily="34" charset="0"/>
              </a:rPr>
              <a:t>0000</a:t>
            </a:r>
            <a:endParaRPr lang="en-US" sz="7200" dirty="0">
              <a:solidFill>
                <a:schemeClr val="bg1"/>
              </a:solidFill>
              <a:latin typeface="Arial" panose="020B0604020202020204" pitchFamily="34" charset="0"/>
              <a:cs typeface="Arial" panose="020B0604020202020204" pitchFamily="34" charset="0"/>
            </a:endParaRPr>
          </a:p>
        </p:txBody>
      </p:sp>
      <p:graphicFrame>
        <p:nvGraphicFramePr>
          <p:cNvPr id="9" name="Chart 8"/>
          <p:cNvGraphicFramePr/>
          <p:nvPr>
            <p:extLst>
              <p:ext uri="{D42A27DB-BD31-4B8C-83A1-F6EECF244321}">
                <p14:modId xmlns:p14="http://schemas.microsoft.com/office/powerpoint/2010/main" val="4034911450"/>
              </p:ext>
            </p:extLst>
          </p:nvPr>
        </p:nvGraphicFramePr>
        <p:xfrm>
          <a:off x="23430891" y="26212800"/>
          <a:ext cx="11717823" cy="581962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p:nvPr>
            <p:extLst>
              <p:ext uri="{D42A27DB-BD31-4B8C-83A1-F6EECF244321}">
                <p14:modId xmlns:p14="http://schemas.microsoft.com/office/powerpoint/2010/main" val="2806728696"/>
              </p:ext>
            </p:extLst>
          </p:nvPr>
        </p:nvGraphicFramePr>
        <p:xfrm>
          <a:off x="16017944" y="26212801"/>
          <a:ext cx="5774604" cy="581962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p:cNvGraphicFramePr/>
          <p:nvPr>
            <p:extLst>
              <p:ext uri="{D42A27DB-BD31-4B8C-83A1-F6EECF244321}">
                <p14:modId xmlns:p14="http://schemas.microsoft.com/office/powerpoint/2010/main" val="286165370"/>
              </p:ext>
            </p:extLst>
          </p:nvPr>
        </p:nvGraphicFramePr>
        <p:xfrm>
          <a:off x="857433" y="22430399"/>
          <a:ext cx="12036189" cy="8890076"/>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14">
            <a:extLst>
              <a:ext uri="{FF2B5EF4-FFF2-40B4-BE49-F238E27FC236}">
                <a16:creationId xmlns:a16="http://schemas.microsoft.com/office/drawing/2014/main" id="{8E35B311-3C19-412C-ADE6-EB2E4158F366}"/>
              </a:ext>
            </a:extLst>
          </p:cNvPr>
          <p:cNvSpPr txBox="1"/>
          <p:nvPr/>
        </p:nvSpPr>
        <p:spPr>
          <a:xfrm>
            <a:off x="857433" y="5053334"/>
            <a:ext cx="12433939" cy="17377065"/>
          </a:xfrm>
          <a:prstGeom prst="rect">
            <a:avLst/>
          </a:prstGeom>
          <a:noFill/>
        </p:spPr>
        <p:txBody>
          <a:bodyPr wrap="square" rtlCol="0">
            <a:spAutoFit/>
          </a:bodyPr>
          <a:lstStyle/>
          <a:p>
            <a:pPr algn="just">
              <a:lnSpc>
                <a:spcPct val="120000"/>
              </a:lnSpc>
            </a:pPr>
            <a:r>
              <a:rPr lang="en-US" sz="3600" b="1" dirty="0">
                <a:solidFill>
                  <a:srgbClr val="8C1616"/>
                </a:solidFill>
                <a:latin typeface="Arial" panose="020B0604020202020204" pitchFamily="34" charset="0"/>
                <a:cs typeface="Arial" panose="020B0604020202020204" pitchFamily="34" charset="0"/>
              </a:rPr>
              <a:t>BACKGROUND</a:t>
            </a:r>
            <a:r>
              <a:rPr lang="en-US" sz="3600" b="1" dirty="0" smtClean="0">
                <a:latin typeface="Arial" panose="020B0604020202020204" pitchFamily="34" charset="0"/>
                <a:cs typeface="Arial" panose="020B0604020202020204" pitchFamily="34" charset="0"/>
              </a:rPr>
              <a:t> </a:t>
            </a:r>
          </a:p>
          <a:p>
            <a:pPr algn="just">
              <a:lnSpc>
                <a:spcPct val="120000"/>
              </a:lnSpc>
            </a:pPr>
            <a:endParaRPr lang="en-US" sz="3600" b="1" dirty="0">
              <a:latin typeface="Arial" panose="020B0604020202020204" pitchFamily="34" charset="0"/>
              <a:cs typeface="Arial" panose="020B0604020202020204" pitchFamily="34" charset="0"/>
            </a:endParaRPr>
          </a:p>
          <a:p>
            <a:pPr marL="571500" indent="-571500" algn="just">
              <a:lnSpc>
                <a:spcPct val="120000"/>
              </a:lnSpc>
              <a:buFont typeface="Arial" panose="020B0604020202020204" pitchFamily="34" charset="0"/>
              <a:buChar char="•"/>
            </a:pPr>
            <a:r>
              <a:rPr lang="en-US" sz="3600" dirty="0">
                <a:latin typeface="Arial" panose="020B0604020202020204" pitchFamily="34" charset="0"/>
                <a:cs typeface="Arial" panose="020B0604020202020204" pitchFamily="34" charset="0"/>
              </a:rPr>
              <a:t>Clearly describe the hypothesis or research question addressed in the study. Why was the study conducted</a:t>
            </a:r>
            <a:r>
              <a:rPr lang="en-US" sz="3600" dirty="0" smtClean="0">
                <a:latin typeface="Arial" panose="020B0604020202020204" pitchFamily="34" charset="0"/>
                <a:cs typeface="Arial" panose="020B0604020202020204" pitchFamily="34" charset="0"/>
              </a:rPr>
              <a:t>?</a:t>
            </a:r>
          </a:p>
          <a:p>
            <a:pPr algn="just">
              <a:lnSpc>
                <a:spcPct val="120000"/>
              </a:lnSpc>
            </a:pPr>
            <a:endParaRPr lang="en-US" sz="3600" dirty="0" smtClean="0">
              <a:latin typeface="Arial" panose="020B0604020202020204" pitchFamily="34" charset="0"/>
              <a:cs typeface="Arial" panose="020B0604020202020204" pitchFamily="34" charset="0"/>
            </a:endParaRPr>
          </a:p>
          <a:p>
            <a:pPr algn="just">
              <a:lnSpc>
                <a:spcPct val="120000"/>
              </a:lnSpc>
            </a:pPr>
            <a:r>
              <a:rPr lang="en-US" sz="3600" dirty="0" smtClean="0">
                <a:latin typeface="Arial" panose="020B0604020202020204" pitchFamily="34" charset="0"/>
                <a:cs typeface="Arial" panose="020B0604020202020204" pitchFamily="34" charset="0"/>
              </a:rPr>
              <a:t>Update this text with the background of </a:t>
            </a:r>
            <a:r>
              <a:rPr lang="en-US" sz="3600" dirty="0">
                <a:latin typeface="Arial" panose="020B0604020202020204" pitchFamily="34" charset="0"/>
                <a:cs typeface="Arial" panose="020B0604020202020204" pitchFamily="34" charset="0"/>
              </a:rPr>
              <a:t>your research. Lorem ipsum dolor sit </a:t>
            </a:r>
            <a:r>
              <a:rPr lang="en-US" sz="3600" dirty="0" err="1">
                <a:latin typeface="Arial" panose="020B0604020202020204" pitchFamily="34" charset="0"/>
                <a:cs typeface="Arial" panose="020B0604020202020204" pitchFamily="34" charset="0"/>
              </a:rPr>
              <a:t>amet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oratio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pericula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partiendo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mei</a:t>
            </a:r>
            <a:r>
              <a:rPr lang="en-US" sz="3600" dirty="0">
                <a:latin typeface="Arial" panose="020B0604020202020204" pitchFamily="34" charset="0"/>
                <a:cs typeface="Arial" panose="020B0604020202020204" pitchFamily="34" charset="0"/>
              </a:rPr>
              <a:t> cu,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mentitum</a:t>
            </a:r>
            <a:r>
              <a:rPr lang="en-US" sz="3600" dirty="0">
                <a:latin typeface="Arial" panose="020B0604020202020204" pitchFamily="34" charset="0"/>
                <a:cs typeface="Arial" panose="020B0604020202020204" pitchFamily="34" charset="0"/>
              </a:rPr>
              <a:t> mandamus an.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id </a:t>
            </a:r>
            <a:r>
              <a:rPr lang="en-US" sz="3600" dirty="0" err="1">
                <a:latin typeface="Arial" panose="020B0604020202020204" pitchFamily="34" charset="0"/>
                <a:cs typeface="Arial" panose="020B0604020202020204" pitchFamily="34" charset="0"/>
              </a:rPr>
              <a:t>enim</a:t>
            </a:r>
            <a:r>
              <a:rPr lang="en-US" sz="3600" dirty="0">
                <a:latin typeface="Arial" panose="020B0604020202020204" pitchFamily="34" charset="0"/>
                <a:cs typeface="Arial" panose="020B0604020202020204" pitchFamily="34" charset="0"/>
              </a:rPr>
              <a:t> minim </a:t>
            </a:r>
            <a:r>
              <a:rPr lang="en-US" sz="3600" dirty="0" err="1">
                <a:latin typeface="Arial" panose="020B0604020202020204" pitchFamily="34" charset="0"/>
                <a:cs typeface="Arial" panose="020B0604020202020204" pitchFamily="34" charset="0"/>
              </a:rPr>
              <a:t>copiosae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unum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illud</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ut</a:t>
            </a:r>
            <a:r>
              <a:rPr lang="en-US" sz="3600" dirty="0">
                <a:latin typeface="Arial" panose="020B0604020202020204" pitchFamily="34" charset="0"/>
                <a:cs typeface="Arial" panose="020B0604020202020204" pitchFamily="34" charset="0"/>
              </a:rPr>
              <a:t> qui, ad cum </a:t>
            </a:r>
            <a:r>
              <a:rPr lang="en-US" sz="3600" dirty="0" err="1">
                <a:latin typeface="Arial" panose="020B0604020202020204" pitchFamily="34" charset="0"/>
                <a:cs typeface="Arial" panose="020B0604020202020204" pitchFamily="34" charset="0"/>
              </a:rPr>
              <a:t>laboramus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adipiscing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Nec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deseruisse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intellegam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ei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pertinax</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moderatius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vituperatoribus</a:t>
            </a:r>
            <a:r>
              <a:rPr lang="en-US" sz="3600" dirty="0">
                <a:latin typeface="Arial" panose="020B0604020202020204" pitchFamily="34" charset="0"/>
                <a:cs typeface="Arial" panose="020B0604020202020204" pitchFamily="34" charset="0"/>
              </a:rPr>
              <a:t> at </a:t>
            </a:r>
            <a:r>
              <a:rPr lang="en-US" sz="3600" dirty="0" err="1">
                <a:latin typeface="Arial" panose="020B0604020202020204" pitchFamily="34" charset="0"/>
                <a:cs typeface="Arial" panose="020B0604020202020204" pitchFamily="34" charset="0"/>
              </a:rPr>
              <a:t>nec</a:t>
            </a:r>
            <a:r>
              <a:rPr lang="en-US" sz="3600" dirty="0">
                <a:latin typeface="Arial" panose="020B0604020202020204" pitchFamily="34" charset="0"/>
                <a:cs typeface="Arial" panose="020B0604020202020204" pitchFamily="34" charset="0"/>
              </a:rPr>
              <a:t>. Vis </a:t>
            </a:r>
            <a:r>
              <a:rPr lang="en-US" sz="3600" dirty="0" err="1">
                <a:latin typeface="Arial" panose="020B0604020202020204" pitchFamily="34" charset="0"/>
                <a:cs typeface="Arial" panose="020B0604020202020204" pitchFamily="34" charset="0"/>
              </a:rPr>
              <a:t>purto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fuisset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incorrupte</a:t>
            </a:r>
            <a:r>
              <a:rPr lang="en-US" sz="3600" dirty="0">
                <a:latin typeface="Arial" panose="020B0604020202020204" pitchFamily="34" charset="0"/>
                <a:cs typeface="Arial" panose="020B0604020202020204" pitchFamily="34" charset="0"/>
              </a:rPr>
              <a:t> ne, </a:t>
            </a:r>
            <a:r>
              <a:rPr lang="en-US" sz="3600" dirty="0" err="1">
                <a:latin typeface="Arial" panose="020B0604020202020204" pitchFamily="34" charset="0"/>
                <a:cs typeface="Arial" panose="020B0604020202020204" pitchFamily="34" charset="0"/>
              </a:rPr>
              <a:t>ea</a:t>
            </a:r>
            <a:r>
              <a:rPr lang="en-US" sz="3600" dirty="0">
                <a:latin typeface="Arial" panose="020B0604020202020204" pitchFamily="34" charset="0"/>
                <a:cs typeface="Arial" panose="020B0604020202020204" pitchFamily="34" charset="0"/>
              </a:rPr>
              <a:t> duo </a:t>
            </a:r>
            <a:r>
              <a:rPr lang="en-US" sz="3600" dirty="0" err="1">
                <a:latin typeface="Arial" panose="020B0604020202020204" pitchFamily="34" charset="0"/>
                <a:cs typeface="Arial" panose="020B0604020202020204" pitchFamily="34" charset="0"/>
              </a:rPr>
              <a:t>probo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mollis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dolorem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nibh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prodesset</a:t>
            </a:r>
            <a:r>
              <a:rPr lang="en-US" sz="3600" dirty="0">
                <a:latin typeface="Arial" panose="020B0604020202020204" pitchFamily="34" charset="0"/>
                <a:cs typeface="Arial" panose="020B0604020202020204" pitchFamily="34" charset="0"/>
              </a:rPr>
              <a:t> et. Id </a:t>
            </a:r>
            <a:r>
              <a:rPr lang="en-US" sz="3600" dirty="0" err="1">
                <a:latin typeface="Arial" panose="020B0604020202020204" pitchFamily="34" charset="0"/>
                <a:cs typeface="Arial" panose="020B0604020202020204" pitchFamily="34" charset="0"/>
              </a:rPr>
              <a:t>mel</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blandit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vivendum</a:t>
            </a:r>
            <a:r>
              <a:rPr lang="en-US" sz="3600" dirty="0">
                <a:latin typeface="Arial" panose="020B0604020202020204" pitchFamily="34" charset="0"/>
                <a:cs typeface="Arial" panose="020B0604020202020204" pitchFamily="34" charset="0"/>
              </a:rPr>
              <a:t>.</a:t>
            </a:r>
          </a:p>
          <a:p>
            <a:pPr algn="just">
              <a:lnSpc>
                <a:spcPct val="120000"/>
              </a:lnSpc>
            </a:pPr>
            <a:endParaRPr lang="en-US" sz="3600" b="1" dirty="0">
              <a:latin typeface="Arial" panose="020B0604020202020204" pitchFamily="34" charset="0"/>
              <a:cs typeface="Arial" panose="020B0604020202020204" pitchFamily="34" charset="0"/>
            </a:endParaRPr>
          </a:p>
          <a:p>
            <a:pPr algn="just">
              <a:lnSpc>
                <a:spcPct val="120000"/>
              </a:lnSpc>
            </a:pPr>
            <a:r>
              <a:rPr lang="en-US" sz="3600" b="1" dirty="0" smtClean="0">
                <a:solidFill>
                  <a:srgbClr val="8C1616"/>
                </a:solidFill>
                <a:latin typeface="Arial" panose="020B0604020202020204" pitchFamily="34" charset="0"/>
                <a:cs typeface="Arial" panose="020B0604020202020204" pitchFamily="34" charset="0"/>
              </a:rPr>
              <a:t>METHODS</a:t>
            </a:r>
          </a:p>
          <a:p>
            <a:pPr algn="just">
              <a:lnSpc>
                <a:spcPct val="120000"/>
              </a:lnSpc>
            </a:pPr>
            <a:endParaRPr lang="en-US" sz="3600" b="1" dirty="0">
              <a:solidFill>
                <a:srgbClr val="8C1616"/>
              </a:solidFill>
              <a:latin typeface="Arial" panose="020B0604020202020204" pitchFamily="34" charset="0"/>
              <a:cs typeface="Arial" panose="020B0604020202020204" pitchFamily="34" charset="0"/>
            </a:endParaRPr>
          </a:p>
          <a:p>
            <a:pPr marL="742950" indent="-742950" algn="just">
              <a:lnSpc>
                <a:spcPct val="120000"/>
              </a:lnSpc>
              <a:buFont typeface="Arial" panose="020B0604020202020204" pitchFamily="34" charset="0"/>
              <a:buChar char="•"/>
            </a:pPr>
            <a:r>
              <a:rPr lang="en-US" sz="3600" dirty="0">
                <a:latin typeface="Arial" panose="020B0604020202020204" pitchFamily="34" charset="0"/>
                <a:cs typeface="Arial" panose="020B0604020202020204" pitchFamily="34" charset="0"/>
              </a:rPr>
              <a:t>Detail the experimental methods and processes employed in the study. What did you do</a:t>
            </a:r>
            <a:r>
              <a:rPr lang="en-US" sz="3600" dirty="0" smtClean="0">
                <a:latin typeface="Arial" panose="020B0604020202020204" pitchFamily="34" charset="0"/>
                <a:cs typeface="Arial" panose="020B0604020202020204" pitchFamily="34" charset="0"/>
              </a:rPr>
              <a:t>?</a:t>
            </a:r>
          </a:p>
          <a:p>
            <a:pPr marL="742950" indent="-742950" algn="just">
              <a:lnSpc>
                <a:spcPct val="120000"/>
              </a:lnSpc>
              <a:buFont typeface="Arial" panose="020B0604020202020204" pitchFamily="34" charset="0"/>
              <a:buChar char="•"/>
            </a:pPr>
            <a:r>
              <a:rPr lang="en-US" sz="3600" dirty="0" smtClean="0">
                <a:latin typeface="Arial" panose="020B0604020202020204" pitchFamily="34" charset="0"/>
                <a:cs typeface="Arial" panose="020B0604020202020204" pitchFamily="34" charset="0"/>
              </a:rPr>
              <a:t>Collected </a:t>
            </a:r>
            <a:r>
              <a:rPr lang="en-US" sz="3600" dirty="0">
                <a:latin typeface="Arial" panose="020B0604020202020204" pitchFamily="34" charset="0"/>
                <a:cs typeface="Arial" panose="020B0604020202020204" pitchFamily="34" charset="0"/>
              </a:rPr>
              <a:t>[what] from [population]</a:t>
            </a:r>
          </a:p>
          <a:p>
            <a:pPr marL="742950" indent="-742950" algn="just">
              <a:lnSpc>
                <a:spcPct val="120000"/>
              </a:lnSpc>
              <a:buFont typeface="Arial" panose="020B0604020202020204" pitchFamily="34" charset="0"/>
              <a:buChar char="•"/>
            </a:pPr>
            <a:r>
              <a:rPr lang="en-US" sz="3600" dirty="0">
                <a:latin typeface="Arial" panose="020B0604020202020204" pitchFamily="34" charset="0"/>
                <a:cs typeface="Arial" panose="020B0604020202020204" pitchFamily="34" charset="0"/>
              </a:rPr>
              <a:t>How you tested it.</a:t>
            </a:r>
          </a:p>
          <a:p>
            <a:pPr marL="742950" indent="-742950" algn="just">
              <a:lnSpc>
                <a:spcPct val="120000"/>
              </a:lnSpc>
              <a:buFont typeface="Arial" panose="020B0604020202020204" pitchFamily="34" charset="0"/>
              <a:buChar char="•"/>
            </a:pPr>
            <a:r>
              <a:rPr lang="en-US" sz="3600" dirty="0">
                <a:latin typeface="Arial" panose="020B0604020202020204" pitchFamily="34" charset="0"/>
                <a:cs typeface="Arial" panose="020B0604020202020204" pitchFamily="34" charset="0"/>
              </a:rPr>
              <a:t>Illustrate your methods if you can</a:t>
            </a:r>
            <a:r>
              <a:rPr lang="en-US" sz="3600" dirty="0" smtClean="0">
                <a:latin typeface="Arial" panose="020B0604020202020204" pitchFamily="34" charset="0"/>
                <a:cs typeface="Arial" panose="020B0604020202020204" pitchFamily="34" charset="0"/>
              </a:rPr>
              <a:t>!</a:t>
            </a:r>
          </a:p>
          <a:p>
            <a:pPr algn="just">
              <a:lnSpc>
                <a:spcPct val="120000"/>
              </a:lnSpc>
            </a:pPr>
            <a:endParaRPr lang="en-US" sz="3600" dirty="0">
              <a:latin typeface="Arial" panose="020B0604020202020204" pitchFamily="34" charset="0"/>
              <a:cs typeface="Arial" panose="020B0604020202020204" pitchFamily="34" charset="0"/>
            </a:endParaRPr>
          </a:p>
          <a:p>
            <a:pPr algn="just">
              <a:lnSpc>
                <a:spcPct val="120000"/>
              </a:lnSpc>
            </a:pPr>
            <a:r>
              <a:rPr lang="en-US" sz="3600" dirty="0" smtClean="0">
                <a:latin typeface="Arial" panose="020B0604020202020204" pitchFamily="34" charset="0"/>
                <a:cs typeface="Arial" panose="020B0604020202020204" pitchFamily="34" charset="0"/>
              </a:rPr>
              <a:t>Update this text with the methods of </a:t>
            </a:r>
            <a:r>
              <a:rPr lang="en-US" sz="3600" dirty="0">
                <a:latin typeface="Arial" panose="020B0604020202020204" pitchFamily="34" charset="0"/>
                <a:cs typeface="Arial" panose="020B0604020202020204" pitchFamily="34" charset="0"/>
              </a:rPr>
              <a:t>your research. Lorem ipsum dolor sit </a:t>
            </a:r>
            <a:r>
              <a:rPr lang="en-US" sz="3600" dirty="0" err="1">
                <a:latin typeface="Arial" panose="020B0604020202020204" pitchFamily="34" charset="0"/>
                <a:cs typeface="Arial" panose="020B0604020202020204" pitchFamily="34" charset="0"/>
              </a:rPr>
              <a:t>amet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oratio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pericula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partiendo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mei</a:t>
            </a:r>
            <a:r>
              <a:rPr lang="en-US" sz="3600" dirty="0">
                <a:latin typeface="Arial" panose="020B0604020202020204" pitchFamily="34" charset="0"/>
                <a:cs typeface="Arial" panose="020B0604020202020204" pitchFamily="34" charset="0"/>
              </a:rPr>
              <a:t> cu, </a:t>
            </a:r>
            <a:r>
              <a:rPr lang="en-US" sz="3600" dirty="0" err="1">
                <a:latin typeface="Arial" panose="020B0604020202020204" pitchFamily="34" charset="0"/>
                <a:cs typeface="Arial" panose="020B0604020202020204" pitchFamily="34" charset="0"/>
              </a:rPr>
              <a:t>usu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possim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mentitum</a:t>
            </a:r>
            <a:r>
              <a:rPr lang="en-US" sz="3600" dirty="0">
                <a:latin typeface="Arial" panose="020B0604020202020204" pitchFamily="34" charset="0"/>
                <a:cs typeface="Arial" panose="020B0604020202020204" pitchFamily="34" charset="0"/>
              </a:rPr>
              <a:t> mandamus an. </a:t>
            </a:r>
            <a:endParaRPr lang="en-US" sz="3600" b="1" dirty="0">
              <a:latin typeface="Arial" panose="020B0604020202020204" pitchFamily="34" charset="0"/>
              <a:cs typeface="Arial" panose="020B0604020202020204" pitchFamily="34" charset="0"/>
            </a:endParaRPr>
          </a:p>
          <a:p>
            <a:pPr>
              <a:lnSpc>
                <a:spcPct val="120000"/>
              </a:lnSpc>
            </a:pPr>
            <a:endParaRPr lang="en-US" sz="3600" b="1" dirty="0">
              <a:latin typeface="Arial" panose="020B0604020202020204" pitchFamily="34" charset="0"/>
              <a:cs typeface="Arial" panose="020B0604020202020204" pitchFamily="34" charset="0"/>
            </a:endParaRPr>
          </a:p>
        </p:txBody>
      </p:sp>
      <p:pic>
        <p:nvPicPr>
          <p:cNvPr id="16" name="Picture 15" descr="unilogo_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80149" y="30066922"/>
            <a:ext cx="2547417" cy="196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rotWithShape="1">
          <a:blip r:embed="rId9"/>
          <a:srcRect l="12869" t="7131" r="6708" b="7305"/>
          <a:stretch/>
        </p:blipFill>
        <p:spPr>
          <a:xfrm>
            <a:off x="41653099" y="29984379"/>
            <a:ext cx="2133018" cy="2047926"/>
          </a:xfrm>
          <a:prstGeom prst="ellipse">
            <a:avLst/>
          </a:prstGeom>
          <a:solidFill>
            <a:srgbClr val="B3CCE6"/>
          </a:solidFill>
          <a:ln>
            <a:noFill/>
          </a:ln>
          <a:effectLst>
            <a:softEdge rad="12700"/>
          </a:effectLst>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598637" y="29895273"/>
            <a:ext cx="2137032" cy="2137032"/>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889" y="495412"/>
            <a:ext cx="3450946" cy="3450946"/>
          </a:xfrm>
          <a:prstGeom prst="rect">
            <a:avLst/>
          </a:prstGeom>
        </p:spPr>
      </p:pic>
    </p:spTree>
    <p:extLst>
      <p:ext uri="{BB962C8B-B14F-4D97-AF65-F5344CB8AC3E}">
        <p14:creationId xmlns:p14="http://schemas.microsoft.com/office/powerpoint/2010/main" val="42528457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I Poster PowerPointTemplate" id="{D1A5D400-EFD4-460F-AC14-34B99A381677}" vid="{E4E7F868-5AD6-4C89-B349-939F0783FB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1324</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Roboto</vt:lpstr>
      <vt:lpstr>Calibri Light</vt:lpstr>
      <vt:lpstr>Calibri</vt:lpstr>
      <vt:lpstr>Office Theme</vt:lpstr>
      <vt:lpstr>Place the main finding of your study in this shaded box to give attendees a quick understanding of the study. Emphasize important words with bold or italic font.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Correct fonts won’t load until you open this in PowerPoint (e.g., if you’re previewing this in your browser it’ll look uglier than it actually is).  2. Generate QR codes here: https://www.qrcode-monkey.com/</dc:title>
  <dc:creator>Morrison, Mike</dc:creator>
  <cp:lastModifiedBy>Smith, Lilian (ISPM)</cp:lastModifiedBy>
  <cp:revision>72</cp:revision>
  <cp:lastPrinted>2019-09-17T15:52:02Z</cp:lastPrinted>
  <dcterms:created xsi:type="dcterms:W3CDTF">2019-07-02T13:39:34Z</dcterms:created>
  <dcterms:modified xsi:type="dcterms:W3CDTF">2020-02-06T07:39:55Z</dcterms:modified>
</cp:coreProperties>
</file>