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257" r:id="rId6"/>
    <p:sldId id="258" r:id="rId7"/>
    <p:sldId id="260" r:id="rId8"/>
    <p:sldId id="261" r:id="rId9"/>
    <p:sldId id="262" r:id="rId10"/>
    <p:sldId id="295" r:id="rId11"/>
    <p:sldId id="330" r:id="rId12"/>
    <p:sldId id="264" r:id="rId13"/>
    <p:sldId id="331" r:id="rId14"/>
    <p:sldId id="276" r:id="rId15"/>
    <p:sldId id="3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71292" autoAdjust="0"/>
  </p:normalViewPr>
  <p:slideViewPr>
    <p:cSldViewPr snapToGrid="0">
      <p:cViewPr varScale="1">
        <p:scale>
          <a:sx n="116" d="100"/>
          <a:sy n="116" d="100"/>
        </p:scale>
        <p:origin x="84" y="19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AD303-6292-426B-A6AB-06BC4A016491}" type="datetimeFigureOut">
              <a:rPr lang="en-US" smtClean="0"/>
              <a:t>06/21/2021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EAB869-CDD9-456A-8B7C-61435F5DE070}" type="slidenum">
              <a:rPr lang="en-US" smtClean="0"/>
              <a:t>‹#›</a:t>
            </a:fld>
            <a:endParaRPr lang="en-US"/>
          </a:p>
        </p:txBody>
      </p:sp>
    </p:spTree>
    <p:extLst>
      <p:ext uri="{BB962C8B-B14F-4D97-AF65-F5344CB8AC3E}">
        <p14:creationId xmlns:p14="http://schemas.microsoft.com/office/powerpoint/2010/main" val="2388405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67CFB-407D-4EDA-8FB7-F4A98E46742B}" type="datetimeFigureOut">
              <a:rPr lang="en-US" smtClean="0"/>
              <a:t>06/21/2021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BBEE3-F35A-49B8-81A1-48DBB66BC897}" type="slidenum">
              <a:rPr lang="en-US" smtClean="0"/>
              <a:t>‹#›</a:t>
            </a:fld>
            <a:endParaRPr lang="en-US"/>
          </a:p>
        </p:txBody>
      </p:sp>
    </p:spTree>
    <p:extLst>
      <p:ext uri="{BB962C8B-B14F-4D97-AF65-F5344CB8AC3E}">
        <p14:creationId xmlns:p14="http://schemas.microsoft.com/office/powerpoint/2010/main" val="86782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257718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70341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246904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263188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407727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94109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374592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322042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16735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56025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3D12878-D1AB-4BC7-B8C7-433526DA935B}" type="slidenum">
              <a:rPr lang="en-US" smtClean="0"/>
              <a:t>‹#›</a:t>
            </a:fld>
            <a:endParaRPr lang="en-US"/>
          </a:p>
        </p:txBody>
      </p:sp>
    </p:spTree>
    <p:extLst>
      <p:ext uri="{BB962C8B-B14F-4D97-AF65-F5344CB8AC3E}">
        <p14:creationId xmlns:p14="http://schemas.microsoft.com/office/powerpoint/2010/main" val="276801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724400" y="6443809"/>
            <a:ext cx="2743200" cy="365125"/>
          </a:xfrm>
          <a:prstGeom prst="rect">
            <a:avLst/>
          </a:prstGeom>
        </p:spPr>
        <p:txBody>
          <a:bodyPr vert="horz" lIns="91440" tIns="45720" rIns="91440" bIns="45720" rtlCol="0" anchor="b"/>
          <a:lstStyle>
            <a:lvl1pPr algn="ctr">
              <a:defRPr sz="1200">
                <a:solidFill>
                  <a:schemeClr val="tx1">
                    <a:tint val="75000"/>
                  </a:schemeClr>
                </a:solidFill>
              </a:defRPr>
            </a:lvl1pPr>
          </a:lstStyle>
          <a:p>
            <a:fld id="{E3D12878-D1AB-4BC7-B8C7-433526DA935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28803" y="6311900"/>
            <a:ext cx="924997" cy="461944"/>
          </a:xfrm>
          <a:prstGeom prst="rect">
            <a:avLst/>
          </a:prstGeom>
        </p:spPr>
      </p:pic>
    </p:spTree>
    <p:extLst>
      <p:ext uri="{BB962C8B-B14F-4D97-AF65-F5344CB8AC3E}">
        <p14:creationId xmlns:p14="http://schemas.microsoft.com/office/powerpoint/2010/main" val="149984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NUL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D589-6693-3E4C-9675-9339867E1025}"/>
              </a:ext>
            </a:extLst>
          </p:cNvPr>
          <p:cNvSpPr>
            <a:spLocks noGrp="1"/>
          </p:cNvSpPr>
          <p:nvPr>
            <p:ph type="ctrTitle"/>
          </p:nvPr>
        </p:nvSpPr>
        <p:spPr/>
        <p:txBody>
          <a:bodyPr/>
          <a:lstStyle/>
          <a:p>
            <a:r>
              <a:rPr lang="en-US" dirty="0"/>
              <a:t>Design Clinic</a:t>
            </a:r>
          </a:p>
        </p:txBody>
      </p:sp>
      <p:sp>
        <p:nvSpPr>
          <p:cNvPr id="3" name="Subtitle 2">
            <a:extLst>
              <a:ext uri="{FF2B5EF4-FFF2-40B4-BE49-F238E27FC236}">
                <a16:creationId xmlns:a16="http://schemas.microsoft.com/office/drawing/2014/main" id="{157ABF77-1086-6C42-8F08-C063D8547355}"/>
              </a:ext>
            </a:extLst>
          </p:cNvPr>
          <p:cNvSpPr>
            <a:spLocks noGrp="1"/>
          </p:cNvSpPr>
          <p:nvPr>
            <p:ph type="subTitle" idx="1"/>
          </p:nvPr>
        </p:nvSpPr>
        <p:spPr/>
        <p:txBody>
          <a:bodyPr/>
          <a:lstStyle/>
          <a:p>
            <a:r>
              <a:rPr lang="en-US" dirty="0" err="1"/>
              <a:t>NoLeaks</a:t>
            </a:r>
            <a:r>
              <a:rPr lang="en-US" dirty="0"/>
              <a:t> IoT Platform</a:t>
            </a:r>
          </a:p>
        </p:txBody>
      </p:sp>
    </p:spTree>
    <p:extLst>
      <p:ext uri="{BB962C8B-B14F-4D97-AF65-F5344CB8AC3E}">
        <p14:creationId xmlns:p14="http://schemas.microsoft.com/office/powerpoint/2010/main" val="97728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5638CE65-1935-49CE-8967-CF9FD4856631}"/>
              </a:ext>
            </a:extLst>
          </p:cNvPr>
          <p:cNvSpPr>
            <a:spLocks noGrp="1"/>
          </p:cNvSpPr>
          <p:nvPr>
            <p:ph type="title"/>
          </p:nvPr>
        </p:nvSpPr>
        <p:spPr>
          <a:xfrm>
            <a:off x="838200" y="365125"/>
            <a:ext cx="10515600" cy="516075"/>
          </a:xfrm>
        </p:spPr>
        <p:txBody>
          <a:bodyPr>
            <a:normAutofit fontScale="90000"/>
          </a:bodyPr>
          <a:lstStyle/>
          <a:p>
            <a:r>
              <a:rPr lang="en-US" dirty="0"/>
              <a:t>System Description</a:t>
            </a:r>
          </a:p>
        </p:txBody>
      </p:sp>
      <p:sp>
        <p:nvSpPr>
          <p:cNvPr id="37" name="Rounded Rectangle 5">
            <a:extLst>
              <a:ext uri="{FF2B5EF4-FFF2-40B4-BE49-F238E27FC236}">
                <a16:creationId xmlns:a16="http://schemas.microsoft.com/office/drawing/2014/main" id="{A977DC0E-0BF5-4226-A036-8244763E2023}"/>
              </a:ext>
            </a:extLst>
          </p:cNvPr>
          <p:cNvSpPr/>
          <p:nvPr/>
        </p:nvSpPr>
        <p:spPr>
          <a:xfrm>
            <a:off x="4622755" y="1210961"/>
            <a:ext cx="3030178" cy="4926227"/>
          </a:xfrm>
          <a:prstGeom prst="roundRect">
            <a:avLst>
              <a:gd name="adj" fmla="val 2131"/>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smtClean="0"/>
              <a:t>Monitoring Service</a:t>
            </a:r>
            <a:endParaRPr lang="en-US" dirty="0"/>
          </a:p>
        </p:txBody>
      </p:sp>
      <p:pic>
        <p:nvPicPr>
          <p:cNvPr id="38" name="Graphic 6" descr="Group success">
            <a:extLst>
              <a:ext uri="{FF2B5EF4-FFF2-40B4-BE49-F238E27FC236}">
                <a16:creationId xmlns:a16="http://schemas.microsoft.com/office/drawing/2014/main" id="{1047BA5C-D38C-4F39-ADFB-811A93E0DFB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823328" y="260966"/>
            <a:ext cx="1752469" cy="1752469"/>
          </a:xfrm>
          <a:prstGeom prst="rect">
            <a:avLst/>
          </a:prstGeom>
        </p:spPr>
      </p:pic>
      <p:pic>
        <p:nvPicPr>
          <p:cNvPr id="39" name="Graphic 8" descr="School girl">
            <a:extLst>
              <a:ext uri="{FF2B5EF4-FFF2-40B4-BE49-F238E27FC236}">
                <a16:creationId xmlns:a16="http://schemas.microsoft.com/office/drawing/2014/main" id="{E9EB914A-A49D-46E8-9D86-918582F64FC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978501" y="3463495"/>
            <a:ext cx="1752469" cy="1752469"/>
          </a:xfrm>
          <a:prstGeom prst="rect">
            <a:avLst/>
          </a:prstGeom>
        </p:spPr>
      </p:pic>
      <p:sp>
        <p:nvSpPr>
          <p:cNvPr id="40" name="TextBox 39">
            <a:extLst>
              <a:ext uri="{FF2B5EF4-FFF2-40B4-BE49-F238E27FC236}">
                <a16:creationId xmlns:a16="http://schemas.microsoft.com/office/drawing/2014/main" id="{C5EB204F-88F6-4A2E-8AEB-4891ACE9CBF8}"/>
              </a:ext>
            </a:extLst>
          </p:cNvPr>
          <p:cNvSpPr txBox="1"/>
          <p:nvPr/>
        </p:nvSpPr>
        <p:spPr>
          <a:xfrm>
            <a:off x="10070849" y="5118398"/>
            <a:ext cx="1728037" cy="369332"/>
          </a:xfrm>
          <a:prstGeom prst="rect">
            <a:avLst/>
          </a:prstGeom>
          <a:noFill/>
        </p:spPr>
        <p:txBody>
          <a:bodyPr wrap="none" rtlCol="0">
            <a:spAutoFit/>
          </a:bodyPr>
          <a:lstStyle/>
          <a:p>
            <a:r>
              <a:rPr lang="en-US" dirty="0" smtClean="0"/>
              <a:t>Building Manger</a:t>
            </a:r>
            <a:endParaRPr lang="en-US" dirty="0"/>
          </a:p>
        </p:txBody>
      </p:sp>
      <p:sp>
        <p:nvSpPr>
          <p:cNvPr id="43" name="TextBox 42">
            <a:extLst>
              <a:ext uri="{FF2B5EF4-FFF2-40B4-BE49-F238E27FC236}">
                <a16:creationId xmlns:a16="http://schemas.microsoft.com/office/drawing/2014/main" id="{86C58E3E-0DA9-4C3A-AE5A-502B486ECB3B}"/>
              </a:ext>
            </a:extLst>
          </p:cNvPr>
          <p:cNvSpPr txBox="1"/>
          <p:nvPr/>
        </p:nvSpPr>
        <p:spPr>
          <a:xfrm>
            <a:off x="10022582" y="1755004"/>
            <a:ext cx="1353960" cy="369332"/>
          </a:xfrm>
          <a:prstGeom prst="rect">
            <a:avLst/>
          </a:prstGeom>
          <a:noFill/>
        </p:spPr>
        <p:txBody>
          <a:bodyPr wrap="none" rtlCol="0">
            <a:spAutoFit/>
          </a:bodyPr>
          <a:lstStyle/>
          <a:p>
            <a:r>
              <a:rPr lang="en-US" dirty="0" smtClean="0"/>
              <a:t>Homeowner</a:t>
            </a:r>
            <a:endParaRPr lang="en-US" dirty="0"/>
          </a:p>
        </p:txBody>
      </p:sp>
      <p:cxnSp>
        <p:nvCxnSpPr>
          <p:cNvPr id="44" name="Straight Arrow Connector 43">
            <a:extLst>
              <a:ext uri="{FF2B5EF4-FFF2-40B4-BE49-F238E27FC236}">
                <a16:creationId xmlns:a16="http://schemas.microsoft.com/office/drawing/2014/main" id="{04E94459-E77F-42A4-A3AF-90C199174229}"/>
              </a:ext>
            </a:extLst>
          </p:cNvPr>
          <p:cNvCxnSpPr>
            <a:cxnSpLocks/>
          </p:cNvCxnSpPr>
          <p:nvPr/>
        </p:nvCxnSpPr>
        <p:spPr>
          <a:xfrm>
            <a:off x="2753544" y="1907432"/>
            <a:ext cx="1821235" cy="102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119BBEB-5A77-453A-9845-BC0161A5E9A5}"/>
              </a:ext>
            </a:extLst>
          </p:cNvPr>
          <p:cNvSpPr txBox="1"/>
          <p:nvPr/>
        </p:nvSpPr>
        <p:spPr>
          <a:xfrm>
            <a:off x="2753544" y="1498351"/>
            <a:ext cx="2658445" cy="369332"/>
          </a:xfrm>
          <a:prstGeom prst="rect">
            <a:avLst/>
          </a:prstGeom>
          <a:noFill/>
        </p:spPr>
        <p:txBody>
          <a:bodyPr wrap="square" rtlCol="0">
            <a:spAutoFit/>
          </a:bodyPr>
          <a:lstStyle/>
          <a:p>
            <a:r>
              <a:rPr lang="en-US" dirty="0"/>
              <a:t>Configure Devices</a:t>
            </a:r>
            <a:endParaRPr lang="en-US" dirty="0"/>
          </a:p>
        </p:txBody>
      </p:sp>
      <p:cxnSp>
        <p:nvCxnSpPr>
          <p:cNvPr id="46" name="Straight Arrow Connector 45">
            <a:extLst>
              <a:ext uri="{FF2B5EF4-FFF2-40B4-BE49-F238E27FC236}">
                <a16:creationId xmlns:a16="http://schemas.microsoft.com/office/drawing/2014/main" id="{E7EBE660-8EAB-498C-8582-CE96CC3812C7}"/>
              </a:ext>
            </a:extLst>
          </p:cNvPr>
          <p:cNvCxnSpPr>
            <a:cxnSpLocks/>
          </p:cNvCxnSpPr>
          <p:nvPr/>
        </p:nvCxnSpPr>
        <p:spPr>
          <a:xfrm>
            <a:off x="3219919" y="2544002"/>
            <a:ext cx="13576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5A51F95-F0F7-4307-9C9A-9DCAC4D4A484}"/>
              </a:ext>
            </a:extLst>
          </p:cNvPr>
          <p:cNvSpPr txBox="1"/>
          <p:nvPr/>
        </p:nvSpPr>
        <p:spPr>
          <a:xfrm>
            <a:off x="2335940" y="2124662"/>
            <a:ext cx="2353914" cy="369332"/>
          </a:xfrm>
          <a:prstGeom prst="rect">
            <a:avLst/>
          </a:prstGeom>
          <a:noFill/>
        </p:spPr>
        <p:txBody>
          <a:bodyPr wrap="none" rtlCol="0">
            <a:spAutoFit/>
          </a:bodyPr>
          <a:lstStyle/>
          <a:p>
            <a:r>
              <a:rPr lang="en-US" dirty="0" smtClean="0"/>
              <a:t>Configure Environment</a:t>
            </a:r>
            <a:endParaRPr lang="en-US" dirty="0"/>
          </a:p>
        </p:txBody>
      </p:sp>
      <p:sp>
        <p:nvSpPr>
          <p:cNvPr id="49" name="TextBox 48">
            <a:extLst>
              <a:ext uri="{FF2B5EF4-FFF2-40B4-BE49-F238E27FC236}">
                <a16:creationId xmlns:a16="http://schemas.microsoft.com/office/drawing/2014/main" id="{A1B777E8-AAE1-4ACC-9AC5-AFFF13D56BA3}"/>
              </a:ext>
            </a:extLst>
          </p:cNvPr>
          <p:cNvSpPr txBox="1"/>
          <p:nvPr/>
        </p:nvSpPr>
        <p:spPr>
          <a:xfrm>
            <a:off x="1139821" y="3586879"/>
            <a:ext cx="4779735" cy="369332"/>
          </a:xfrm>
          <a:prstGeom prst="rect">
            <a:avLst/>
          </a:prstGeom>
          <a:noFill/>
        </p:spPr>
        <p:txBody>
          <a:bodyPr wrap="square" rtlCol="0">
            <a:spAutoFit/>
          </a:bodyPr>
          <a:lstStyle/>
          <a:p>
            <a:r>
              <a:rPr lang="en-US" dirty="0" smtClean="0"/>
              <a:t>Setup default notifications &amp; alarms</a:t>
            </a:r>
            <a:endParaRPr lang="en-US" dirty="0"/>
          </a:p>
        </p:txBody>
      </p:sp>
      <p:pic>
        <p:nvPicPr>
          <p:cNvPr id="52" name="Picture 51">
            <a:extLst>
              <a:ext uri="{FF2B5EF4-FFF2-40B4-BE49-F238E27FC236}">
                <a16:creationId xmlns:a16="http://schemas.microsoft.com/office/drawing/2014/main" id="{EACC6057-1D44-4250-8390-C506C55FEDAC}"/>
              </a:ext>
            </a:extLst>
          </p:cNvPr>
          <p:cNvPicPr>
            <a:picLocks noChangeAspect="1"/>
          </p:cNvPicPr>
          <p:nvPr/>
        </p:nvPicPr>
        <p:blipFill>
          <a:blip r:embed="rId6"/>
          <a:stretch>
            <a:fillRect/>
          </a:stretch>
        </p:blipFill>
        <p:spPr>
          <a:xfrm rot="10800000">
            <a:off x="7548271" y="1667473"/>
            <a:ext cx="1438781" cy="158510"/>
          </a:xfrm>
          <a:prstGeom prst="rect">
            <a:avLst/>
          </a:prstGeom>
        </p:spPr>
      </p:pic>
      <p:sp>
        <p:nvSpPr>
          <p:cNvPr id="53" name="TextBox 52">
            <a:extLst>
              <a:ext uri="{FF2B5EF4-FFF2-40B4-BE49-F238E27FC236}">
                <a16:creationId xmlns:a16="http://schemas.microsoft.com/office/drawing/2014/main" id="{6C6E66EB-0B91-4B24-9514-CE116A1DFFF8}"/>
              </a:ext>
            </a:extLst>
          </p:cNvPr>
          <p:cNvSpPr txBox="1"/>
          <p:nvPr/>
        </p:nvSpPr>
        <p:spPr>
          <a:xfrm>
            <a:off x="7608452" y="1317197"/>
            <a:ext cx="1414746" cy="369332"/>
          </a:xfrm>
          <a:prstGeom prst="rect">
            <a:avLst/>
          </a:prstGeom>
          <a:noFill/>
        </p:spPr>
        <p:txBody>
          <a:bodyPr wrap="none" rtlCol="0">
            <a:spAutoFit/>
          </a:bodyPr>
          <a:lstStyle/>
          <a:p>
            <a:r>
              <a:rPr lang="en-US" dirty="0" smtClean="0"/>
              <a:t>Access Portal</a:t>
            </a:r>
            <a:endParaRPr lang="en-US" dirty="0"/>
          </a:p>
        </p:txBody>
      </p:sp>
      <p:pic>
        <p:nvPicPr>
          <p:cNvPr id="54" name="Picture 53">
            <a:extLst>
              <a:ext uri="{FF2B5EF4-FFF2-40B4-BE49-F238E27FC236}">
                <a16:creationId xmlns:a16="http://schemas.microsoft.com/office/drawing/2014/main" id="{5C5D0787-F563-4D35-AFE7-4C47C39CA8B5}"/>
              </a:ext>
            </a:extLst>
          </p:cNvPr>
          <p:cNvPicPr>
            <a:picLocks noChangeAspect="1"/>
          </p:cNvPicPr>
          <p:nvPr/>
        </p:nvPicPr>
        <p:blipFill>
          <a:blip r:embed="rId6"/>
          <a:stretch>
            <a:fillRect/>
          </a:stretch>
        </p:blipFill>
        <p:spPr>
          <a:xfrm rot="10800000">
            <a:off x="7572593" y="2093494"/>
            <a:ext cx="1438781" cy="158510"/>
          </a:xfrm>
          <a:prstGeom prst="rect">
            <a:avLst/>
          </a:prstGeom>
        </p:spPr>
      </p:pic>
      <p:sp>
        <p:nvSpPr>
          <p:cNvPr id="56" name="TextBox 55">
            <a:extLst>
              <a:ext uri="{FF2B5EF4-FFF2-40B4-BE49-F238E27FC236}">
                <a16:creationId xmlns:a16="http://schemas.microsoft.com/office/drawing/2014/main" id="{BFD0EA32-2DBF-4EF8-9F23-8BBA9A0718D8}"/>
              </a:ext>
            </a:extLst>
          </p:cNvPr>
          <p:cNvSpPr txBox="1"/>
          <p:nvPr/>
        </p:nvSpPr>
        <p:spPr>
          <a:xfrm>
            <a:off x="7608452" y="2669943"/>
            <a:ext cx="1867114" cy="369332"/>
          </a:xfrm>
          <a:prstGeom prst="rect">
            <a:avLst/>
          </a:prstGeom>
          <a:noFill/>
        </p:spPr>
        <p:txBody>
          <a:bodyPr wrap="none" rtlCol="0">
            <a:spAutoFit/>
          </a:bodyPr>
          <a:lstStyle/>
          <a:p>
            <a:r>
              <a:rPr lang="en-US" dirty="0" smtClean="0"/>
              <a:t>Configure Devices</a:t>
            </a:r>
            <a:endParaRPr lang="en-US" dirty="0"/>
          </a:p>
        </p:txBody>
      </p:sp>
      <p:sp>
        <p:nvSpPr>
          <p:cNvPr id="57" name="TextBox 56">
            <a:extLst>
              <a:ext uri="{FF2B5EF4-FFF2-40B4-BE49-F238E27FC236}">
                <a16:creationId xmlns:a16="http://schemas.microsoft.com/office/drawing/2014/main" id="{54110D42-31BC-4A3F-9A93-F0910F0FA0CC}"/>
              </a:ext>
            </a:extLst>
          </p:cNvPr>
          <p:cNvSpPr txBox="1"/>
          <p:nvPr/>
        </p:nvSpPr>
        <p:spPr>
          <a:xfrm>
            <a:off x="7583452" y="3150120"/>
            <a:ext cx="2446806" cy="646331"/>
          </a:xfrm>
          <a:prstGeom prst="rect">
            <a:avLst/>
          </a:prstGeom>
          <a:noFill/>
        </p:spPr>
        <p:txBody>
          <a:bodyPr wrap="square" rtlCol="0">
            <a:spAutoFit/>
          </a:bodyPr>
          <a:lstStyle/>
          <a:p>
            <a:r>
              <a:rPr lang="en-US" dirty="0"/>
              <a:t>Configure Environment</a:t>
            </a:r>
          </a:p>
          <a:p>
            <a:endParaRPr lang="en-US" dirty="0"/>
          </a:p>
        </p:txBody>
      </p:sp>
      <p:sp>
        <p:nvSpPr>
          <p:cNvPr id="60" name="TextBox 59">
            <a:extLst>
              <a:ext uri="{FF2B5EF4-FFF2-40B4-BE49-F238E27FC236}">
                <a16:creationId xmlns:a16="http://schemas.microsoft.com/office/drawing/2014/main" id="{55708520-A823-4335-9A9C-CA483B4204EE}"/>
              </a:ext>
            </a:extLst>
          </p:cNvPr>
          <p:cNvSpPr txBox="1"/>
          <p:nvPr/>
        </p:nvSpPr>
        <p:spPr>
          <a:xfrm>
            <a:off x="7625563" y="5471402"/>
            <a:ext cx="1376467" cy="369332"/>
          </a:xfrm>
          <a:prstGeom prst="rect">
            <a:avLst/>
          </a:prstGeom>
          <a:noFill/>
        </p:spPr>
        <p:txBody>
          <a:bodyPr wrap="none" rtlCol="0">
            <a:spAutoFit/>
          </a:bodyPr>
          <a:lstStyle/>
          <a:p>
            <a:r>
              <a:rPr lang="en-US" dirty="0"/>
              <a:t>Notifications</a:t>
            </a:r>
          </a:p>
        </p:txBody>
      </p:sp>
      <p:pic>
        <p:nvPicPr>
          <p:cNvPr id="61" name="Picture 60">
            <a:extLst>
              <a:ext uri="{FF2B5EF4-FFF2-40B4-BE49-F238E27FC236}">
                <a16:creationId xmlns:a16="http://schemas.microsoft.com/office/drawing/2014/main" id="{BD93C4CC-D3EE-4320-990E-88A3DA8A36D8}"/>
              </a:ext>
            </a:extLst>
          </p:cNvPr>
          <p:cNvPicPr>
            <a:picLocks noChangeAspect="1"/>
          </p:cNvPicPr>
          <p:nvPr/>
        </p:nvPicPr>
        <p:blipFill>
          <a:blip r:embed="rId6"/>
          <a:stretch>
            <a:fillRect/>
          </a:stretch>
        </p:blipFill>
        <p:spPr>
          <a:xfrm rot="10800000">
            <a:off x="7561607" y="2947795"/>
            <a:ext cx="1438781" cy="158510"/>
          </a:xfrm>
          <a:prstGeom prst="rect">
            <a:avLst/>
          </a:prstGeom>
        </p:spPr>
      </p:pic>
      <p:pic>
        <p:nvPicPr>
          <p:cNvPr id="65" name="Picture 64">
            <a:extLst>
              <a:ext uri="{FF2B5EF4-FFF2-40B4-BE49-F238E27FC236}">
                <a16:creationId xmlns:a16="http://schemas.microsoft.com/office/drawing/2014/main" id="{AB945C31-6850-4327-80CC-92D58A0A3B7D}"/>
              </a:ext>
            </a:extLst>
          </p:cNvPr>
          <p:cNvPicPr>
            <a:picLocks noChangeAspect="1"/>
          </p:cNvPicPr>
          <p:nvPr/>
        </p:nvPicPr>
        <p:blipFill>
          <a:blip r:embed="rId6"/>
          <a:stretch>
            <a:fillRect/>
          </a:stretch>
        </p:blipFill>
        <p:spPr>
          <a:xfrm>
            <a:off x="7646037" y="5761479"/>
            <a:ext cx="1438781" cy="158510"/>
          </a:xfrm>
          <a:prstGeom prst="rect">
            <a:avLst/>
          </a:prstGeom>
        </p:spPr>
      </p:pic>
      <p:pic>
        <p:nvPicPr>
          <p:cNvPr id="66" name="Graphic 8" descr="School girl">
            <a:extLst>
              <a:ext uri="{FF2B5EF4-FFF2-40B4-BE49-F238E27FC236}">
                <a16:creationId xmlns:a16="http://schemas.microsoft.com/office/drawing/2014/main" id="{E9EB914A-A49D-46E8-9D86-918582F64FC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65927" y="1498351"/>
            <a:ext cx="1752469" cy="1752469"/>
          </a:xfrm>
          <a:prstGeom prst="rect">
            <a:avLst/>
          </a:prstGeom>
        </p:spPr>
      </p:pic>
      <p:sp>
        <p:nvSpPr>
          <p:cNvPr id="67" name="TextBox 66">
            <a:extLst>
              <a:ext uri="{FF2B5EF4-FFF2-40B4-BE49-F238E27FC236}">
                <a16:creationId xmlns:a16="http://schemas.microsoft.com/office/drawing/2014/main" id="{C5EB204F-88F6-4A2E-8AEB-4891ACE9CBF8}"/>
              </a:ext>
            </a:extLst>
          </p:cNvPr>
          <p:cNvSpPr txBox="1"/>
          <p:nvPr/>
        </p:nvSpPr>
        <p:spPr>
          <a:xfrm>
            <a:off x="116528" y="2993895"/>
            <a:ext cx="1023293" cy="369332"/>
          </a:xfrm>
          <a:prstGeom prst="rect">
            <a:avLst/>
          </a:prstGeom>
          <a:noFill/>
        </p:spPr>
        <p:txBody>
          <a:bodyPr wrap="none" rtlCol="0">
            <a:spAutoFit/>
          </a:bodyPr>
          <a:lstStyle/>
          <a:p>
            <a:r>
              <a:rPr lang="en-US" dirty="0" smtClean="0"/>
              <a:t>Installers</a:t>
            </a:r>
            <a:endParaRPr lang="en-US" dirty="0"/>
          </a:p>
        </p:txBody>
      </p:sp>
      <p:sp>
        <p:nvSpPr>
          <p:cNvPr id="70" name="TextBox 69">
            <a:extLst>
              <a:ext uri="{FF2B5EF4-FFF2-40B4-BE49-F238E27FC236}">
                <a16:creationId xmlns:a16="http://schemas.microsoft.com/office/drawing/2014/main" id="{6C6E66EB-0B91-4B24-9514-CE116A1DFFF8}"/>
              </a:ext>
            </a:extLst>
          </p:cNvPr>
          <p:cNvSpPr txBox="1"/>
          <p:nvPr/>
        </p:nvSpPr>
        <p:spPr>
          <a:xfrm>
            <a:off x="7608832" y="1794593"/>
            <a:ext cx="1608902" cy="369332"/>
          </a:xfrm>
          <a:prstGeom prst="rect">
            <a:avLst/>
          </a:prstGeom>
          <a:noFill/>
        </p:spPr>
        <p:txBody>
          <a:bodyPr wrap="none" rtlCol="0">
            <a:spAutoFit/>
          </a:bodyPr>
          <a:lstStyle/>
          <a:p>
            <a:r>
              <a:rPr lang="en-US" dirty="0" smtClean="0"/>
              <a:t>Manage Profile</a:t>
            </a:r>
            <a:endParaRPr lang="en-US" dirty="0"/>
          </a:p>
        </p:txBody>
      </p:sp>
      <p:sp>
        <p:nvSpPr>
          <p:cNvPr id="71" name="Rectangle 70"/>
          <p:cNvSpPr/>
          <p:nvPr/>
        </p:nvSpPr>
        <p:spPr>
          <a:xfrm>
            <a:off x="4773135" y="1882672"/>
            <a:ext cx="9144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Device</a:t>
            </a:r>
            <a:endParaRPr lang="en-US" dirty="0"/>
          </a:p>
        </p:txBody>
      </p:sp>
      <p:sp>
        <p:nvSpPr>
          <p:cNvPr id="72" name="Rectangle 71"/>
          <p:cNvSpPr/>
          <p:nvPr/>
        </p:nvSpPr>
        <p:spPr>
          <a:xfrm>
            <a:off x="4773134" y="2335972"/>
            <a:ext cx="1673647" cy="3473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Administration</a:t>
            </a:r>
            <a:endParaRPr lang="en-US" dirty="0"/>
          </a:p>
        </p:txBody>
      </p:sp>
      <p:sp>
        <p:nvSpPr>
          <p:cNvPr id="73" name="Rectangle 72"/>
          <p:cNvSpPr/>
          <p:nvPr/>
        </p:nvSpPr>
        <p:spPr>
          <a:xfrm>
            <a:off x="4773135" y="3215450"/>
            <a:ext cx="1388995" cy="3618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Notification </a:t>
            </a:r>
            <a:endParaRPr lang="en-US" dirty="0"/>
          </a:p>
        </p:txBody>
      </p:sp>
      <p:sp>
        <p:nvSpPr>
          <p:cNvPr id="74" name="Rectangle 73"/>
          <p:cNvSpPr/>
          <p:nvPr/>
        </p:nvSpPr>
        <p:spPr>
          <a:xfrm>
            <a:off x="4773135" y="2775711"/>
            <a:ext cx="1527381" cy="3473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Configuration</a:t>
            </a:r>
            <a:endParaRPr lang="en-US" dirty="0"/>
          </a:p>
        </p:txBody>
      </p:sp>
      <p:sp>
        <p:nvSpPr>
          <p:cNvPr id="75" name="Rectangle 74"/>
          <p:cNvSpPr/>
          <p:nvPr/>
        </p:nvSpPr>
        <p:spPr>
          <a:xfrm>
            <a:off x="4770162" y="3687601"/>
            <a:ext cx="1530354" cy="3618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Feed Manager</a:t>
            </a:r>
            <a:endParaRPr lang="en-US" dirty="0"/>
          </a:p>
        </p:txBody>
      </p:sp>
      <p:sp>
        <p:nvSpPr>
          <p:cNvPr id="76" name="Rectangle 75"/>
          <p:cNvSpPr/>
          <p:nvPr/>
        </p:nvSpPr>
        <p:spPr>
          <a:xfrm>
            <a:off x="4770162" y="4142564"/>
            <a:ext cx="1025719" cy="3618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IoT</a:t>
            </a:r>
            <a:r>
              <a:rPr lang="en-US" dirty="0" smtClean="0"/>
              <a:t> Hub </a:t>
            </a:r>
            <a:endParaRPr lang="en-US" dirty="0"/>
          </a:p>
        </p:txBody>
      </p:sp>
      <p:sp>
        <p:nvSpPr>
          <p:cNvPr id="77" name="Rectangle 76"/>
          <p:cNvSpPr/>
          <p:nvPr/>
        </p:nvSpPr>
        <p:spPr>
          <a:xfrm>
            <a:off x="4770161" y="4629453"/>
            <a:ext cx="2203695" cy="3618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Persistence Manager</a:t>
            </a:r>
            <a:endParaRPr lang="en-US" dirty="0"/>
          </a:p>
        </p:txBody>
      </p:sp>
      <p:pic>
        <p:nvPicPr>
          <p:cNvPr id="79" name="Picture 78">
            <a:extLst>
              <a:ext uri="{FF2B5EF4-FFF2-40B4-BE49-F238E27FC236}">
                <a16:creationId xmlns:a16="http://schemas.microsoft.com/office/drawing/2014/main" id="{BD93C4CC-D3EE-4320-990E-88A3DA8A36D8}"/>
              </a:ext>
            </a:extLst>
          </p:cNvPr>
          <p:cNvPicPr>
            <a:picLocks noChangeAspect="1"/>
          </p:cNvPicPr>
          <p:nvPr/>
        </p:nvPicPr>
        <p:blipFill>
          <a:blip r:embed="rId6"/>
          <a:stretch>
            <a:fillRect/>
          </a:stretch>
        </p:blipFill>
        <p:spPr>
          <a:xfrm rot="10800000">
            <a:off x="7582229" y="3476721"/>
            <a:ext cx="1438781" cy="158510"/>
          </a:xfrm>
          <a:prstGeom prst="rect">
            <a:avLst/>
          </a:prstGeom>
        </p:spPr>
      </p:pic>
      <p:cxnSp>
        <p:nvCxnSpPr>
          <p:cNvPr id="81" name="Straight Arrow Connector 80">
            <a:extLst>
              <a:ext uri="{FF2B5EF4-FFF2-40B4-BE49-F238E27FC236}">
                <a16:creationId xmlns:a16="http://schemas.microsoft.com/office/drawing/2014/main" id="{E7EBE660-8EAB-498C-8582-CE96CC3812C7}"/>
              </a:ext>
            </a:extLst>
          </p:cNvPr>
          <p:cNvCxnSpPr>
            <a:cxnSpLocks/>
          </p:cNvCxnSpPr>
          <p:nvPr/>
        </p:nvCxnSpPr>
        <p:spPr>
          <a:xfrm>
            <a:off x="3217128" y="4049407"/>
            <a:ext cx="135765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608452" y="2222164"/>
            <a:ext cx="3668889" cy="369332"/>
          </a:xfrm>
          <a:prstGeom prst="rect">
            <a:avLst/>
          </a:prstGeom>
        </p:spPr>
        <p:txBody>
          <a:bodyPr wrap="none">
            <a:spAutoFit/>
          </a:bodyPr>
          <a:lstStyle/>
          <a:p>
            <a:r>
              <a:rPr lang="en-US" dirty="0" smtClean="0"/>
              <a:t>Manage Subscription &amp; payment Info</a:t>
            </a:r>
            <a:endParaRPr lang="en-US" dirty="0"/>
          </a:p>
        </p:txBody>
      </p:sp>
      <p:pic>
        <p:nvPicPr>
          <p:cNvPr id="83" name="Picture 82">
            <a:extLst>
              <a:ext uri="{FF2B5EF4-FFF2-40B4-BE49-F238E27FC236}">
                <a16:creationId xmlns:a16="http://schemas.microsoft.com/office/drawing/2014/main" id="{5C5D0787-F563-4D35-AFE7-4C47C39CA8B5}"/>
              </a:ext>
            </a:extLst>
          </p:cNvPr>
          <p:cNvPicPr>
            <a:picLocks noChangeAspect="1"/>
          </p:cNvPicPr>
          <p:nvPr/>
        </p:nvPicPr>
        <p:blipFill>
          <a:blip r:embed="rId6"/>
          <a:stretch>
            <a:fillRect/>
          </a:stretch>
        </p:blipFill>
        <p:spPr>
          <a:xfrm rot="10800000">
            <a:off x="7561606" y="2533858"/>
            <a:ext cx="1438781" cy="158510"/>
          </a:xfrm>
          <a:prstGeom prst="rect">
            <a:avLst/>
          </a:prstGeom>
        </p:spPr>
      </p:pic>
      <p:sp>
        <p:nvSpPr>
          <p:cNvPr id="84" name="Rectangle 83"/>
          <p:cNvSpPr/>
          <p:nvPr/>
        </p:nvSpPr>
        <p:spPr>
          <a:xfrm>
            <a:off x="7593714" y="3671747"/>
            <a:ext cx="2341923" cy="369332"/>
          </a:xfrm>
          <a:prstGeom prst="rect">
            <a:avLst/>
          </a:prstGeom>
        </p:spPr>
        <p:txBody>
          <a:bodyPr wrap="none">
            <a:spAutoFit/>
          </a:bodyPr>
          <a:lstStyle/>
          <a:p>
            <a:r>
              <a:rPr lang="en-US" dirty="0"/>
              <a:t>Configure </a:t>
            </a:r>
            <a:r>
              <a:rPr lang="en-US" dirty="0" smtClean="0"/>
              <a:t>Notifications</a:t>
            </a:r>
            <a:endParaRPr lang="en-US" dirty="0"/>
          </a:p>
        </p:txBody>
      </p:sp>
      <p:pic>
        <p:nvPicPr>
          <p:cNvPr id="85" name="Picture 84">
            <a:extLst>
              <a:ext uri="{FF2B5EF4-FFF2-40B4-BE49-F238E27FC236}">
                <a16:creationId xmlns:a16="http://schemas.microsoft.com/office/drawing/2014/main" id="{BD93C4CC-D3EE-4320-990E-88A3DA8A36D8}"/>
              </a:ext>
            </a:extLst>
          </p:cNvPr>
          <p:cNvPicPr>
            <a:picLocks noChangeAspect="1"/>
          </p:cNvPicPr>
          <p:nvPr/>
        </p:nvPicPr>
        <p:blipFill>
          <a:blip r:embed="rId6"/>
          <a:stretch>
            <a:fillRect/>
          </a:stretch>
        </p:blipFill>
        <p:spPr>
          <a:xfrm rot="10800000">
            <a:off x="7587403" y="3976352"/>
            <a:ext cx="1438781" cy="158510"/>
          </a:xfrm>
          <a:prstGeom prst="rect">
            <a:avLst/>
          </a:prstGeom>
        </p:spPr>
      </p:pic>
    </p:spTree>
    <p:extLst>
      <p:ext uri="{BB962C8B-B14F-4D97-AF65-F5344CB8AC3E}">
        <p14:creationId xmlns:p14="http://schemas.microsoft.com/office/powerpoint/2010/main" val="161090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3DF4-527C-4AC1-A265-072E52E392EB}"/>
              </a:ext>
            </a:extLst>
          </p:cNvPr>
          <p:cNvSpPr>
            <a:spLocks noGrp="1"/>
          </p:cNvSpPr>
          <p:nvPr>
            <p:ph type="title"/>
          </p:nvPr>
        </p:nvSpPr>
        <p:spPr>
          <a:xfrm>
            <a:off x="838200" y="365126"/>
            <a:ext cx="10515600" cy="681080"/>
          </a:xfrm>
        </p:spPr>
        <p:txBody>
          <a:bodyPr>
            <a:normAutofit fontScale="90000"/>
          </a:bodyPr>
          <a:lstStyle/>
          <a:p>
            <a:r>
              <a:rPr lang="en-US" dirty="0"/>
              <a:t>Groups of use cases and concepts</a:t>
            </a:r>
          </a:p>
        </p:txBody>
      </p:sp>
      <p:sp>
        <p:nvSpPr>
          <p:cNvPr id="7" name="Content Placeholder 6">
            <a:extLst>
              <a:ext uri="{FF2B5EF4-FFF2-40B4-BE49-F238E27FC236}">
                <a16:creationId xmlns:a16="http://schemas.microsoft.com/office/drawing/2014/main" id="{BDE84661-B1CF-40A1-AC57-17C3E193D7F2}"/>
              </a:ext>
            </a:extLst>
          </p:cNvPr>
          <p:cNvSpPr>
            <a:spLocks noGrp="1"/>
          </p:cNvSpPr>
          <p:nvPr>
            <p:ph idx="1"/>
          </p:nvPr>
        </p:nvSpPr>
        <p:spPr>
          <a:xfrm>
            <a:off x="739346" y="1606379"/>
            <a:ext cx="5109519" cy="5048379"/>
          </a:xfrm>
        </p:spPr>
        <p:txBody>
          <a:bodyPr>
            <a:normAutofit/>
          </a:bodyPr>
          <a:lstStyle/>
          <a:p>
            <a:r>
              <a:rPr lang="en-US" sz="1800" dirty="0" smtClean="0"/>
              <a:t>Device Installer Configuration</a:t>
            </a:r>
          </a:p>
          <a:p>
            <a:pPr lvl="1"/>
            <a:r>
              <a:rPr lang="en-US" sz="1400" dirty="0" smtClean="0"/>
              <a:t>Configure device &amp; event notifications</a:t>
            </a:r>
          </a:p>
          <a:p>
            <a:pPr lvl="1"/>
            <a:r>
              <a:rPr lang="en-US" sz="1400" dirty="0" smtClean="0"/>
              <a:t>Setup environment</a:t>
            </a:r>
          </a:p>
          <a:p>
            <a:r>
              <a:rPr lang="en-US" sz="1800" dirty="0" smtClean="0"/>
              <a:t>Manage User Profile</a:t>
            </a:r>
          </a:p>
          <a:p>
            <a:pPr lvl="1"/>
            <a:r>
              <a:rPr lang="en-US" sz="1400" dirty="0" smtClean="0"/>
              <a:t>Create user profile</a:t>
            </a:r>
          </a:p>
          <a:p>
            <a:pPr lvl="1"/>
            <a:r>
              <a:rPr lang="en-US" sz="1400" dirty="0" smtClean="0"/>
              <a:t>Maintain subscription &amp; payment info</a:t>
            </a:r>
          </a:p>
          <a:p>
            <a:r>
              <a:rPr lang="en-US" sz="1800" dirty="0" smtClean="0"/>
              <a:t>Manage Notification Setup</a:t>
            </a:r>
          </a:p>
          <a:p>
            <a:pPr lvl="1"/>
            <a:r>
              <a:rPr lang="en-US" sz="1400" dirty="0" smtClean="0"/>
              <a:t>Manage Notification categories (status, temp, water sensor)</a:t>
            </a:r>
          </a:p>
          <a:p>
            <a:pPr lvl="1"/>
            <a:r>
              <a:rPr lang="en-US" sz="1400" dirty="0" smtClean="0"/>
              <a:t>Manage Notification types (Email, SMS, Phone)</a:t>
            </a:r>
          </a:p>
          <a:p>
            <a:r>
              <a:rPr lang="en-US" sz="1800" dirty="0" smtClean="0"/>
              <a:t>Alert Notification</a:t>
            </a:r>
          </a:p>
          <a:p>
            <a:pPr lvl="1"/>
            <a:r>
              <a:rPr lang="en-US" sz="1400" dirty="0" smtClean="0"/>
              <a:t>Send Alert</a:t>
            </a:r>
          </a:p>
          <a:p>
            <a:r>
              <a:rPr lang="en-US" sz="1800" dirty="0" smtClean="0"/>
              <a:t>Data Persistence</a:t>
            </a:r>
            <a:endParaRPr lang="en-US" sz="1400" dirty="0" smtClean="0"/>
          </a:p>
          <a:p>
            <a:endParaRPr lang="en-US" sz="1800" dirty="0" smtClean="0"/>
          </a:p>
          <a:p>
            <a:pPr lvl="1"/>
            <a:endParaRPr lang="en-US" sz="1400" dirty="0"/>
          </a:p>
        </p:txBody>
      </p:sp>
      <p:sp>
        <p:nvSpPr>
          <p:cNvPr id="3" name="Rectangle 2"/>
          <p:cNvSpPr/>
          <p:nvPr/>
        </p:nvSpPr>
        <p:spPr>
          <a:xfrm>
            <a:off x="5511114" y="1606379"/>
            <a:ext cx="6096000" cy="3816429"/>
          </a:xfrm>
          <a:prstGeom prst="rect">
            <a:avLst/>
          </a:prstGeom>
        </p:spPr>
        <p:txBody>
          <a:bodyPr>
            <a:spAutoFit/>
          </a:bodyPr>
          <a:lstStyle/>
          <a:p>
            <a:pPr marL="285750" indent="-285750">
              <a:buFont typeface="Arial" panose="020B0604020202020204" pitchFamily="34" charset="0"/>
              <a:buChar char="•"/>
            </a:pPr>
            <a:r>
              <a:rPr lang="en-US" dirty="0"/>
              <a:t>User Dashboard</a:t>
            </a:r>
          </a:p>
          <a:p>
            <a:pPr marL="742950" lvl="1" indent="-285750">
              <a:buFont typeface="Arial" panose="020B0604020202020204" pitchFamily="34" charset="0"/>
              <a:buChar char="•"/>
            </a:pPr>
            <a:r>
              <a:rPr lang="en-US" sz="1400" dirty="0"/>
              <a:t>View alarms &amp; warnings</a:t>
            </a:r>
          </a:p>
          <a:p>
            <a:pPr marL="742950" lvl="1" indent="-285750">
              <a:buFont typeface="Arial" panose="020B0604020202020204" pitchFamily="34" charset="0"/>
              <a:buChar char="•"/>
            </a:pPr>
            <a:r>
              <a:rPr lang="en-US" sz="1400" dirty="0"/>
              <a:t>View devices</a:t>
            </a:r>
          </a:p>
          <a:p>
            <a:pPr marL="742950" lvl="1" indent="-285750">
              <a:buFont typeface="Arial" panose="020B0604020202020204" pitchFamily="34" charset="0"/>
              <a:buChar char="•"/>
            </a:pPr>
            <a:r>
              <a:rPr lang="en-US" sz="1400" dirty="0"/>
              <a:t>View device information</a:t>
            </a:r>
          </a:p>
          <a:p>
            <a:pPr marL="742950" lvl="1" indent="-285750">
              <a:buFont typeface="Arial" panose="020B0604020202020204" pitchFamily="34" charset="0"/>
              <a:buChar char="•"/>
            </a:pPr>
            <a:r>
              <a:rPr lang="en-US" sz="1400" dirty="0"/>
              <a:t>View device status</a:t>
            </a:r>
          </a:p>
          <a:p>
            <a:pPr marL="742950" lvl="1" indent="-285750">
              <a:buFont typeface="Arial" panose="020B0604020202020204" pitchFamily="34" charset="0"/>
              <a:buChar char="•"/>
            </a:pPr>
            <a:r>
              <a:rPr lang="en-US" sz="1400" dirty="0"/>
              <a:t>View device sensor readings</a:t>
            </a:r>
          </a:p>
          <a:p>
            <a:pPr marL="742950" lvl="1" indent="-285750">
              <a:buFont typeface="Arial" panose="020B0604020202020204" pitchFamily="34" charset="0"/>
              <a:buChar char="•"/>
            </a:pPr>
            <a:r>
              <a:rPr lang="en-US" sz="1400" dirty="0"/>
              <a:t>View device trends (temp, humidity</a:t>
            </a:r>
            <a:r>
              <a:rPr lang="en-US" sz="1400" dirty="0" smtClean="0"/>
              <a:t>)</a:t>
            </a:r>
          </a:p>
          <a:p>
            <a:pPr marL="742950" lvl="1" indent="-285750">
              <a:buFont typeface="Arial" panose="020B0604020202020204" pitchFamily="34" charset="0"/>
              <a:buChar char="•"/>
            </a:pPr>
            <a:r>
              <a:rPr lang="en-US" sz="1400" dirty="0" smtClean="0"/>
              <a:t>View device health</a:t>
            </a:r>
          </a:p>
          <a:p>
            <a:pPr marL="742950" lvl="1" indent="-285750">
              <a:buFont typeface="Arial" panose="020B0604020202020204" pitchFamily="34" charset="0"/>
              <a:buChar char="•"/>
            </a:pPr>
            <a:r>
              <a:rPr lang="en-US" sz="1400" dirty="0" smtClean="0"/>
              <a:t>View device logs</a:t>
            </a:r>
            <a:endParaRPr lang="en-US" sz="1400" dirty="0"/>
          </a:p>
          <a:p>
            <a:pPr marL="742950" lvl="1" indent="-285750">
              <a:buFont typeface="Arial" panose="020B0604020202020204" pitchFamily="34" charset="0"/>
              <a:buChar char="•"/>
            </a:pPr>
            <a:r>
              <a:rPr lang="en-US" sz="1400" dirty="0"/>
              <a:t>Add </a:t>
            </a:r>
            <a:r>
              <a:rPr lang="en-US" sz="1400" dirty="0" smtClean="0"/>
              <a:t>devices</a:t>
            </a:r>
          </a:p>
          <a:p>
            <a:pPr marL="742950" lvl="1" indent="-285750">
              <a:buFont typeface="Arial" panose="020B0604020202020204" pitchFamily="34" charset="0"/>
              <a:buChar char="•"/>
            </a:pPr>
            <a:r>
              <a:rPr lang="en-US" sz="1400" dirty="0" smtClean="0"/>
              <a:t>Edit device settings</a:t>
            </a:r>
          </a:p>
          <a:p>
            <a:pPr marL="742950" lvl="1" indent="-285750">
              <a:buFont typeface="Arial" panose="020B0604020202020204" pitchFamily="34" charset="0"/>
              <a:buChar char="•"/>
            </a:pPr>
            <a:r>
              <a:rPr lang="en-US" sz="1400" dirty="0" smtClean="0"/>
              <a:t>View Alert</a:t>
            </a:r>
          </a:p>
          <a:p>
            <a:pPr marL="742950" lvl="1" indent="-285750">
              <a:buFont typeface="Arial" panose="020B0604020202020204" pitchFamily="34" charset="0"/>
              <a:buChar char="•"/>
            </a:pPr>
            <a:r>
              <a:rPr lang="en-US" sz="1400" dirty="0" smtClean="0"/>
              <a:t>Acknowledge </a:t>
            </a:r>
            <a:r>
              <a:rPr lang="en-US" sz="1400" dirty="0"/>
              <a:t>Alert</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System Monitor</a:t>
            </a:r>
          </a:p>
          <a:p>
            <a:pPr marL="742950" lvl="1" indent="-285750">
              <a:buFont typeface="Arial" panose="020B0604020202020204" pitchFamily="34" charset="0"/>
              <a:buChar char="•"/>
            </a:pPr>
            <a:r>
              <a:rPr lang="en-US" sz="1400" dirty="0" smtClean="0"/>
              <a:t>Process </a:t>
            </a:r>
            <a:r>
              <a:rPr lang="en-US" sz="1400" dirty="0" err="1" smtClean="0"/>
              <a:t>IoT</a:t>
            </a:r>
            <a:r>
              <a:rPr lang="en-US" sz="1400" dirty="0" smtClean="0"/>
              <a:t> messages</a:t>
            </a:r>
          </a:p>
          <a:p>
            <a:pPr marL="742950" lvl="1" indent="-285750">
              <a:buFont typeface="Arial" panose="020B0604020202020204" pitchFamily="34" charset="0"/>
              <a:buChar char="•"/>
            </a:pPr>
            <a:r>
              <a:rPr lang="en-US" sz="1400" dirty="0" smtClean="0"/>
              <a:t>User notifications of alarm triggers</a:t>
            </a:r>
            <a:endParaRPr lang="en-US" sz="1400" dirty="0"/>
          </a:p>
        </p:txBody>
      </p:sp>
    </p:spTree>
    <p:extLst>
      <p:ext uri="{BB962C8B-B14F-4D97-AF65-F5344CB8AC3E}">
        <p14:creationId xmlns:p14="http://schemas.microsoft.com/office/powerpoint/2010/main" val="111414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8702"/>
          </a:xfrm>
        </p:spPr>
        <p:txBody>
          <a:bodyPr>
            <a:normAutofit fontScale="90000"/>
          </a:bodyPr>
          <a:lstStyle/>
          <a:p>
            <a:r>
              <a:rPr lang="en-US" dirty="0" smtClean="0"/>
              <a:t>Candidate </a:t>
            </a:r>
            <a:r>
              <a:rPr lang="en-US" dirty="0"/>
              <a:t>modules</a:t>
            </a:r>
          </a:p>
        </p:txBody>
      </p:sp>
      <p:sp>
        <p:nvSpPr>
          <p:cNvPr id="3" name="Content Placeholder 2"/>
          <p:cNvSpPr>
            <a:spLocks noGrp="1"/>
          </p:cNvSpPr>
          <p:nvPr>
            <p:ph idx="1"/>
          </p:nvPr>
        </p:nvSpPr>
        <p:spPr>
          <a:xfrm>
            <a:off x="838200" y="1103870"/>
            <a:ext cx="5290751" cy="5073093"/>
          </a:xfrm>
        </p:spPr>
        <p:txBody>
          <a:bodyPr>
            <a:normAutofit/>
          </a:bodyPr>
          <a:lstStyle/>
          <a:p>
            <a:r>
              <a:rPr lang="en-US" sz="2400" dirty="0" smtClean="0"/>
              <a:t>System Configuration</a:t>
            </a:r>
          </a:p>
          <a:p>
            <a:pPr lvl="1"/>
            <a:r>
              <a:rPr lang="en-US" sz="1600" dirty="0" smtClean="0"/>
              <a:t>Create environment</a:t>
            </a:r>
          </a:p>
          <a:p>
            <a:pPr lvl="1"/>
            <a:r>
              <a:rPr lang="en-US" sz="1600" dirty="0" smtClean="0"/>
              <a:t>Setup device</a:t>
            </a:r>
          </a:p>
          <a:p>
            <a:r>
              <a:rPr lang="en-US" sz="2400" dirty="0" smtClean="0"/>
              <a:t>Notification</a:t>
            </a:r>
          </a:p>
          <a:p>
            <a:pPr lvl="1"/>
            <a:r>
              <a:rPr lang="en-US" sz="1600" dirty="0" smtClean="0"/>
              <a:t>Send alerts </a:t>
            </a:r>
          </a:p>
          <a:p>
            <a:r>
              <a:rPr lang="en-US" sz="2400" dirty="0" smtClean="0"/>
              <a:t>Administration</a:t>
            </a:r>
          </a:p>
          <a:p>
            <a:pPr lvl="1"/>
            <a:r>
              <a:rPr lang="en-US" sz="1600" dirty="0" smtClean="0"/>
              <a:t>Setup user account</a:t>
            </a:r>
          </a:p>
          <a:p>
            <a:pPr lvl="1"/>
            <a:r>
              <a:rPr lang="en-US" sz="1600" dirty="0" smtClean="0"/>
              <a:t>Setup/Maintain </a:t>
            </a:r>
            <a:r>
              <a:rPr lang="en-US" sz="1600" dirty="0"/>
              <a:t>subscription &amp; payment </a:t>
            </a:r>
            <a:r>
              <a:rPr lang="en-US" sz="1600" dirty="0" smtClean="0"/>
              <a:t>info</a:t>
            </a:r>
            <a:endParaRPr lang="en-US" sz="2000" dirty="0" smtClean="0"/>
          </a:p>
          <a:p>
            <a:r>
              <a:rPr lang="en-US" sz="2400" dirty="0"/>
              <a:t>Manage Notification Setup</a:t>
            </a:r>
          </a:p>
          <a:p>
            <a:pPr lvl="1"/>
            <a:r>
              <a:rPr lang="en-US" sz="1600" dirty="0"/>
              <a:t>Manage Notification categories (status, temp, water sensor)</a:t>
            </a:r>
          </a:p>
          <a:p>
            <a:pPr lvl="1"/>
            <a:r>
              <a:rPr lang="en-US" sz="1600" dirty="0"/>
              <a:t>Manage Notification types (Email, SMS, Phone</a:t>
            </a:r>
            <a:r>
              <a:rPr lang="en-US" sz="1600" dirty="0" smtClean="0"/>
              <a:t>)</a:t>
            </a:r>
            <a:endParaRPr lang="en-US" sz="2000" dirty="0" smtClean="0"/>
          </a:p>
          <a:p>
            <a:pPr marL="285750" indent="-285750"/>
            <a:r>
              <a:rPr lang="en-US" sz="2400" dirty="0" smtClean="0"/>
              <a:t>System </a:t>
            </a:r>
            <a:r>
              <a:rPr lang="en-US" sz="2400" dirty="0"/>
              <a:t>Monitor</a:t>
            </a:r>
          </a:p>
          <a:p>
            <a:pPr marL="742950" lvl="1" indent="-285750"/>
            <a:r>
              <a:rPr lang="en-US" sz="1600" dirty="0"/>
              <a:t>Process </a:t>
            </a:r>
            <a:r>
              <a:rPr lang="en-US" sz="1600" dirty="0" err="1"/>
              <a:t>IoT</a:t>
            </a:r>
            <a:r>
              <a:rPr lang="en-US" sz="1600" dirty="0"/>
              <a:t> messages</a:t>
            </a:r>
          </a:p>
          <a:p>
            <a:pPr marL="742950" lvl="1" indent="-285750"/>
            <a:r>
              <a:rPr lang="en-US" sz="1600" dirty="0"/>
              <a:t>User notifications of alarm triggers</a:t>
            </a:r>
          </a:p>
          <a:p>
            <a:pPr lvl="1"/>
            <a:endParaRPr lang="en-US" sz="1600" dirty="0"/>
          </a:p>
        </p:txBody>
      </p:sp>
      <p:sp>
        <p:nvSpPr>
          <p:cNvPr id="4" name="Rectangle 3"/>
          <p:cNvSpPr/>
          <p:nvPr/>
        </p:nvSpPr>
        <p:spPr>
          <a:xfrm>
            <a:off x="6203092" y="1103870"/>
            <a:ext cx="6096000" cy="5878532"/>
          </a:xfrm>
          <a:prstGeom prst="rect">
            <a:avLst/>
          </a:prstGeom>
        </p:spPr>
        <p:txBody>
          <a:bodyPr>
            <a:spAutoFit/>
          </a:bodyPr>
          <a:lstStyle/>
          <a:p>
            <a:pPr marL="342900" indent="-342900">
              <a:buFont typeface="Arial" panose="020B0604020202020204" pitchFamily="34" charset="0"/>
              <a:buChar char="•"/>
            </a:pPr>
            <a:r>
              <a:rPr lang="en-US" sz="2400" dirty="0"/>
              <a:t>System Configuration</a:t>
            </a:r>
          </a:p>
          <a:p>
            <a:pPr marL="742950" lvl="1" indent="-285750">
              <a:buFont typeface="Arial" panose="020B0604020202020204" pitchFamily="34" charset="0"/>
              <a:buChar char="•"/>
            </a:pPr>
            <a:r>
              <a:rPr lang="en-US" sz="1600" dirty="0"/>
              <a:t>Create environment</a:t>
            </a:r>
          </a:p>
          <a:p>
            <a:pPr marL="742950" lvl="1" indent="-285750">
              <a:buFont typeface="Arial" panose="020B0604020202020204" pitchFamily="34" charset="0"/>
              <a:buChar char="•"/>
            </a:pPr>
            <a:r>
              <a:rPr lang="en-US" sz="1600" dirty="0"/>
              <a:t>Setup </a:t>
            </a:r>
            <a:r>
              <a:rPr lang="en-US" sz="1600" dirty="0" smtClean="0"/>
              <a:t>device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2400" dirty="0" smtClean="0"/>
              <a:t>Dashboard</a:t>
            </a:r>
          </a:p>
          <a:p>
            <a:pPr marL="742950" lvl="1" indent="-285750">
              <a:buFont typeface="Arial" panose="020B0604020202020204" pitchFamily="34" charset="0"/>
              <a:buChar char="•"/>
            </a:pPr>
            <a:r>
              <a:rPr lang="en-US" dirty="0" smtClean="0"/>
              <a:t>Device Dashboard</a:t>
            </a:r>
          </a:p>
          <a:p>
            <a:pPr marL="1200150" lvl="2" indent="-285750">
              <a:buFont typeface="Arial" panose="020B0604020202020204" pitchFamily="34" charset="0"/>
              <a:buChar char="•"/>
            </a:pPr>
            <a:r>
              <a:rPr lang="en-US" sz="1400" dirty="0"/>
              <a:t>View devices</a:t>
            </a:r>
          </a:p>
          <a:p>
            <a:pPr marL="1200150" lvl="2" indent="-285750">
              <a:buFont typeface="Arial" panose="020B0604020202020204" pitchFamily="34" charset="0"/>
              <a:buChar char="•"/>
            </a:pPr>
            <a:r>
              <a:rPr lang="en-US" sz="1400" dirty="0"/>
              <a:t>View device information</a:t>
            </a:r>
          </a:p>
          <a:p>
            <a:pPr marL="1200150" lvl="2" indent="-285750">
              <a:buFont typeface="Arial" panose="020B0604020202020204" pitchFamily="34" charset="0"/>
              <a:buChar char="•"/>
            </a:pPr>
            <a:r>
              <a:rPr lang="en-US" sz="1400" dirty="0"/>
              <a:t>View device status</a:t>
            </a:r>
          </a:p>
          <a:p>
            <a:pPr marL="1200150" lvl="2" indent="-285750">
              <a:buFont typeface="Arial" panose="020B0604020202020204" pitchFamily="34" charset="0"/>
              <a:buChar char="•"/>
            </a:pPr>
            <a:r>
              <a:rPr lang="en-US" sz="1400" dirty="0"/>
              <a:t>View device sensor readings</a:t>
            </a:r>
          </a:p>
          <a:p>
            <a:pPr marL="1200150" lvl="2" indent="-285750">
              <a:buFont typeface="Arial" panose="020B0604020202020204" pitchFamily="34" charset="0"/>
              <a:buChar char="•"/>
            </a:pPr>
            <a:r>
              <a:rPr lang="en-US" sz="1400" dirty="0"/>
              <a:t>View device trends (temp, humidity)</a:t>
            </a:r>
          </a:p>
          <a:p>
            <a:pPr marL="1200150" lvl="2" indent="-285750">
              <a:buFont typeface="Arial" panose="020B0604020202020204" pitchFamily="34" charset="0"/>
              <a:buChar char="•"/>
            </a:pPr>
            <a:r>
              <a:rPr lang="en-US" sz="1400" dirty="0"/>
              <a:t>View device health</a:t>
            </a:r>
          </a:p>
          <a:p>
            <a:pPr marL="1200150" lvl="2" indent="-285750">
              <a:buFont typeface="Arial" panose="020B0604020202020204" pitchFamily="34" charset="0"/>
              <a:buChar char="•"/>
            </a:pPr>
            <a:r>
              <a:rPr lang="en-US" sz="1400" dirty="0"/>
              <a:t>View device logs</a:t>
            </a:r>
          </a:p>
          <a:p>
            <a:pPr marL="1200150" lvl="2" indent="-285750">
              <a:buFont typeface="Arial" panose="020B0604020202020204" pitchFamily="34" charset="0"/>
              <a:buChar char="•"/>
            </a:pPr>
            <a:r>
              <a:rPr lang="en-US" sz="1400" dirty="0"/>
              <a:t>Add devices</a:t>
            </a:r>
          </a:p>
          <a:p>
            <a:pPr marL="1200150" lvl="2" indent="-285750">
              <a:buFont typeface="Arial" panose="020B0604020202020204" pitchFamily="34" charset="0"/>
              <a:buChar char="•"/>
            </a:pPr>
            <a:r>
              <a:rPr lang="en-US" sz="1400" dirty="0"/>
              <a:t>Edit device settings</a:t>
            </a:r>
          </a:p>
          <a:p>
            <a:pPr marL="742950" lvl="1" indent="-285750">
              <a:buFont typeface="Arial" panose="020B0604020202020204" pitchFamily="34" charset="0"/>
              <a:buChar char="•"/>
            </a:pPr>
            <a:r>
              <a:rPr lang="en-US" dirty="0" smtClean="0"/>
              <a:t>Alert Dashboard</a:t>
            </a:r>
          </a:p>
          <a:p>
            <a:pPr marL="1200150" lvl="2" indent="-285750">
              <a:buFont typeface="Arial" panose="020B0604020202020204" pitchFamily="34" charset="0"/>
              <a:buChar char="•"/>
            </a:pPr>
            <a:r>
              <a:rPr lang="en-US" sz="1400" dirty="0"/>
              <a:t>View alarms &amp; warnings</a:t>
            </a:r>
          </a:p>
          <a:p>
            <a:pPr marL="1200150" lvl="2" indent="-285750">
              <a:buFont typeface="Arial" panose="020B0604020202020204" pitchFamily="34" charset="0"/>
              <a:buChar char="•"/>
            </a:pPr>
            <a:r>
              <a:rPr lang="en-US" sz="1400" dirty="0" smtClean="0"/>
              <a:t>View </a:t>
            </a:r>
            <a:r>
              <a:rPr lang="en-US" sz="1400" dirty="0"/>
              <a:t>Alert</a:t>
            </a:r>
          </a:p>
          <a:p>
            <a:pPr marL="1200150" lvl="2" indent="-285750">
              <a:buFont typeface="Arial" panose="020B0604020202020204" pitchFamily="34" charset="0"/>
              <a:buChar char="•"/>
            </a:pPr>
            <a:r>
              <a:rPr lang="en-US" sz="1400" dirty="0"/>
              <a:t>Acknowledge Alert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2400" dirty="0" smtClean="0"/>
              <a:t>Data Persistence</a:t>
            </a:r>
            <a:endParaRPr lang="en-US" sz="2400" dirty="0"/>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97968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928A-E4D8-4046-AEAD-2775A70E1089}"/>
              </a:ext>
            </a:extLst>
          </p:cNvPr>
          <p:cNvSpPr>
            <a:spLocks noGrp="1"/>
          </p:cNvSpPr>
          <p:nvPr>
            <p:ph type="title"/>
          </p:nvPr>
        </p:nvSpPr>
        <p:spPr/>
        <p:txBody>
          <a:bodyPr/>
          <a:lstStyle/>
          <a:p>
            <a:r>
              <a:rPr lang="en-US" dirty="0"/>
              <a:t>Directions</a:t>
            </a:r>
          </a:p>
        </p:txBody>
      </p:sp>
      <p:sp>
        <p:nvSpPr>
          <p:cNvPr id="3" name="Content Placeholder 2">
            <a:extLst>
              <a:ext uri="{FF2B5EF4-FFF2-40B4-BE49-F238E27FC236}">
                <a16:creationId xmlns:a16="http://schemas.microsoft.com/office/drawing/2014/main" id="{41D7EB71-4B85-4270-96E9-C3DA92C1F9D4}"/>
              </a:ext>
            </a:extLst>
          </p:cNvPr>
          <p:cNvSpPr>
            <a:spLocks noGrp="1"/>
          </p:cNvSpPr>
          <p:nvPr>
            <p:ph idx="1"/>
          </p:nvPr>
        </p:nvSpPr>
        <p:spPr/>
        <p:txBody>
          <a:bodyPr>
            <a:normAutofit/>
          </a:bodyPr>
          <a:lstStyle/>
          <a:p>
            <a:r>
              <a:rPr lang="en-US" dirty="0"/>
              <a:t>Review the initial slides</a:t>
            </a:r>
          </a:p>
          <a:p>
            <a:r>
              <a:rPr lang="en-US" dirty="0"/>
              <a:t>Fill out the following slides</a:t>
            </a:r>
          </a:p>
          <a:p>
            <a:pPr lvl="1"/>
            <a:r>
              <a:rPr lang="en-US" dirty="0"/>
              <a:t>Groups of use cases and concepts</a:t>
            </a:r>
          </a:p>
          <a:p>
            <a:pPr lvl="1"/>
            <a:r>
              <a:rPr lang="en-US" dirty="0"/>
              <a:t>Identify candidate modules</a:t>
            </a:r>
          </a:p>
          <a:p>
            <a:r>
              <a:rPr lang="en-US" dirty="0"/>
              <a:t>Use the following document as supporting material</a:t>
            </a:r>
          </a:p>
          <a:p>
            <a:pPr lvl="1"/>
            <a:r>
              <a:rPr lang="en-US" dirty="0" err="1"/>
              <a:t>NoLeaks</a:t>
            </a:r>
            <a:r>
              <a:rPr lang="en-US" dirty="0"/>
              <a:t> 360-degree project brief.pdf</a:t>
            </a:r>
          </a:p>
          <a:p>
            <a:pPr lvl="2"/>
            <a:r>
              <a:rPr lang="en-US" dirty="0"/>
              <a:t>Also contains a list of User Stories</a:t>
            </a:r>
          </a:p>
        </p:txBody>
      </p:sp>
    </p:spTree>
    <p:extLst>
      <p:ext uri="{BB962C8B-B14F-4D97-AF65-F5344CB8AC3E}">
        <p14:creationId xmlns:p14="http://schemas.microsoft.com/office/powerpoint/2010/main" val="180084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56A9-367A-4CE9-A0D1-69779373D50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79398D7-3D40-4AEC-88C5-2C5AFAFD2550}"/>
              </a:ext>
            </a:extLst>
          </p:cNvPr>
          <p:cNvSpPr>
            <a:spLocks noGrp="1"/>
          </p:cNvSpPr>
          <p:nvPr>
            <p:ph idx="1"/>
          </p:nvPr>
        </p:nvSpPr>
        <p:spPr/>
        <p:txBody>
          <a:bodyPr/>
          <a:lstStyle/>
          <a:p>
            <a:r>
              <a:rPr lang="en-US" dirty="0"/>
              <a:t>Create a SaaS IoT platform</a:t>
            </a:r>
          </a:p>
          <a:p>
            <a:r>
              <a:rPr lang="en-US" dirty="0"/>
              <a:t>Provide real time monitoring and analysis</a:t>
            </a:r>
          </a:p>
          <a:p>
            <a:r>
              <a:rPr lang="en-US" dirty="0"/>
              <a:t>Ensure reliable reporting of device status and data</a:t>
            </a:r>
          </a:p>
          <a:p>
            <a:r>
              <a:rPr lang="en-US" dirty="0"/>
              <a:t>Improve efficiency of installation and troubleshooting</a:t>
            </a:r>
          </a:p>
          <a:p>
            <a:r>
              <a:rPr lang="en-US" dirty="0"/>
              <a:t>Create an extensible system that can incorporate new devices and workflows as they emerge</a:t>
            </a:r>
          </a:p>
        </p:txBody>
      </p:sp>
    </p:spTree>
    <p:extLst>
      <p:ext uri="{BB962C8B-B14F-4D97-AF65-F5344CB8AC3E}">
        <p14:creationId xmlns:p14="http://schemas.microsoft.com/office/powerpoint/2010/main" val="403334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B21C-A04D-4334-8DF0-98D1555E71D3}"/>
              </a:ext>
            </a:extLst>
          </p:cNvPr>
          <p:cNvSpPr>
            <a:spLocks noGrp="1"/>
          </p:cNvSpPr>
          <p:nvPr>
            <p:ph type="title"/>
          </p:nvPr>
        </p:nvSpPr>
        <p:spPr/>
        <p:txBody>
          <a:bodyPr/>
          <a:lstStyle/>
          <a:p>
            <a:r>
              <a:rPr lang="en-US" dirty="0"/>
              <a:t>What is being managed?</a:t>
            </a:r>
          </a:p>
        </p:txBody>
      </p:sp>
      <p:sp>
        <p:nvSpPr>
          <p:cNvPr id="3" name="Content Placeholder 2">
            <a:extLst>
              <a:ext uri="{FF2B5EF4-FFF2-40B4-BE49-F238E27FC236}">
                <a16:creationId xmlns:a16="http://schemas.microsoft.com/office/drawing/2014/main" id="{B5064C57-28DD-47AB-94A8-01A10B45F7D6}"/>
              </a:ext>
            </a:extLst>
          </p:cNvPr>
          <p:cNvSpPr>
            <a:spLocks noGrp="1"/>
          </p:cNvSpPr>
          <p:nvPr>
            <p:ph idx="1"/>
          </p:nvPr>
        </p:nvSpPr>
        <p:spPr/>
        <p:txBody>
          <a:bodyPr/>
          <a:lstStyle/>
          <a:p>
            <a:r>
              <a:rPr lang="en-US" dirty="0"/>
              <a:t>Locations</a:t>
            </a:r>
          </a:p>
          <a:p>
            <a:r>
              <a:rPr lang="en-US" dirty="0"/>
              <a:t>Devices</a:t>
            </a:r>
          </a:p>
          <a:p>
            <a:r>
              <a:rPr lang="en-US" dirty="0"/>
              <a:t>Device Readings</a:t>
            </a:r>
          </a:p>
          <a:p>
            <a:r>
              <a:rPr lang="en-US" dirty="0"/>
              <a:t>Customers</a:t>
            </a:r>
          </a:p>
          <a:p>
            <a:r>
              <a:rPr lang="en-US" dirty="0"/>
              <a:t>Device Configuration</a:t>
            </a:r>
          </a:p>
          <a:p>
            <a:r>
              <a:rPr lang="en-US" dirty="0"/>
              <a:t>Installations</a:t>
            </a:r>
          </a:p>
        </p:txBody>
      </p:sp>
    </p:spTree>
    <p:extLst>
      <p:ext uri="{BB962C8B-B14F-4D97-AF65-F5344CB8AC3E}">
        <p14:creationId xmlns:p14="http://schemas.microsoft.com/office/powerpoint/2010/main" val="351240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8B55-1CC2-4490-9258-D1647F1618B4}"/>
              </a:ext>
            </a:extLst>
          </p:cNvPr>
          <p:cNvSpPr>
            <a:spLocks noGrp="1"/>
          </p:cNvSpPr>
          <p:nvPr>
            <p:ph type="title"/>
          </p:nvPr>
        </p:nvSpPr>
        <p:spPr/>
        <p:txBody>
          <a:bodyPr/>
          <a:lstStyle/>
          <a:p>
            <a:r>
              <a:rPr lang="en-US" dirty="0"/>
              <a:t>Who are the actors in the system?</a:t>
            </a:r>
          </a:p>
        </p:txBody>
      </p:sp>
      <p:sp>
        <p:nvSpPr>
          <p:cNvPr id="3" name="Content Placeholder 2">
            <a:extLst>
              <a:ext uri="{FF2B5EF4-FFF2-40B4-BE49-F238E27FC236}">
                <a16:creationId xmlns:a16="http://schemas.microsoft.com/office/drawing/2014/main" id="{14F0E5FD-8950-43A8-86F2-5F84E2114EE1}"/>
              </a:ext>
            </a:extLst>
          </p:cNvPr>
          <p:cNvSpPr>
            <a:spLocks noGrp="1"/>
          </p:cNvSpPr>
          <p:nvPr>
            <p:ph idx="1"/>
          </p:nvPr>
        </p:nvSpPr>
        <p:spPr/>
        <p:txBody>
          <a:bodyPr/>
          <a:lstStyle/>
          <a:p>
            <a:pPr fontAlgn="base"/>
            <a:r>
              <a:rPr lang="en-US" dirty="0"/>
              <a:t>Homeowners</a:t>
            </a:r>
          </a:p>
          <a:p>
            <a:pPr fontAlgn="base"/>
            <a:r>
              <a:rPr lang="en-US" dirty="0"/>
              <a:t>Building Managers</a:t>
            </a:r>
          </a:p>
          <a:p>
            <a:pPr fontAlgn="base"/>
            <a:r>
              <a:rPr lang="en-US" dirty="0"/>
              <a:t>Installers</a:t>
            </a:r>
          </a:p>
          <a:p>
            <a:endParaRPr lang="en-US" dirty="0"/>
          </a:p>
        </p:txBody>
      </p:sp>
    </p:spTree>
    <p:extLst>
      <p:ext uri="{BB962C8B-B14F-4D97-AF65-F5344CB8AC3E}">
        <p14:creationId xmlns:p14="http://schemas.microsoft.com/office/powerpoint/2010/main" val="4554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DCC1-57C5-4938-9033-A5F4749EFED0}"/>
              </a:ext>
            </a:extLst>
          </p:cNvPr>
          <p:cNvSpPr>
            <a:spLocks noGrp="1"/>
          </p:cNvSpPr>
          <p:nvPr>
            <p:ph type="title"/>
          </p:nvPr>
        </p:nvSpPr>
        <p:spPr/>
        <p:txBody>
          <a:bodyPr/>
          <a:lstStyle/>
          <a:p>
            <a:r>
              <a:rPr lang="en-US" dirty="0"/>
              <a:t>What specific entities are being managed?</a:t>
            </a:r>
          </a:p>
        </p:txBody>
      </p:sp>
      <p:sp>
        <p:nvSpPr>
          <p:cNvPr id="3" name="Content Placeholder 2">
            <a:extLst>
              <a:ext uri="{FF2B5EF4-FFF2-40B4-BE49-F238E27FC236}">
                <a16:creationId xmlns:a16="http://schemas.microsoft.com/office/drawing/2014/main" id="{4EB7BFA5-B2C1-4F1E-A960-85EF37DDC1EF}"/>
              </a:ext>
            </a:extLst>
          </p:cNvPr>
          <p:cNvSpPr>
            <a:spLocks noGrp="1"/>
          </p:cNvSpPr>
          <p:nvPr>
            <p:ph idx="1"/>
          </p:nvPr>
        </p:nvSpPr>
        <p:spPr/>
        <p:txBody>
          <a:bodyPr/>
          <a:lstStyle/>
          <a:p>
            <a:r>
              <a:rPr lang="en-US" dirty="0"/>
              <a:t>Device Settings</a:t>
            </a:r>
          </a:p>
          <a:p>
            <a:r>
              <a:rPr lang="en-US" dirty="0"/>
              <a:t>Device Readings</a:t>
            </a:r>
          </a:p>
          <a:p>
            <a:r>
              <a:rPr lang="en-US" dirty="0"/>
              <a:t>Customers</a:t>
            </a:r>
          </a:p>
          <a:p>
            <a:r>
              <a:rPr lang="en-US" dirty="0"/>
              <a:t>Notifications</a:t>
            </a:r>
          </a:p>
          <a:p>
            <a:r>
              <a:rPr lang="en-US" dirty="0"/>
              <a:t>Subscriptions</a:t>
            </a:r>
          </a:p>
          <a:p>
            <a:endParaRPr lang="en-US" dirty="0"/>
          </a:p>
          <a:p>
            <a:endParaRPr lang="en-US" dirty="0"/>
          </a:p>
          <a:p>
            <a:endParaRPr lang="en-US" dirty="0"/>
          </a:p>
        </p:txBody>
      </p:sp>
    </p:spTree>
    <p:extLst>
      <p:ext uri="{BB962C8B-B14F-4D97-AF65-F5344CB8AC3E}">
        <p14:creationId xmlns:p14="http://schemas.microsoft.com/office/powerpoint/2010/main" val="406476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3A7C-9C6E-426B-BC58-1A020B36398E}"/>
              </a:ext>
            </a:extLst>
          </p:cNvPr>
          <p:cNvSpPr>
            <a:spLocks noGrp="1"/>
          </p:cNvSpPr>
          <p:nvPr>
            <p:ph type="title"/>
          </p:nvPr>
        </p:nvSpPr>
        <p:spPr/>
        <p:txBody>
          <a:bodyPr/>
          <a:lstStyle/>
          <a:p>
            <a:r>
              <a:rPr lang="en-US" dirty="0"/>
              <a:t>What are the core activities in the system?</a:t>
            </a:r>
          </a:p>
        </p:txBody>
      </p:sp>
      <p:sp>
        <p:nvSpPr>
          <p:cNvPr id="3" name="Content Placeholder 2">
            <a:extLst>
              <a:ext uri="{FF2B5EF4-FFF2-40B4-BE49-F238E27FC236}">
                <a16:creationId xmlns:a16="http://schemas.microsoft.com/office/drawing/2014/main" id="{048D5151-7554-4111-A4DC-D5DE4732E2A6}"/>
              </a:ext>
            </a:extLst>
          </p:cNvPr>
          <p:cNvSpPr>
            <a:spLocks noGrp="1"/>
          </p:cNvSpPr>
          <p:nvPr>
            <p:ph idx="1"/>
          </p:nvPr>
        </p:nvSpPr>
        <p:spPr/>
        <p:txBody>
          <a:bodyPr>
            <a:normAutofit fontScale="92500" lnSpcReduction="10000"/>
          </a:bodyPr>
          <a:lstStyle/>
          <a:p>
            <a:r>
              <a:rPr lang="en-US" dirty="0"/>
              <a:t>Device sends data (reading, status, alarm, health, …)</a:t>
            </a:r>
          </a:p>
          <a:p>
            <a:pPr lvl="1"/>
            <a:r>
              <a:rPr lang="en-US" dirty="0"/>
              <a:t>Data from individual IoT devices will be sent through the local network to the gateway device. The data will then be sent to the IoT Hub which will initiate this call chain for every message received. This message will handle all message types from the system: Status updates, Alarms, Reading Data, and Health check-ins. Data will be stored in the relational database and into cold storage for archiving.</a:t>
            </a:r>
          </a:p>
          <a:p>
            <a:r>
              <a:rPr lang="en-US" dirty="0"/>
              <a:t>System monitors incoming messages</a:t>
            </a:r>
          </a:p>
          <a:p>
            <a:pPr lvl="1"/>
            <a:r>
              <a:rPr lang="en-US" dirty="0"/>
              <a:t>Messages received by the IoT Hub and process by Feed Manager will be sent to this call chain for analysis. The call chain needs to produce alarms in real time and trigger notifications when needed.</a:t>
            </a:r>
          </a:p>
          <a:p>
            <a:r>
              <a:rPr lang="en-US" dirty="0"/>
              <a:t>Installer configures environment and devices</a:t>
            </a:r>
          </a:p>
          <a:p>
            <a:pPr lvl="1"/>
            <a:r>
              <a:rPr lang="en-US" dirty="0"/>
              <a:t>Using an installer mobile client an installer configures the layout of the IoT devices in a building and sets up their default notifications and alarms.</a:t>
            </a:r>
          </a:p>
        </p:txBody>
      </p:sp>
    </p:spTree>
    <p:extLst>
      <p:ext uri="{BB962C8B-B14F-4D97-AF65-F5344CB8AC3E}">
        <p14:creationId xmlns:p14="http://schemas.microsoft.com/office/powerpoint/2010/main" val="296939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3A7C-9C6E-426B-BC58-1A020B36398E}"/>
              </a:ext>
            </a:extLst>
          </p:cNvPr>
          <p:cNvSpPr>
            <a:spLocks noGrp="1"/>
          </p:cNvSpPr>
          <p:nvPr>
            <p:ph type="title"/>
          </p:nvPr>
        </p:nvSpPr>
        <p:spPr/>
        <p:txBody>
          <a:bodyPr/>
          <a:lstStyle/>
          <a:p>
            <a:r>
              <a:rPr lang="en-US" dirty="0"/>
              <a:t>What are the core activities in the system?</a:t>
            </a:r>
          </a:p>
        </p:txBody>
      </p:sp>
      <p:sp>
        <p:nvSpPr>
          <p:cNvPr id="3" name="Content Placeholder 2">
            <a:extLst>
              <a:ext uri="{FF2B5EF4-FFF2-40B4-BE49-F238E27FC236}">
                <a16:creationId xmlns:a16="http://schemas.microsoft.com/office/drawing/2014/main" id="{048D5151-7554-4111-A4DC-D5DE4732E2A6}"/>
              </a:ext>
            </a:extLst>
          </p:cNvPr>
          <p:cNvSpPr>
            <a:spLocks noGrp="1"/>
          </p:cNvSpPr>
          <p:nvPr>
            <p:ph idx="1"/>
          </p:nvPr>
        </p:nvSpPr>
        <p:spPr/>
        <p:txBody>
          <a:bodyPr>
            <a:normAutofit lnSpcReduction="10000"/>
          </a:bodyPr>
          <a:lstStyle/>
          <a:p>
            <a:r>
              <a:rPr lang="en-US" dirty="0"/>
              <a:t>User configures settings and notifications</a:t>
            </a:r>
          </a:p>
          <a:p>
            <a:pPr lvl="1"/>
            <a:r>
              <a:rPr lang="en-US" dirty="0"/>
              <a:t>Through the Web Admin client users can manage their settings for their installed system and configure how they want to receive notifications when alarms happen. They can also manage their subscription level and payment information.</a:t>
            </a:r>
          </a:p>
          <a:p>
            <a:r>
              <a:rPr lang="en-US" dirty="0"/>
              <a:t>System notifies users</a:t>
            </a:r>
          </a:p>
          <a:p>
            <a:pPr lvl="1"/>
            <a:r>
              <a:rPr lang="en-US" dirty="0"/>
              <a:t>The system sends out notifications based on how each user’s notification configuration based upon an event received by the analysis subsystem or any future systems.</a:t>
            </a:r>
          </a:p>
          <a:p>
            <a:r>
              <a:rPr lang="en-US" dirty="0"/>
              <a:t>User views status of the system</a:t>
            </a:r>
          </a:p>
          <a:p>
            <a:pPr lvl="1"/>
            <a:r>
              <a:rPr lang="en-US" dirty="0"/>
              <a:t>Through the web client an end user views a dashboard that shows the status of their devices and alarms.</a:t>
            </a:r>
          </a:p>
        </p:txBody>
      </p:sp>
    </p:spTree>
    <p:extLst>
      <p:ext uri="{BB962C8B-B14F-4D97-AF65-F5344CB8AC3E}">
        <p14:creationId xmlns:p14="http://schemas.microsoft.com/office/powerpoint/2010/main" val="38594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75CC-D859-42C5-984A-DEB181B8D0AE}"/>
              </a:ext>
            </a:extLst>
          </p:cNvPr>
          <p:cNvSpPr>
            <a:spLocks noGrp="1"/>
          </p:cNvSpPr>
          <p:nvPr>
            <p:ph type="title"/>
          </p:nvPr>
        </p:nvSpPr>
        <p:spPr/>
        <p:txBody>
          <a:bodyPr/>
          <a:lstStyle/>
          <a:p>
            <a:r>
              <a:rPr lang="en-US" dirty="0"/>
              <a:t>What dependencies will the system have?</a:t>
            </a:r>
          </a:p>
        </p:txBody>
      </p:sp>
      <p:sp>
        <p:nvSpPr>
          <p:cNvPr id="3" name="Content Placeholder 2">
            <a:extLst>
              <a:ext uri="{FF2B5EF4-FFF2-40B4-BE49-F238E27FC236}">
                <a16:creationId xmlns:a16="http://schemas.microsoft.com/office/drawing/2014/main" id="{B0389779-7EF7-4511-8518-1622BBEBF542}"/>
              </a:ext>
            </a:extLst>
          </p:cNvPr>
          <p:cNvSpPr>
            <a:spLocks noGrp="1"/>
          </p:cNvSpPr>
          <p:nvPr>
            <p:ph idx="1"/>
          </p:nvPr>
        </p:nvSpPr>
        <p:spPr/>
        <p:txBody>
          <a:bodyPr/>
          <a:lstStyle/>
          <a:p>
            <a:r>
              <a:rPr lang="en-US" dirty="0"/>
              <a:t>IoT Device Gateways</a:t>
            </a:r>
          </a:p>
          <a:p>
            <a:r>
              <a:rPr lang="en-US" dirty="0"/>
              <a:t>3</a:t>
            </a:r>
            <a:r>
              <a:rPr lang="en-US" baseline="30000" dirty="0"/>
              <a:t>rd</a:t>
            </a:r>
            <a:r>
              <a:rPr lang="en-US" dirty="0"/>
              <a:t> Party Payment System</a:t>
            </a:r>
          </a:p>
        </p:txBody>
      </p:sp>
    </p:spTree>
    <p:extLst>
      <p:ext uri="{BB962C8B-B14F-4D97-AF65-F5344CB8AC3E}">
        <p14:creationId xmlns:p14="http://schemas.microsoft.com/office/powerpoint/2010/main" val="25259623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3BA0DC4BAA1140AEE80CC3AFDB1DCF" ma:contentTypeVersion="10" ma:contentTypeDescription="Create a new document." ma:contentTypeScope="" ma:versionID="14a2056dc3fa07e36a1caa5bd3e07379">
  <xsd:schema xmlns:xsd="http://www.w3.org/2001/XMLSchema" xmlns:xs="http://www.w3.org/2001/XMLSchema" xmlns:p="http://schemas.microsoft.com/office/2006/metadata/properties" xmlns:ns2="b9194443-6d38-4524-bbee-8bcdc0898692" targetNamespace="http://schemas.microsoft.com/office/2006/metadata/properties" ma:root="true" ma:fieldsID="d92050d523006d3ef153b2cca11b07f5" ns2:_="">
    <xsd:import namespace="b9194443-6d38-4524-bbee-8bcdc08986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194443-6d38-4524-bbee-8bcdc08986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1D5E11-1723-4175-A6E5-1A973D1BECC6}">
  <ds:schemaRefs>
    <ds:schemaRef ds:uri="http://schemas.microsoft.com/sharepoint/v3/contenttype/forms"/>
  </ds:schemaRefs>
</ds:datastoreItem>
</file>

<file path=customXml/itemProps2.xml><?xml version="1.0" encoding="utf-8"?>
<ds:datastoreItem xmlns:ds="http://schemas.openxmlformats.org/officeDocument/2006/customXml" ds:itemID="{40B8338F-1573-42FF-9148-17C4393BCD8D}">
  <ds:schemaRefs>
    <ds:schemaRef ds:uri="http://schemas.microsoft.com/office/2006/documentManagement/types"/>
    <ds:schemaRef ds:uri="b9194443-6d38-4524-bbee-8bcdc0898692"/>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790E714-15A8-4A21-8064-06E892AB7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194443-6d38-4524-bbee-8bcdc08986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7631</TotalTime>
  <Words>668</Words>
  <Application>Microsoft Office PowerPoint</Application>
  <PresentationFormat>Widescreen</PresentationFormat>
  <Paragraphs>139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1_Office Theme</vt:lpstr>
      <vt:lpstr>Design Clinic</vt:lpstr>
      <vt:lpstr>Directions</vt:lpstr>
      <vt:lpstr>Objectives</vt:lpstr>
      <vt:lpstr>What is being managed?</vt:lpstr>
      <vt:lpstr>Who are the actors in the system?</vt:lpstr>
      <vt:lpstr>What specific entities are being managed?</vt:lpstr>
      <vt:lpstr>What are the core activities in the system?</vt:lpstr>
      <vt:lpstr>What are the core activities in the system?</vt:lpstr>
      <vt:lpstr>What dependencies will the system have?</vt:lpstr>
      <vt:lpstr>System Description</vt:lpstr>
      <vt:lpstr>Groups of use cases and concepts</vt:lpstr>
      <vt:lpstr>Candidate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DPL Software Design &amp; Development</dc:title>
  <dc:creator>Doug Durham</dc:creator>
  <cp:lastModifiedBy>Risseeuw, Jeffrey</cp:lastModifiedBy>
  <cp:revision>56</cp:revision>
  <dcterms:created xsi:type="dcterms:W3CDTF">2016-12-30T16:16:46Z</dcterms:created>
  <dcterms:modified xsi:type="dcterms:W3CDTF">2021-06-21T18:56:12Z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0x0101007E3BA0DC4BAA1140AEE80CC3AFDB1DCF</vt:lpwstr>
  </property>
  <property fmtid="{D5CDD505-2E9C-101B-9397-08002B2CF9AE}" pid="3" name="AuthorIds_UIVersion_1024">
    <vt:lpwstr>12</vt:lpwstr>
  </property>
  <property fmtid="{D5CDD505-2E9C-101B-9397-08002B2CF9AE}" pid="4" name="AuthorIds_UIVersion_1536">
    <vt:lpwstr>12</vt:lpwstr>
  </property>
</Properties>
</file>