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6197" autoAdjust="0"/>
  </p:normalViewPr>
  <p:slideViewPr>
    <p:cSldViewPr snapToGrid="0">
      <p:cViewPr varScale="1">
        <p:scale>
          <a:sx n="87" d="100"/>
          <a:sy n="87" d="100"/>
        </p:scale>
        <p:origin x="42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D303-6292-426B-A6AB-06BC4A016491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869-CDD9-456A-8B7C-61435F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7CFB-407D-4EDA-8FB7-F4A98E46742B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BBEE3-F35A-49B8-81A1-48DBB66B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438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D589-6693-3E4C-9675-9339867E1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ABF77-1086-6C42-8F08-C063D8547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Analysis of a System</a:t>
            </a:r>
          </a:p>
        </p:txBody>
      </p:sp>
    </p:spTree>
    <p:extLst>
      <p:ext uri="{BB962C8B-B14F-4D97-AF65-F5344CB8AC3E}">
        <p14:creationId xmlns:p14="http://schemas.microsoft.com/office/powerpoint/2010/main" val="9772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F59F-8CD7-4297-B467-8B88F113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of use cases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EFB0-2148-4905-AAF2-DC67A231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874" cy="4351338"/>
          </a:xfrm>
        </p:spPr>
        <p:txBody>
          <a:bodyPr>
            <a:normAutofit/>
          </a:bodyPr>
          <a:lstStyle/>
          <a:p>
            <a:r>
              <a:rPr lang="en-US" dirty="0"/>
              <a:t>Managing user accounts</a:t>
            </a:r>
          </a:p>
          <a:p>
            <a:pPr lvl="1"/>
            <a:r>
              <a:rPr lang="en-US" dirty="0"/>
              <a:t>Setting up account</a:t>
            </a:r>
          </a:p>
          <a:p>
            <a:pPr lvl="1"/>
            <a:r>
              <a:rPr lang="en-US" dirty="0"/>
              <a:t>Updating account</a:t>
            </a:r>
          </a:p>
          <a:p>
            <a:pPr lvl="1"/>
            <a:r>
              <a:rPr lang="en-US" dirty="0"/>
              <a:t>Deleting account</a:t>
            </a:r>
          </a:p>
          <a:p>
            <a:r>
              <a:rPr lang="en-US" dirty="0"/>
              <a:t>Managing subscriptions</a:t>
            </a:r>
          </a:p>
          <a:p>
            <a:pPr lvl="1"/>
            <a:r>
              <a:rPr lang="en-US" dirty="0"/>
              <a:t>Collect event preferences</a:t>
            </a:r>
          </a:p>
          <a:p>
            <a:pPr lvl="1"/>
            <a:r>
              <a:rPr lang="en-US" dirty="0"/>
              <a:t>Setup notification preferences</a:t>
            </a:r>
          </a:p>
          <a:p>
            <a:r>
              <a:rPr lang="en-US" dirty="0"/>
              <a:t>Notifications</a:t>
            </a:r>
          </a:p>
          <a:p>
            <a:pPr lvl="1"/>
            <a:r>
              <a:rPr lang="en-US" dirty="0"/>
              <a:t>Send event notifications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8DC9-5979-4DC9-B2A8-A9DA949196BC}"/>
              </a:ext>
            </a:extLst>
          </p:cNvPr>
          <p:cNvSpPr txBox="1">
            <a:spLocks/>
          </p:cNvSpPr>
          <p:nvPr/>
        </p:nvSpPr>
        <p:spPr>
          <a:xfrm>
            <a:off x="6274409" y="1848915"/>
            <a:ext cx="4943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 event provider list</a:t>
            </a:r>
          </a:p>
          <a:p>
            <a:pPr lvl="1"/>
            <a:r>
              <a:rPr lang="en-US" dirty="0"/>
              <a:t>Adding providers</a:t>
            </a:r>
          </a:p>
          <a:p>
            <a:pPr lvl="1"/>
            <a:r>
              <a:rPr lang="en-US" dirty="0"/>
              <a:t>Deleting providers</a:t>
            </a:r>
          </a:p>
          <a:p>
            <a:r>
              <a:rPr lang="en-US" dirty="0"/>
              <a:t>Manage accommodation provider list</a:t>
            </a:r>
          </a:p>
          <a:p>
            <a:pPr lvl="1"/>
            <a:r>
              <a:rPr lang="en-US" dirty="0"/>
              <a:t>Adding providers</a:t>
            </a:r>
          </a:p>
          <a:p>
            <a:pPr lvl="1"/>
            <a:r>
              <a:rPr lang="en-US" dirty="0"/>
              <a:t>Deleting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D1F8-37E6-4F19-A6D5-58C556AC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candidate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3372-E312-4501-87B1-CB4FEEA7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3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Administration</a:t>
            </a:r>
          </a:p>
          <a:p>
            <a:pPr lvl="1"/>
            <a:r>
              <a:rPr lang="en-US" dirty="0"/>
              <a:t>Manage user accounts</a:t>
            </a:r>
          </a:p>
          <a:p>
            <a:r>
              <a:rPr lang="en-US" dirty="0"/>
              <a:t>Provider Administration</a:t>
            </a:r>
          </a:p>
          <a:p>
            <a:pPr lvl="1"/>
            <a:r>
              <a:rPr lang="en-US" dirty="0"/>
              <a:t>Manage event providers</a:t>
            </a:r>
          </a:p>
          <a:p>
            <a:pPr lvl="1"/>
            <a:r>
              <a:rPr lang="en-US" dirty="0"/>
              <a:t>Manage accommodation providers</a:t>
            </a:r>
          </a:p>
          <a:p>
            <a:r>
              <a:rPr lang="en-US" dirty="0"/>
              <a:t>Subscriptions</a:t>
            </a:r>
          </a:p>
          <a:p>
            <a:pPr lvl="1"/>
            <a:r>
              <a:rPr lang="en-US" dirty="0"/>
              <a:t>Manage event preferences</a:t>
            </a:r>
          </a:p>
          <a:p>
            <a:pPr lvl="1"/>
            <a:r>
              <a:rPr lang="en-US" dirty="0"/>
              <a:t>Manage notification preferences</a:t>
            </a:r>
          </a:p>
          <a:p>
            <a:r>
              <a:rPr lang="en-US" dirty="0"/>
              <a:t>Notifications</a:t>
            </a:r>
          </a:p>
          <a:p>
            <a:pPr lvl="1"/>
            <a:r>
              <a:rPr lang="en-US" dirty="0"/>
              <a:t>Sending event newsletter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A29782-F1DD-47CF-876B-8ACB09F42398}"/>
              </a:ext>
            </a:extLst>
          </p:cNvPr>
          <p:cNvSpPr txBox="1">
            <a:spLocks/>
          </p:cNvSpPr>
          <p:nvPr/>
        </p:nvSpPr>
        <p:spPr>
          <a:xfrm>
            <a:off x="5611879" y="1825625"/>
            <a:ext cx="4396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  <a:p>
            <a:pPr lvl="1"/>
            <a:r>
              <a:rPr lang="en-US" dirty="0"/>
              <a:t>Search for event list</a:t>
            </a:r>
          </a:p>
          <a:p>
            <a:pPr lvl="1"/>
            <a:r>
              <a:rPr lang="en-US" dirty="0"/>
              <a:t>Link to event site</a:t>
            </a:r>
          </a:p>
          <a:p>
            <a:r>
              <a:rPr lang="en-US" dirty="0"/>
              <a:t>Accommodation </a:t>
            </a:r>
          </a:p>
          <a:p>
            <a:pPr lvl="1"/>
            <a:r>
              <a:rPr lang="en-US" dirty="0"/>
              <a:t>Search for accommodations</a:t>
            </a:r>
          </a:p>
          <a:p>
            <a:pPr lvl="1"/>
            <a:r>
              <a:rPr lang="en-US" dirty="0"/>
              <a:t>Link to booking 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928A-E4D8-4046-AEAD-2775A70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EB71-4B85-4270-96E9-C3DA92C1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out the following slides</a:t>
            </a:r>
          </a:p>
          <a:p>
            <a:pPr lvl="1"/>
            <a:r>
              <a:rPr lang="en-US" dirty="0"/>
              <a:t>Refer to System Decomposition for the eCommerce example walkthrough</a:t>
            </a:r>
          </a:p>
          <a:p>
            <a:r>
              <a:rPr lang="en-US" dirty="0"/>
              <a:t>Use the Journey Map and Story Map you developed for your “Finding a Performance” application</a:t>
            </a:r>
          </a:p>
        </p:txBody>
      </p:sp>
    </p:spTree>
    <p:extLst>
      <p:ext uri="{BB962C8B-B14F-4D97-AF65-F5344CB8AC3E}">
        <p14:creationId xmlns:p14="http://schemas.microsoft.com/office/powerpoint/2010/main" val="18008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56A9-367A-4CE9-A0D1-69779373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98D7-3D40-4AEC-88C5-2C5AFAFD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events/festivals</a:t>
            </a:r>
          </a:p>
          <a:p>
            <a:r>
              <a:rPr lang="en-US" dirty="0"/>
              <a:t>Buying tickets from third party</a:t>
            </a:r>
          </a:p>
          <a:p>
            <a:r>
              <a:rPr lang="en-US" dirty="0"/>
              <a:t>Searching Hotels near events</a:t>
            </a:r>
          </a:p>
          <a:p>
            <a:r>
              <a:rPr lang="en-US" dirty="0"/>
              <a:t>Booking Hotels </a:t>
            </a:r>
          </a:p>
          <a:p>
            <a:r>
              <a:rPr lang="en-US" dirty="0"/>
              <a:t>Account setup</a:t>
            </a:r>
          </a:p>
          <a:p>
            <a:r>
              <a:rPr lang="en-US" dirty="0"/>
              <a:t>Subscribe to newsletter/event data</a:t>
            </a:r>
          </a:p>
          <a:p>
            <a:r>
              <a:rPr lang="en-US" dirty="0"/>
              <a:t>Future provide ticket sales within the app</a:t>
            </a:r>
          </a:p>
        </p:txBody>
      </p:sp>
    </p:spTree>
    <p:extLst>
      <p:ext uri="{BB962C8B-B14F-4D97-AF65-F5344CB8AC3E}">
        <p14:creationId xmlns:p14="http://schemas.microsoft.com/office/powerpoint/2010/main" val="40333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B21C-A04D-4334-8DF0-98D1555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4C57-28DD-47AB-94A8-01A10B45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r>
              <a:rPr lang="en-US" dirty="0"/>
              <a:t>Event data subscriptions</a:t>
            </a:r>
          </a:p>
          <a:p>
            <a:r>
              <a:rPr lang="en-US" dirty="0"/>
              <a:t>Event provider list</a:t>
            </a:r>
          </a:p>
          <a:p>
            <a:r>
              <a:rPr lang="en-US" dirty="0"/>
              <a:t>Booking provider list</a:t>
            </a:r>
          </a:p>
          <a:p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51240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8B55-1CC2-4490-9258-D1647F16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actors in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E5FD-8950-43A8-86F2-5F84E211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(ticket buyer)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DCC1-57C5-4938-9033-A5F4749E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specific entities are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BFA5-B2C1-4F1E-A960-85EF37DD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40647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3A7C-9C6E-426B-BC58-1A020B36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core activities in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151-7554-4111-A4DC-D5DE4732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Events</a:t>
            </a:r>
          </a:p>
          <a:p>
            <a:r>
              <a:rPr lang="en-US" dirty="0"/>
              <a:t>Event Notifications (subscriptions)</a:t>
            </a:r>
          </a:p>
          <a:p>
            <a:r>
              <a:rPr lang="en-US" dirty="0"/>
              <a:t>User account maintenance </a:t>
            </a:r>
          </a:p>
          <a:p>
            <a:r>
              <a:rPr lang="en-US" dirty="0"/>
              <a:t>Purchase event tickets</a:t>
            </a:r>
          </a:p>
          <a:p>
            <a:r>
              <a:rPr lang="en-US" dirty="0"/>
              <a:t>Search accommodations</a:t>
            </a:r>
          </a:p>
          <a:p>
            <a:r>
              <a:rPr lang="en-US" dirty="0"/>
              <a:t>Booking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37877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5CC-D859-42C5-984A-DEB181B8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will the system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9779-7EF7-4511-8518-1622BBEB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party providers</a:t>
            </a:r>
          </a:p>
          <a:p>
            <a:pPr lvl="1"/>
            <a:r>
              <a:rPr lang="en-US" dirty="0"/>
              <a:t>Event data</a:t>
            </a:r>
          </a:p>
          <a:p>
            <a:pPr lvl="1"/>
            <a:r>
              <a:rPr lang="en-US" dirty="0"/>
              <a:t>Accommodation data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6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CE65-1935-49CE-8967-CF9FD485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A977DC0E-0BF5-4226-A036-8244763E2023}"/>
              </a:ext>
            </a:extLst>
          </p:cNvPr>
          <p:cNvSpPr/>
          <p:nvPr/>
        </p:nvSpPr>
        <p:spPr>
          <a:xfrm>
            <a:off x="4580911" y="1690688"/>
            <a:ext cx="3030178" cy="4384291"/>
          </a:xfrm>
          <a:prstGeom prst="roundRect">
            <a:avLst>
              <a:gd name="adj" fmla="val 21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Finding a Performance</a:t>
            </a:r>
          </a:p>
        </p:txBody>
      </p:sp>
      <p:pic>
        <p:nvPicPr>
          <p:cNvPr id="7" name="Graphic 6" descr="Group success">
            <a:extLst>
              <a:ext uri="{FF2B5EF4-FFF2-40B4-BE49-F238E27FC236}">
                <a16:creationId xmlns:a16="http://schemas.microsoft.com/office/drawing/2014/main" id="{1047BA5C-D38C-4F39-ADFB-811A93E0D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551" y="2541867"/>
            <a:ext cx="1752469" cy="1752469"/>
          </a:xfrm>
          <a:prstGeom prst="rect">
            <a:avLst/>
          </a:prstGeom>
        </p:spPr>
      </p:pic>
      <p:pic>
        <p:nvPicPr>
          <p:cNvPr id="9" name="Graphic 8" descr="School girl">
            <a:extLst>
              <a:ext uri="{FF2B5EF4-FFF2-40B4-BE49-F238E27FC236}">
                <a16:creationId xmlns:a16="http://schemas.microsoft.com/office/drawing/2014/main" id="{E9EB914A-A49D-46E8-9D86-918582F64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590272"/>
            <a:ext cx="1752469" cy="1752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B204F-88F6-4A2E-8AEB-4891ACE9CBF8}"/>
              </a:ext>
            </a:extLst>
          </p:cNvPr>
          <p:cNvSpPr txBox="1"/>
          <p:nvPr/>
        </p:nvSpPr>
        <p:spPr>
          <a:xfrm>
            <a:off x="995005" y="3248025"/>
            <a:ext cx="16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CACE1-43E0-419F-86D5-10173585F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65" y="3429000"/>
            <a:ext cx="1749704" cy="1749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AE0C9-0077-4DDD-BB53-BA55A321C592}"/>
              </a:ext>
            </a:extLst>
          </p:cNvPr>
          <p:cNvSpPr txBox="1"/>
          <p:nvPr/>
        </p:nvSpPr>
        <p:spPr>
          <a:xfrm>
            <a:off x="903219" y="5080297"/>
            <a:ext cx="1727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Accommodation</a:t>
            </a:r>
          </a:p>
          <a:p>
            <a:r>
              <a:rPr lang="en-US" dirty="0"/>
              <a:t>      Providers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58E3E-0DA9-4C3A-AE5A-502B486ECB3B}"/>
              </a:ext>
            </a:extLst>
          </p:cNvPr>
          <p:cNvSpPr txBox="1"/>
          <p:nvPr/>
        </p:nvSpPr>
        <p:spPr>
          <a:xfrm>
            <a:off x="10245150" y="4109670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E94459-E77F-42A4-A3AF-90C199174229}"/>
              </a:ext>
            </a:extLst>
          </p:cNvPr>
          <p:cNvCxnSpPr>
            <a:cxnSpLocks/>
          </p:cNvCxnSpPr>
          <p:nvPr/>
        </p:nvCxnSpPr>
        <p:spPr>
          <a:xfrm>
            <a:off x="3223260" y="2541867"/>
            <a:ext cx="13576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19BBEB-5A77-453A-9845-BC0161A5E9A5}"/>
              </a:ext>
            </a:extLst>
          </p:cNvPr>
          <p:cNvSpPr txBox="1"/>
          <p:nvPr/>
        </p:nvSpPr>
        <p:spPr>
          <a:xfrm>
            <a:off x="3551007" y="2122527"/>
            <a:ext cx="107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BE660-8EAB-498C-8582-CE96CC3812C7}"/>
              </a:ext>
            </a:extLst>
          </p:cNvPr>
          <p:cNvCxnSpPr>
            <a:cxnSpLocks/>
          </p:cNvCxnSpPr>
          <p:nvPr/>
        </p:nvCxnSpPr>
        <p:spPr>
          <a:xfrm>
            <a:off x="3208786" y="4468169"/>
            <a:ext cx="13576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51F95-F0F7-4307-9C9A-9DCAC4D4A484}"/>
              </a:ext>
            </a:extLst>
          </p:cNvPr>
          <p:cNvSpPr txBox="1"/>
          <p:nvPr/>
        </p:nvSpPr>
        <p:spPr>
          <a:xfrm>
            <a:off x="2538163" y="4019398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Accommodation List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38381D-A691-4E85-BA39-BA7EB1F2A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34893" y="3067420"/>
            <a:ext cx="1438781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B777E8-AAE1-4ACC-9AC5-AFFF13D56BA3}"/>
              </a:ext>
            </a:extLst>
          </p:cNvPr>
          <p:cNvSpPr txBox="1"/>
          <p:nvPr/>
        </p:nvSpPr>
        <p:spPr>
          <a:xfrm>
            <a:off x="2992455" y="2726635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 Ticket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7ED50-84E8-4874-A5BD-ED2745218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42130" y="4959887"/>
            <a:ext cx="1438781" cy="158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0056F-985C-4DCB-8BB2-B953AD963F9E}"/>
              </a:ext>
            </a:extLst>
          </p:cNvPr>
          <p:cNvSpPr txBox="1"/>
          <p:nvPr/>
        </p:nvSpPr>
        <p:spPr>
          <a:xfrm>
            <a:off x="2327208" y="462030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Book Accommodation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CC6057-1D44-4250-8390-C506C55FE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48113" y="2203528"/>
            <a:ext cx="1438781" cy="1585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E66EB-0B91-4B24-9514-CE116A1DFFF8}"/>
              </a:ext>
            </a:extLst>
          </p:cNvPr>
          <p:cNvSpPr txBox="1"/>
          <p:nvPr/>
        </p:nvSpPr>
        <p:spPr>
          <a:xfrm>
            <a:off x="7608452" y="1886375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Events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5D0787-F563-4D35-AFE7-4C47C39CA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29959" y="3034427"/>
            <a:ext cx="1438781" cy="1585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42AF7B-C4CE-46ED-A724-067E26917D4C}"/>
              </a:ext>
            </a:extLst>
          </p:cNvPr>
          <p:cNvSpPr txBox="1"/>
          <p:nvPr/>
        </p:nvSpPr>
        <p:spPr>
          <a:xfrm>
            <a:off x="7625563" y="2457717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</a:p>
          <a:p>
            <a:r>
              <a:rPr lang="en-US" dirty="0"/>
              <a:t>Accommodations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0EA32-2DBF-4EF8-9F23-8BBA9A0718D8}"/>
              </a:ext>
            </a:extLst>
          </p:cNvPr>
          <p:cNvSpPr txBox="1"/>
          <p:nvPr/>
        </p:nvSpPr>
        <p:spPr>
          <a:xfrm>
            <a:off x="7650381" y="3306058"/>
            <a:ext cx="20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User Account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10D42-31BC-4A3F-9A93-F0910F0FA0CC}"/>
              </a:ext>
            </a:extLst>
          </p:cNvPr>
          <p:cNvSpPr txBox="1"/>
          <p:nvPr/>
        </p:nvSpPr>
        <p:spPr>
          <a:xfrm>
            <a:off x="7658246" y="3831253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721A9-ADDA-42E3-BA8C-4C99ACD1A500}"/>
              </a:ext>
            </a:extLst>
          </p:cNvPr>
          <p:cNvSpPr txBox="1"/>
          <p:nvPr/>
        </p:nvSpPr>
        <p:spPr>
          <a:xfrm>
            <a:off x="7671283" y="4388730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 Tickets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CDE45-D1BD-4A51-87C1-D3E971BE41B6}"/>
              </a:ext>
            </a:extLst>
          </p:cNvPr>
          <p:cNvSpPr txBox="1"/>
          <p:nvPr/>
        </p:nvSpPr>
        <p:spPr>
          <a:xfrm>
            <a:off x="7608452" y="4954728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Accommodations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08520-A823-4335-9A9C-CA483B4204EE}"/>
              </a:ext>
            </a:extLst>
          </p:cNvPr>
          <p:cNvSpPr txBox="1"/>
          <p:nvPr/>
        </p:nvSpPr>
        <p:spPr>
          <a:xfrm>
            <a:off x="7625563" y="5471402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93C4CC-D3EE-4320-990E-88A3DA8A3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29959" y="3608346"/>
            <a:ext cx="1438781" cy="1585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732684-D876-46CC-B797-350DE444C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43399" y="4138631"/>
            <a:ext cx="1438781" cy="1585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BA8077-64BB-4A66-8E75-C0CC52CC6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43312" y="4670941"/>
            <a:ext cx="1438781" cy="1585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4DD6A1-2E25-41AD-9B03-030500138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22252" y="5244964"/>
            <a:ext cx="1438781" cy="1585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945C31-6850-4327-80CC-92D58A0A3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037" y="5761479"/>
            <a:ext cx="1438781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8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3BA0DC4BAA1140AEE80CC3AFDB1DCF" ma:contentTypeVersion="10" ma:contentTypeDescription="Create a new document." ma:contentTypeScope="" ma:versionID="14a2056dc3fa07e36a1caa5bd3e07379">
  <xsd:schema xmlns:xsd="http://www.w3.org/2001/XMLSchema" xmlns:xs="http://www.w3.org/2001/XMLSchema" xmlns:p="http://schemas.microsoft.com/office/2006/metadata/properties" xmlns:ns2="b9194443-6d38-4524-bbee-8bcdc0898692" targetNamespace="http://schemas.microsoft.com/office/2006/metadata/properties" ma:root="true" ma:fieldsID="d92050d523006d3ef153b2cca11b07f5" ns2:_="">
    <xsd:import namespace="b9194443-6d38-4524-bbee-8bcdc0898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94443-6d38-4524-bbee-8bcdc0898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D5E11-1723-4175-A6E5-1A973D1BE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90E714-15A8-4A21-8064-06E892AB7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94443-6d38-4524-bbee-8bcdc0898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8338F-1573-42FF-9148-17C4393BCD8D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b9194443-6d38-4524-bbee-8bcdc0898692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272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Assignment</vt:lpstr>
      <vt:lpstr>Directions</vt:lpstr>
      <vt:lpstr>Objectives</vt:lpstr>
      <vt:lpstr>What is being managed?</vt:lpstr>
      <vt:lpstr>Who are the actors in the system?</vt:lpstr>
      <vt:lpstr>What specific entities are managed?</vt:lpstr>
      <vt:lpstr>What are the core activities in the system?</vt:lpstr>
      <vt:lpstr>What dependencies will the system have?</vt:lpstr>
      <vt:lpstr>System Description</vt:lpstr>
      <vt:lpstr>Groups of use cases and concepts</vt:lpstr>
      <vt:lpstr>Identify candidate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 Software Design &amp; Development</dc:title>
  <dc:creator>Doug Durham</dc:creator>
  <cp:lastModifiedBy>Lyons, Todd</cp:lastModifiedBy>
  <cp:revision>49</cp:revision>
  <dcterms:created xsi:type="dcterms:W3CDTF">2016-12-30T16:16:46Z</dcterms:created>
  <dcterms:modified xsi:type="dcterms:W3CDTF">2021-06-16T17:13:12Z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0x0101007E3BA0DC4BAA1140AEE80CC3AFDB1DCF</vt:lpwstr>
  </property>
  <property fmtid="{D5CDD505-2E9C-101B-9397-08002B2CF9AE}" pid="3" name="AuthorIds_UIVersion_1024">
    <vt:lpwstr>12</vt:lpwstr>
  </property>
  <property fmtid="{D5CDD505-2E9C-101B-9397-08002B2CF9AE}" pid="4" name="AuthorIds_UIVersion_1536">
    <vt:lpwstr>12</vt:lpwstr>
  </property>
</Properties>
</file>