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 id="2147483670" r:id="rId2"/>
    <p:sldMasterId id="2147483671" r:id="rId3"/>
  </p:sldMasterIdLst>
  <p:notesMasterIdLst>
    <p:notesMasterId r:id="rId2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4" r:id="rId21"/>
    <p:sldId id="275" r:id="rId22"/>
    <p:sldId id="276" r:id="rId23"/>
    <p:sldId id="277" r:id="rId24"/>
    <p:sldId id="278" r:id="rId25"/>
    <p:sldId id="279" r:id="rId26"/>
    <p:sldId id="280" r:id="rId27"/>
    <p:sldId id="281" r:id="rId28"/>
  </p:sldIdLst>
  <p:sldSz cx="9144000" cy="5143500" type="screen16x9"/>
  <p:notesSz cx="6858000" cy="9144000"/>
  <p:embeddedFontLst>
    <p:embeddedFont>
      <p:font typeface="Avenir" panose="02000503020000020003" pitchFamily="2" charset="0"/>
      <p:regular r:id="rId30"/>
      <p: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1FFBA2-3AC2-4F37-9505-FCC47E02D9F8}">
  <a:tblStyle styleId="{A01FFBA2-3AC2-4F37-9505-FCC47E02D9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66"/>
    <p:restoredTop sz="94694"/>
  </p:normalViewPr>
  <p:slideViewPr>
    <p:cSldViewPr snapToGrid="0">
      <p:cViewPr>
        <p:scale>
          <a:sx n="120" d="100"/>
          <a:sy n="120" d="100"/>
        </p:scale>
        <p:origin x="1328" y="8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font" Target="fonts/font5.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4.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3.fntdata"/><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2.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en.wikipedia.org/wiki/Graphics_processing_unit" TargetMode="External"/><Relationship Id="rId3" Type="http://schemas.openxmlformats.org/officeDocument/2006/relationships/hyperlink" Target="https://en.wikipedia.org/wiki/Convolutional_neural_network" TargetMode="External"/><Relationship Id="rId7" Type="http://schemas.openxmlformats.org/officeDocument/2006/relationships/hyperlink" Target="https://en.wikipedia.org/wiki/U-Net#cite_note-Shelhamer_2017-2"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en.wikipedia.org/wiki/U-Net#cite_note-Ronneberger_2015-1" TargetMode="External"/><Relationship Id="rId5" Type="http://schemas.openxmlformats.org/officeDocument/2006/relationships/hyperlink" Target="https://en.wikipedia.org/wiki/University_of_Freiburg" TargetMode="External"/><Relationship Id="rId4" Type="http://schemas.openxmlformats.org/officeDocument/2006/relationships/hyperlink" Target="https://en.wikipedia.org/wiki/Image_segmentation"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89598deaf5_1_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lnSpc>
                <a:spcPct val="114285"/>
              </a:lnSpc>
              <a:spcBef>
                <a:spcPts val="0"/>
              </a:spcBef>
              <a:spcAft>
                <a:spcPts val="0"/>
              </a:spcAft>
              <a:buClr>
                <a:srgbClr val="003057"/>
              </a:buClr>
              <a:buSzPts val="3200"/>
              <a:buFont typeface="Roboto"/>
              <a:buNone/>
            </a:pPr>
            <a:endParaRPr sz="800" dirty="0"/>
          </a:p>
        </p:txBody>
      </p:sp>
      <p:sp>
        <p:nvSpPr>
          <p:cNvPr id="119" name="Google Shape;119;g189598deaf5_1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3a2f0a6c36_1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3a2f0a6c36_1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56D76"/>
                </a:solidFill>
                <a:highlight>
                  <a:srgbClr val="FFFFFF"/>
                </a:highlight>
              </a:rPr>
              <a:t>Concretely, we separate reliable and unreliable pixels via the entropy of predictions, push each unreliable pixel to a category-wise queue that consists of negative samples, and manage to train the model with all candidate pixels. Considering the training evolution, where the prediction becomes more and more accurate, we adaptively adjust the threshold for the reliable-unreliable partition.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3e8f15a2fd_19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3e8f15a2fd_19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56D76"/>
                </a:solidFill>
                <a:highlight>
                  <a:srgbClr val="FFFFFF"/>
                </a:highlight>
              </a:rPr>
              <a:t>Concretely, we separate reliable and unreliable pixels via the entropy of predictions, push each unreliable pixel to a category-wise queue that consists of negative samples, and manage to train the model with all candidate pixels. Considering the training evolution, where the prediction becomes more and more accurate, we adaptively adjust the threshold for the reliable-unreliable partition.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3e8f15a2fd_19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3e8f15a2fd_19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3e8f15a2f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3e8f15a2f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3e8f15a2fd_0_1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b="1" dirty="0">
                <a:solidFill>
                  <a:srgbClr val="202122"/>
                </a:solidFill>
                <a:highlight>
                  <a:srgbClr val="FFFFFF"/>
                </a:highlight>
              </a:rPr>
              <a:t>U-Net</a:t>
            </a:r>
            <a:r>
              <a:rPr lang="en" sz="1050" dirty="0">
                <a:solidFill>
                  <a:srgbClr val="202122"/>
                </a:solidFill>
                <a:highlight>
                  <a:srgbClr val="FFFFFF"/>
                </a:highlight>
              </a:rPr>
              <a:t> is a </a:t>
            </a:r>
            <a:r>
              <a:rPr lang="en" sz="1050" dirty="0">
                <a:solidFill>
                  <a:srgbClr val="3366CC"/>
                </a:solidFill>
                <a:highlight>
                  <a:srgbClr val="FFFFFF"/>
                </a:highlight>
                <a:uFill>
                  <a:noFill/>
                </a:uFill>
                <a:hlinkClick r:id="rId3">
                  <a:extLst>
                    <a:ext uri="{A12FA001-AC4F-418D-AE19-62706E023703}">
                      <ahyp:hlinkClr xmlns:ahyp="http://schemas.microsoft.com/office/drawing/2018/hyperlinkcolor" val="tx"/>
                    </a:ext>
                  </a:extLst>
                </a:hlinkClick>
              </a:rPr>
              <a:t>convolutional neural network</a:t>
            </a:r>
            <a:r>
              <a:rPr lang="en" sz="1050" dirty="0">
                <a:solidFill>
                  <a:srgbClr val="202122"/>
                </a:solidFill>
                <a:highlight>
                  <a:srgbClr val="FFFFFF"/>
                </a:highlight>
              </a:rPr>
              <a:t> that was developed for biomedical </a:t>
            </a:r>
            <a:r>
              <a:rPr lang="en" sz="1050" dirty="0">
                <a:solidFill>
                  <a:srgbClr val="3366CC"/>
                </a:solidFill>
                <a:highlight>
                  <a:srgbClr val="FFFFFF"/>
                </a:highlight>
                <a:uFill>
                  <a:noFill/>
                </a:uFill>
                <a:hlinkClick r:id="rId4">
                  <a:extLst>
                    <a:ext uri="{A12FA001-AC4F-418D-AE19-62706E023703}">
                      <ahyp:hlinkClr xmlns:ahyp="http://schemas.microsoft.com/office/drawing/2018/hyperlinkcolor" val="tx"/>
                    </a:ext>
                  </a:extLst>
                </a:hlinkClick>
              </a:rPr>
              <a:t>image segmentation</a:t>
            </a:r>
            <a:r>
              <a:rPr lang="en" sz="1050" dirty="0">
                <a:solidFill>
                  <a:srgbClr val="202122"/>
                </a:solidFill>
                <a:highlight>
                  <a:srgbClr val="FFFFFF"/>
                </a:highlight>
              </a:rPr>
              <a:t> at the Computer Science Department of the </a:t>
            </a:r>
            <a:r>
              <a:rPr lang="en" sz="1050" dirty="0">
                <a:solidFill>
                  <a:srgbClr val="3366CC"/>
                </a:solidFill>
                <a:highlight>
                  <a:srgbClr val="FFFFFF"/>
                </a:highlight>
                <a:uFill>
                  <a:noFill/>
                </a:uFill>
                <a:hlinkClick r:id="rId5">
                  <a:extLst>
                    <a:ext uri="{A12FA001-AC4F-418D-AE19-62706E023703}">
                      <ahyp:hlinkClr xmlns:ahyp="http://schemas.microsoft.com/office/drawing/2018/hyperlinkcolor" val="tx"/>
                    </a:ext>
                  </a:extLst>
                </a:hlinkClick>
              </a:rPr>
              <a:t>University of Freiburg</a:t>
            </a:r>
            <a:r>
              <a:rPr lang="en" sz="1050" dirty="0">
                <a:solidFill>
                  <a:srgbClr val="202122"/>
                </a:solidFill>
                <a:highlight>
                  <a:srgbClr val="FFFFFF"/>
                </a:highlight>
              </a:rPr>
              <a:t>.</a:t>
            </a:r>
            <a:r>
              <a:rPr lang="en" sz="1400" baseline="30000" dirty="0">
                <a:solidFill>
                  <a:srgbClr val="3366CC"/>
                </a:solidFill>
                <a:highlight>
                  <a:srgbClr val="FFFFFF"/>
                </a:highlight>
                <a:uFill>
                  <a:noFill/>
                </a:uFill>
                <a:hlinkClick r:id="rId6">
                  <a:extLst>
                    <a:ext uri="{A12FA001-AC4F-418D-AE19-62706E023703}">
                      <ahyp:hlinkClr xmlns:ahyp="http://schemas.microsoft.com/office/drawing/2018/hyperlinkcolor" val="tx"/>
                    </a:ext>
                  </a:extLst>
                </a:hlinkClick>
              </a:rPr>
              <a:t>[1]</a:t>
            </a:r>
            <a:r>
              <a:rPr lang="en" sz="1050" dirty="0">
                <a:solidFill>
                  <a:srgbClr val="202122"/>
                </a:solidFill>
                <a:highlight>
                  <a:srgbClr val="FFFFFF"/>
                </a:highlight>
              </a:rPr>
              <a:t> The network is based on the fully convolutional network</a:t>
            </a:r>
            <a:r>
              <a:rPr lang="en" sz="1400" baseline="30000" dirty="0">
                <a:solidFill>
                  <a:srgbClr val="3366CC"/>
                </a:solidFill>
                <a:highlight>
                  <a:srgbClr val="FFFFFF"/>
                </a:highlight>
                <a:uFill>
                  <a:noFill/>
                </a:uFill>
                <a:hlinkClick r:id="rId7">
                  <a:extLst>
                    <a:ext uri="{A12FA001-AC4F-418D-AE19-62706E023703}">
                      <ahyp:hlinkClr xmlns:ahyp="http://schemas.microsoft.com/office/drawing/2018/hyperlinkcolor" val="tx"/>
                    </a:ext>
                  </a:extLst>
                </a:hlinkClick>
              </a:rPr>
              <a:t>[2]</a:t>
            </a:r>
            <a:r>
              <a:rPr lang="en" sz="1050" dirty="0">
                <a:solidFill>
                  <a:srgbClr val="202122"/>
                </a:solidFill>
                <a:highlight>
                  <a:srgbClr val="FFFFFF"/>
                </a:highlight>
              </a:rPr>
              <a:t> and its architecture was modified and extended to work with fewer training images and to yield more precise segmentations. Segmentation of a 512 × 512 image takes less than a second on a modern </a:t>
            </a:r>
            <a:r>
              <a:rPr lang="en" sz="1050" dirty="0">
                <a:solidFill>
                  <a:srgbClr val="3366CC"/>
                </a:solidFill>
                <a:highlight>
                  <a:srgbClr val="FFFFFF"/>
                </a:highlight>
                <a:uFill>
                  <a:noFill/>
                </a:uFill>
                <a:hlinkClick r:id="rId8">
                  <a:extLst>
                    <a:ext uri="{A12FA001-AC4F-418D-AE19-62706E023703}">
                      <ahyp:hlinkClr xmlns:ahyp="http://schemas.microsoft.com/office/drawing/2018/hyperlinkcolor" val="tx"/>
                    </a:ext>
                  </a:extLst>
                </a:hlinkClick>
              </a:rPr>
              <a:t>GPU</a:t>
            </a:r>
            <a:r>
              <a:rPr lang="en" sz="1050" dirty="0">
                <a:solidFill>
                  <a:srgbClr val="202122"/>
                </a:solidFill>
                <a:highlight>
                  <a:srgbClr val="FFFFFF"/>
                </a:highlight>
              </a:rPr>
              <a:t>.</a:t>
            </a:r>
            <a:endParaRPr dirty="0"/>
          </a:p>
        </p:txBody>
      </p:sp>
      <p:sp>
        <p:nvSpPr>
          <p:cNvPr id="218" name="Google Shape;218;g23e8f15a2fd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3e8f15a2fd_0_7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g23e8f15a2fd_0_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3e8f15a2fd_0_8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g23e8f15a2fd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3e8f15a2fd_0_9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g23e8f15a2fd_0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17817a7b56_0_3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g217817a7b56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396572f4c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396572f4c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163690fa18_0_15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163690fa18_0_1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3e8f15a2fd_19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3e8f15a2fd_19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56D76"/>
                </a:solidFill>
                <a:highlight>
                  <a:srgbClr val="FFFFFF"/>
                </a:highlight>
              </a:rPr>
              <a:t>Concretely, we separate reliable and unreliable pixels via the entropy of predictions, push each unreliable pixel to a category-wise queue that consists of negative samples, and manage to train the model with all candidate pixels. Considering the training evolution, where the prediction becomes more and more accurate, we adaptively adjust the threshold for the reliable-unreliable partition.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3e8f15a2fd_19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3e8f15a2fd_19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56D76"/>
                </a:solidFill>
                <a:highlight>
                  <a:srgbClr val="FFFFFF"/>
                </a:highlight>
              </a:rPr>
              <a:t>Concretely, we separate reliable and unreliable pixels via the entropy of predictions, push each unreliable pixel to a category-wise queue that consists of negative samples, and manage to train the model with all candidate pixels. Considering the training evolution, where the prediction becomes more and more accurate, we adaptively adjust the threshold for the reliable-unreliable partition.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3e8f15a2fd_19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3e8f15a2fd_19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56D76"/>
                </a:solidFill>
                <a:highlight>
                  <a:srgbClr val="FFFFFF"/>
                </a:highlight>
              </a:rPr>
              <a:t>Concretely, we separate reliable and unreliable pixels via the entropy of predictions, push each unreliable pixel to a category-wise queue that consists of negative samples, and manage to train the model with all candidate pixels. Considering the training evolution, where the prediction becomes more and more accurate, we adaptively adjust the threshold for the reliable-unreliable partition.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396572f4c5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396572f4c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3e8f15a2fd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3e8f15a2fd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3e8f15a2fd_0_11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g23e8f15a2fd_0_1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89598deaf5_1_7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g189598deaf5_1_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1d694ba2f2_1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endParaRPr/>
          </a:p>
        </p:txBody>
      </p:sp>
      <p:sp>
        <p:nvSpPr>
          <p:cNvPr id="139" name="Google Shape;139;g21d694ba2f2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396572f4c5_0_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2396572f4c5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17817a7b56_0_2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217817a7b56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3e8f15a2fd_0_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23e8f15a2fd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3a2f0a6c36_22_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g23a2f0a6c36_22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3e8f15a2fd_19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3e8f15a2fd_19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1"/>
        <p:cNvGrpSpPr/>
        <p:nvPr/>
      </p:nvGrpSpPr>
      <p:grpSpPr>
        <a:xfrm>
          <a:off x="0" y="0"/>
          <a:ext cx="0" cy="0"/>
          <a:chOff x="0" y="0"/>
          <a:chExt cx="0" cy="0"/>
        </a:xfrm>
      </p:grpSpPr>
      <p:sp>
        <p:nvSpPr>
          <p:cNvPr id="52" name="Google Shape;52;p14"/>
          <p:cNvSpPr txBox="1">
            <a:spLocks noGrp="1"/>
          </p:cNvSpPr>
          <p:nvPr>
            <p:ph type="ctrTitle"/>
          </p:nvPr>
        </p:nvSpPr>
        <p:spPr>
          <a:xfrm>
            <a:off x="2216763" y="861883"/>
            <a:ext cx="5096934" cy="1982918"/>
          </a:xfrm>
          <a:prstGeom prst="rect">
            <a:avLst/>
          </a:prstGeom>
          <a:noFill/>
          <a:ln>
            <a:noFill/>
          </a:ln>
        </p:spPr>
        <p:txBody>
          <a:bodyPr spcFirstLastPara="1" wrap="square" lIns="68575" tIns="34275" rIns="68575" bIns="34275" anchor="b" anchorCtr="0">
            <a:normAutofit/>
          </a:bodyPr>
          <a:lstStyle>
            <a:lvl1pPr marR="0" lvl="0" algn="l" rtl="0">
              <a:lnSpc>
                <a:spcPct val="114285"/>
              </a:lnSpc>
              <a:spcBef>
                <a:spcPts val="0"/>
              </a:spcBef>
              <a:spcAft>
                <a:spcPts val="0"/>
              </a:spcAft>
              <a:buClr>
                <a:srgbClr val="003057"/>
              </a:buClr>
              <a:buSzPts val="3200"/>
              <a:buFont typeface="Roboto"/>
              <a:buNone/>
              <a:defRPr sz="3200" b="1" i="0" u="none" strike="noStrike" cap="none">
                <a:solidFill>
                  <a:srgbClr val="003057"/>
                </a:solidFill>
                <a:latin typeface="Roboto"/>
                <a:ea typeface="Roboto"/>
                <a:cs typeface="Roboto"/>
                <a:sym typeface="Roboto"/>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3" name="Google Shape;53;p14"/>
          <p:cNvSpPr txBox="1">
            <a:spLocks noGrp="1"/>
          </p:cNvSpPr>
          <p:nvPr>
            <p:ph type="subTitle" idx="1"/>
          </p:nvPr>
        </p:nvSpPr>
        <p:spPr>
          <a:xfrm>
            <a:off x="2216762" y="2844801"/>
            <a:ext cx="5096935" cy="1263651"/>
          </a:xfrm>
          <a:prstGeom prst="rect">
            <a:avLst/>
          </a:prstGeom>
          <a:noFill/>
          <a:ln>
            <a:noFill/>
          </a:ln>
        </p:spPr>
        <p:txBody>
          <a:bodyPr spcFirstLastPara="1" wrap="square" lIns="68575" tIns="34275" rIns="68575" bIns="34275" anchor="t" anchorCtr="0">
            <a:noAutofit/>
          </a:bodyPr>
          <a:lstStyle>
            <a:lvl1pPr marR="0" lvl="0" algn="l" rtl="0">
              <a:lnSpc>
                <a:spcPct val="200000"/>
              </a:lnSpc>
              <a:spcBef>
                <a:spcPts val="300"/>
              </a:spcBef>
              <a:spcAft>
                <a:spcPts val="0"/>
              </a:spcAft>
              <a:buClr>
                <a:srgbClr val="857437"/>
              </a:buClr>
              <a:buSzPts val="1400"/>
              <a:buFont typeface="Arial"/>
              <a:buNone/>
              <a:defRPr sz="1400" b="0" i="0" u="none" strike="noStrike" cap="none">
                <a:solidFill>
                  <a:srgbClr val="857437"/>
                </a:solidFill>
                <a:latin typeface="Roboto"/>
                <a:ea typeface="Roboto"/>
                <a:cs typeface="Roboto"/>
                <a:sym typeface="Roboto"/>
              </a:defRPr>
            </a:lvl1pPr>
            <a:lvl2pPr marR="0" lvl="1" algn="ctr" rtl="0">
              <a:spcBef>
                <a:spcPts val="3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2pPr>
            <a:lvl3pPr marR="0" lvl="2" algn="ctr" rtl="0">
              <a:spcBef>
                <a:spcPts val="30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3pPr>
            <a:lvl4pPr marR="0" lvl="3" algn="ctr" rtl="0">
              <a:spcBef>
                <a:spcPts val="200"/>
              </a:spcBef>
              <a:spcAft>
                <a:spcPts val="0"/>
              </a:spcAft>
              <a:buClr>
                <a:srgbClr val="888888"/>
              </a:buClr>
              <a:buSzPts val="1100"/>
              <a:buFont typeface="Arial"/>
              <a:buNone/>
              <a:defRPr sz="1100" b="0" i="0" u="none" strike="noStrike" cap="none">
                <a:solidFill>
                  <a:srgbClr val="888888"/>
                </a:solidFill>
                <a:latin typeface="Arial"/>
                <a:ea typeface="Arial"/>
                <a:cs typeface="Arial"/>
                <a:sym typeface="Arial"/>
              </a:defRPr>
            </a:lvl4pPr>
            <a:lvl5pPr marR="0" lvl="4" algn="ctr" rtl="0">
              <a:spcBef>
                <a:spcPts val="200"/>
              </a:spcBef>
              <a:spcAft>
                <a:spcPts val="0"/>
              </a:spcAft>
              <a:buClr>
                <a:srgbClr val="888888"/>
              </a:buClr>
              <a:buSzPts val="1100"/>
              <a:buFont typeface="Arial"/>
              <a:buNone/>
              <a:defRPr sz="1100" b="0" i="0" u="none" strike="noStrike" cap="none">
                <a:solidFill>
                  <a:srgbClr val="888888"/>
                </a:solidFill>
                <a:latin typeface="Arial"/>
                <a:ea typeface="Arial"/>
                <a:cs typeface="Arial"/>
                <a:sym typeface="Arial"/>
              </a:defRPr>
            </a:lvl5pPr>
            <a:lvl6pPr marR="0" lvl="5" algn="ctr" rtl="0">
              <a:spcBef>
                <a:spcPts val="200"/>
              </a:spcBef>
              <a:spcAft>
                <a:spcPts val="0"/>
              </a:spcAft>
              <a:buClr>
                <a:srgbClr val="888888"/>
              </a:buClr>
              <a:buSzPts val="1100"/>
              <a:buFont typeface="Arial"/>
              <a:buNone/>
              <a:defRPr sz="1100" b="0" i="0" u="none" strike="noStrike" cap="none">
                <a:solidFill>
                  <a:srgbClr val="888888"/>
                </a:solidFill>
                <a:latin typeface="Arial"/>
                <a:ea typeface="Arial"/>
                <a:cs typeface="Arial"/>
                <a:sym typeface="Arial"/>
              </a:defRPr>
            </a:lvl6pPr>
            <a:lvl7pPr marR="0" lvl="6" algn="ctr" rtl="0">
              <a:spcBef>
                <a:spcPts val="200"/>
              </a:spcBef>
              <a:spcAft>
                <a:spcPts val="0"/>
              </a:spcAft>
              <a:buClr>
                <a:srgbClr val="888888"/>
              </a:buClr>
              <a:buSzPts val="1100"/>
              <a:buFont typeface="Arial"/>
              <a:buNone/>
              <a:defRPr sz="1100" b="0" i="0" u="none" strike="noStrike" cap="none">
                <a:solidFill>
                  <a:srgbClr val="888888"/>
                </a:solidFill>
                <a:latin typeface="Arial"/>
                <a:ea typeface="Arial"/>
                <a:cs typeface="Arial"/>
                <a:sym typeface="Arial"/>
              </a:defRPr>
            </a:lvl7pPr>
            <a:lvl8pPr marR="0" lvl="7" algn="ctr" rtl="0">
              <a:spcBef>
                <a:spcPts val="200"/>
              </a:spcBef>
              <a:spcAft>
                <a:spcPts val="0"/>
              </a:spcAft>
              <a:buClr>
                <a:srgbClr val="888888"/>
              </a:buClr>
              <a:buSzPts val="1100"/>
              <a:buFont typeface="Arial"/>
              <a:buNone/>
              <a:defRPr sz="1100" b="0" i="0" u="none" strike="noStrike" cap="none">
                <a:solidFill>
                  <a:srgbClr val="888888"/>
                </a:solidFill>
                <a:latin typeface="Arial"/>
                <a:ea typeface="Arial"/>
                <a:cs typeface="Arial"/>
                <a:sym typeface="Arial"/>
              </a:defRPr>
            </a:lvl8pPr>
            <a:lvl9pPr marR="0" lvl="8" algn="ctr" rtl="0">
              <a:spcBef>
                <a:spcPts val="200"/>
              </a:spcBef>
              <a:spcAft>
                <a:spcPts val="0"/>
              </a:spcAft>
              <a:buClr>
                <a:srgbClr val="888888"/>
              </a:buClr>
              <a:buSzPts val="1100"/>
              <a:buFont typeface="Arial"/>
              <a:buNone/>
              <a:defRPr sz="11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0"/>
        <p:cNvGrpSpPr/>
        <p:nvPr/>
      </p:nvGrpSpPr>
      <p:grpSpPr>
        <a:xfrm>
          <a:off x="0" y="0"/>
          <a:ext cx="0" cy="0"/>
          <a:chOff x="0" y="0"/>
          <a:chExt cx="0" cy="0"/>
        </a:xfrm>
      </p:grpSpPr>
      <p:sp>
        <p:nvSpPr>
          <p:cNvPr id="61" name="Google Shape;61;p16"/>
          <p:cNvSpPr txBox="1">
            <a:spLocks noGrp="1"/>
          </p:cNvSpPr>
          <p:nvPr>
            <p:ph type="body" idx="1"/>
          </p:nvPr>
        </p:nvSpPr>
        <p:spPr>
          <a:xfrm>
            <a:off x="285750" y="911614"/>
            <a:ext cx="8572500" cy="31692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rgbClr val="003057"/>
              </a:buClr>
              <a:buSzPts val="1400"/>
              <a:buChar char="•"/>
              <a:defRPr/>
            </a:lvl1pPr>
            <a:lvl2pPr marL="914400" lvl="1" indent="-317500" algn="l" rtl="0">
              <a:lnSpc>
                <a:spcPct val="90000"/>
              </a:lnSpc>
              <a:spcBef>
                <a:spcPts val="400"/>
              </a:spcBef>
              <a:spcAft>
                <a:spcPts val="0"/>
              </a:spcAft>
              <a:buClr>
                <a:srgbClr val="003057"/>
              </a:buClr>
              <a:buSzPts val="1400"/>
              <a:buChar char="•"/>
              <a:defRPr/>
            </a:lvl2pPr>
            <a:lvl3pPr marL="1371600" lvl="2" indent="-317500" algn="l" rtl="0">
              <a:lnSpc>
                <a:spcPct val="90000"/>
              </a:lnSpc>
              <a:spcBef>
                <a:spcPts val="400"/>
              </a:spcBef>
              <a:spcAft>
                <a:spcPts val="0"/>
              </a:spcAft>
              <a:buClr>
                <a:srgbClr val="003057"/>
              </a:buClr>
              <a:buSzPts val="1400"/>
              <a:buChar char="•"/>
              <a:defRPr/>
            </a:lvl3pPr>
            <a:lvl4pPr marL="1828800" lvl="3" indent="-317500" algn="l" rtl="0">
              <a:lnSpc>
                <a:spcPct val="90000"/>
              </a:lnSpc>
              <a:spcBef>
                <a:spcPts val="400"/>
              </a:spcBef>
              <a:spcAft>
                <a:spcPts val="0"/>
              </a:spcAft>
              <a:buClr>
                <a:srgbClr val="003057"/>
              </a:buClr>
              <a:buSzPts val="1400"/>
              <a:buChar char="•"/>
              <a:defRPr/>
            </a:lvl4pPr>
            <a:lvl5pPr marL="2286000" lvl="4" indent="-317500" algn="l" rtl="0">
              <a:lnSpc>
                <a:spcPct val="90000"/>
              </a:lnSpc>
              <a:spcBef>
                <a:spcPts val="400"/>
              </a:spcBef>
              <a:spcAft>
                <a:spcPts val="0"/>
              </a:spcAft>
              <a:buClr>
                <a:srgbClr val="003057"/>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62" name="Google Shape;62;p16"/>
          <p:cNvSpPr txBox="1">
            <a:spLocks noGrp="1"/>
          </p:cNvSpPr>
          <p:nvPr>
            <p:ph type="dt" idx="10"/>
          </p:nvPr>
        </p:nvSpPr>
        <p:spPr>
          <a:xfrm>
            <a:off x="285750" y="4080851"/>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3" name="Google Shape;63;p16"/>
          <p:cNvSpPr txBox="1">
            <a:spLocks noGrp="1"/>
          </p:cNvSpPr>
          <p:nvPr>
            <p:ph type="ftr" idx="11"/>
          </p:nvPr>
        </p:nvSpPr>
        <p:spPr>
          <a:xfrm>
            <a:off x="2344616" y="4080851"/>
            <a:ext cx="44562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4" name="Google Shape;64;p16"/>
          <p:cNvSpPr txBox="1">
            <a:spLocks noGrp="1"/>
          </p:cNvSpPr>
          <p:nvPr>
            <p:ph type="sldNum" idx="12"/>
          </p:nvPr>
        </p:nvSpPr>
        <p:spPr>
          <a:xfrm>
            <a:off x="6800850" y="4080851"/>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6"/>
          <p:cNvSpPr txBox="1">
            <a:spLocks noGrp="1"/>
          </p:cNvSpPr>
          <p:nvPr>
            <p:ph type="title"/>
          </p:nvPr>
        </p:nvSpPr>
        <p:spPr>
          <a:xfrm>
            <a:off x="285750" y="150541"/>
            <a:ext cx="8572500" cy="7611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rgbClr val="A7934B"/>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285750" y="150541"/>
            <a:ext cx="8572500" cy="7611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rgbClr val="A7934B"/>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8" name="Google Shape;68;p17"/>
          <p:cNvSpPr txBox="1">
            <a:spLocks noGrp="1"/>
          </p:cNvSpPr>
          <p:nvPr>
            <p:ph type="body" idx="1"/>
          </p:nvPr>
        </p:nvSpPr>
        <p:spPr>
          <a:xfrm>
            <a:off x="284286" y="911612"/>
            <a:ext cx="4211400" cy="31692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rgbClr val="003057"/>
              </a:buClr>
              <a:buSzPts val="1400"/>
              <a:buChar char="•"/>
              <a:defRPr/>
            </a:lvl1pPr>
            <a:lvl2pPr marL="914400" lvl="1" indent="-317500" algn="l" rtl="0">
              <a:lnSpc>
                <a:spcPct val="90000"/>
              </a:lnSpc>
              <a:spcBef>
                <a:spcPts val="400"/>
              </a:spcBef>
              <a:spcAft>
                <a:spcPts val="0"/>
              </a:spcAft>
              <a:buClr>
                <a:srgbClr val="003057"/>
              </a:buClr>
              <a:buSzPts val="1400"/>
              <a:buChar char="•"/>
              <a:defRPr/>
            </a:lvl2pPr>
            <a:lvl3pPr marL="1371600" lvl="2" indent="-317500" algn="l" rtl="0">
              <a:lnSpc>
                <a:spcPct val="90000"/>
              </a:lnSpc>
              <a:spcBef>
                <a:spcPts val="400"/>
              </a:spcBef>
              <a:spcAft>
                <a:spcPts val="0"/>
              </a:spcAft>
              <a:buClr>
                <a:srgbClr val="003057"/>
              </a:buClr>
              <a:buSzPts val="1400"/>
              <a:buChar char="•"/>
              <a:defRPr/>
            </a:lvl3pPr>
            <a:lvl4pPr marL="1828800" lvl="3" indent="-317500" algn="l" rtl="0">
              <a:lnSpc>
                <a:spcPct val="90000"/>
              </a:lnSpc>
              <a:spcBef>
                <a:spcPts val="400"/>
              </a:spcBef>
              <a:spcAft>
                <a:spcPts val="0"/>
              </a:spcAft>
              <a:buClr>
                <a:srgbClr val="003057"/>
              </a:buClr>
              <a:buSzPts val="1400"/>
              <a:buChar char="•"/>
              <a:defRPr/>
            </a:lvl4pPr>
            <a:lvl5pPr marL="2286000" lvl="4" indent="-317500" algn="l" rtl="0">
              <a:lnSpc>
                <a:spcPct val="90000"/>
              </a:lnSpc>
              <a:spcBef>
                <a:spcPts val="400"/>
              </a:spcBef>
              <a:spcAft>
                <a:spcPts val="0"/>
              </a:spcAft>
              <a:buClr>
                <a:srgbClr val="003057"/>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69" name="Google Shape;69;p17"/>
          <p:cNvSpPr txBox="1">
            <a:spLocks noGrp="1"/>
          </p:cNvSpPr>
          <p:nvPr>
            <p:ph type="body" idx="2"/>
          </p:nvPr>
        </p:nvSpPr>
        <p:spPr>
          <a:xfrm>
            <a:off x="4648200" y="911612"/>
            <a:ext cx="4210200" cy="31692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rgbClr val="003057"/>
              </a:buClr>
              <a:buSzPts val="1400"/>
              <a:buChar char="•"/>
              <a:defRPr/>
            </a:lvl1pPr>
            <a:lvl2pPr marL="914400" lvl="1" indent="-317500" algn="l" rtl="0">
              <a:lnSpc>
                <a:spcPct val="90000"/>
              </a:lnSpc>
              <a:spcBef>
                <a:spcPts val="400"/>
              </a:spcBef>
              <a:spcAft>
                <a:spcPts val="0"/>
              </a:spcAft>
              <a:buClr>
                <a:srgbClr val="003057"/>
              </a:buClr>
              <a:buSzPts val="1400"/>
              <a:buChar char="•"/>
              <a:defRPr/>
            </a:lvl2pPr>
            <a:lvl3pPr marL="1371600" lvl="2" indent="-317500" algn="l" rtl="0">
              <a:lnSpc>
                <a:spcPct val="90000"/>
              </a:lnSpc>
              <a:spcBef>
                <a:spcPts val="400"/>
              </a:spcBef>
              <a:spcAft>
                <a:spcPts val="0"/>
              </a:spcAft>
              <a:buClr>
                <a:srgbClr val="003057"/>
              </a:buClr>
              <a:buSzPts val="1400"/>
              <a:buChar char="•"/>
              <a:defRPr/>
            </a:lvl3pPr>
            <a:lvl4pPr marL="1828800" lvl="3" indent="-317500" algn="l" rtl="0">
              <a:lnSpc>
                <a:spcPct val="90000"/>
              </a:lnSpc>
              <a:spcBef>
                <a:spcPts val="400"/>
              </a:spcBef>
              <a:spcAft>
                <a:spcPts val="0"/>
              </a:spcAft>
              <a:buClr>
                <a:srgbClr val="003057"/>
              </a:buClr>
              <a:buSzPts val="1400"/>
              <a:buChar char="•"/>
              <a:defRPr/>
            </a:lvl4pPr>
            <a:lvl5pPr marL="2286000" lvl="4" indent="-317500" algn="l" rtl="0">
              <a:lnSpc>
                <a:spcPct val="90000"/>
              </a:lnSpc>
              <a:spcBef>
                <a:spcPts val="400"/>
              </a:spcBef>
              <a:spcAft>
                <a:spcPts val="0"/>
              </a:spcAft>
              <a:buClr>
                <a:srgbClr val="003057"/>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0" name="Google Shape;70;p17"/>
          <p:cNvSpPr txBox="1">
            <a:spLocks noGrp="1"/>
          </p:cNvSpPr>
          <p:nvPr>
            <p:ph type="dt" idx="10"/>
          </p:nvPr>
        </p:nvSpPr>
        <p:spPr>
          <a:xfrm>
            <a:off x="285750" y="4080851"/>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1" name="Google Shape;71;p17"/>
          <p:cNvSpPr txBox="1">
            <a:spLocks noGrp="1"/>
          </p:cNvSpPr>
          <p:nvPr>
            <p:ph type="ftr" idx="11"/>
          </p:nvPr>
        </p:nvSpPr>
        <p:spPr>
          <a:xfrm>
            <a:off x="2344616" y="4080851"/>
            <a:ext cx="44562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2" name="Google Shape;72;p17"/>
          <p:cNvSpPr txBox="1">
            <a:spLocks noGrp="1"/>
          </p:cNvSpPr>
          <p:nvPr>
            <p:ph type="sldNum" idx="12"/>
          </p:nvPr>
        </p:nvSpPr>
        <p:spPr>
          <a:xfrm>
            <a:off x="6800850" y="4080851"/>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73"/>
        <p:cNvGrpSpPr/>
        <p:nvPr/>
      </p:nvGrpSpPr>
      <p:grpSpPr>
        <a:xfrm>
          <a:off x="0" y="0"/>
          <a:ext cx="0" cy="0"/>
          <a:chOff x="0" y="0"/>
          <a:chExt cx="0" cy="0"/>
        </a:xfrm>
      </p:grpSpPr>
      <p:sp>
        <p:nvSpPr>
          <p:cNvPr id="74" name="Google Shape;74;p18"/>
          <p:cNvSpPr txBox="1">
            <a:spLocks noGrp="1"/>
          </p:cNvSpPr>
          <p:nvPr>
            <p:ph type="body" idx="1"/>
          </p:nvPr>
        </p:nvSpPr>
        <p:spPr>
          <a:xfrm>
            <a:off x="285751" y="926335"/>
            <a:ext cx="42132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rgbClr val="003057"/>
              </a:buClr>
              <a:buSzPts val="1800"/>
              <a:buNone/>
              <a:defRPr sz="1800" b="1"/>
            </a:lvl1pPr>
            <a:lvl2pPr marL="914400" lvl="1" indent="-228600" algn="l" rtl="0">
              <a:lnSpc>
                <a:spcPct val="90000"/>
              </a:lnSpc>
              <a:spcBef>
                <a:spcPts val="400"/>
              </a:spcBef>
              <a:spcAft>
                <a:spcPts val="0"/>
              </a:spcAft>
              <a:buClr>
                <a:srgbClr val="003057"/>
              </a:buClr>
              <a:buSzPts val="1500"/>
              <a:buNone/>
              <a:defRPr sz="1500" b="1"/>
            </a:lvl2pPr>
            <a:lvl3pPr marL="1371600" lvl="2" indent="-228600" algn="l" rtl="0">
              <a:lnSpc>
                <a:spcPct val="90000"/>
              </a:lnSpc>
              <a:spcBef>
                <a:spcPts val="400"/>
              </a:spcBef>
              <a:spcAft>
                <a:spcPts val="0"/>
              </a:spcAft>
              <a:buClr>
                <a:srgbClr val="003057"/>
              </a:buClr>
              <a:buSzPts val="1400"/>
              <a:buNone/>
              <a:defRPr sz="1400" b="1"/>
            </a:lvl3pPr>
            <a:lvl4pPr marL="1828800" lvl="3" indent="-228600" algn="l" rtl="0">
              <a:lnSpc>
                <a:spcPct val="90000"/>
              </a:lnSpc>
              <a:spcBef>
                <a:spcPts val="400"/>
              </a:spcBef>
              <a:spcAft>
                <a:spcPts val="0"/>
              </a:spcAft>
              <a:buClr>
                <a:srgbClr val="003057"/>
              </a:buClr>
              <a:buSzPts val="1200"/>
              <a:buNone/>
              <a:defRPr sz="1200" b="1"/>
            </a:lvl4pPr>
            <a:lvl5pPr marL="2286000" lvl="4" indent="-228600" algn="l" rtl="0">
              <a:lnSpc>
                <a:spcPct val="90000"/>
              </a:lnSpc>
              <a:spcBef>
                <a:spcPts val="400"/>
              </a:spcBef>
              <a:spcAft>
                <a:spcPts val="0"/>
              </a:spcAft>
              <a:buClr>
                <a:srgbClr val="003057"/>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75" name="Google Shape;75;p18"/>
          <p:cNvSpPr txBox="1">
            <a:spLocks noGrp="1"/>
          </p:cNvSpPr>
          <p:nvPr>
            <p:ph type="body" idx="2"/>
          </p:nvPr>
        </p:nvSpPr>
        <p:spPr>
          <a:xfrm>
            <a:off x="285751" y="1558993"/>
            <a:ext cx="4213200" cy="25218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rgbClr val="003057"/>
              </a:buClr>
              <a:buSzPts val="1400"/>
              <a:buChar char="•"/>
              <a:defRPr/>
            </a:lvl1pPr>
            <a:lvl2pPr marL="914400" lvl="1" indent="-317500" algn="l" rtl="0">
              <a:lnSpc>
                <a:spcPct val="90000"/>
              </a:lnSpc>
              <a:spcBef>
                <a:spcPts val="400"/>
              </a:spcBef>
              <a:spcAft>
                <a:spcPts val="0"/>
              </a:spcAft>
              <a:buClr>
                <a:srgbClr val="003057"/>
              </a:buClr>
              <a:buSzPts val="1400"/>
              <a:buChar char="•"/>
              <a:defRPr/>
            </a:lvl2pPr>
            <a:lvl3pPr marL="1371600" lvl="2" indent="-317500" algn="l" rtl="0">
              <a:lnSpc>
                <a:spcPct val="90000"/>
              </a:lnSpc>
              <a:spcBef>
                <a:spcPts val="400"/>
              </a:spcBef>
              <a:spcAft>
                <a:spcPts val="0"/>
              </a:spcAft>
              <a:buClr>
                <a:srgbClr val="003057"/>
              </a:buClr>
              <a:buSzPts val="1400"/>
              <a:buChar char="•"/>
              <a:defRPr/>
            </a:lvl3pPr>
            <a:lvl4pPr marL="1828800" lvl="3" indent="-317500" algn="l" rtl="0">
              <a:lnSpc>
                <a:spcPct val="90000"/>
              </a:lnSpc>
              <a:spcBef>
                <a:spcPts val="400"/>
              </a:spcBef>
              <a:spcAft>
                <a:spcPts val="0"/>
              </a:spcAft>
              <a:buClr>
                <a:srgbClr val="003057"/>
              </a:buClr>
              <a:buSzPts val="1400"/>
              <a:buChar char="•"/>
              <a:defRPr/>
            </a:lvl4pPr>
            <a:lvl5pPr marL="2286000" lvl="4" indent="-317500" algn="l" rtl="0">
              <a:lnSpc>
                <a:spcPct val="90000"/>
              </a:lnSpc>
              <a:spcBef>
                <a:spcPts val="400"/>
              </a:spcBef>
              <a:spcAft>
                <a:spcPts val="0"/>
              </a:spcAft>
              <a:buClr>
                <a:srgbClr val="003057"/>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6" name="Google Shape;76;p18"/>
          <p:cNvSpPr txBox="1">
            <a:spLocks noGrp="1"/>
          </p:cNvSpPr>
          <p:nvPr>
            <p:ph type="body" idx="3"/>
          </p:nvPr>
        </p:nvSpPr>
        <p:spPr>
          <a:xfrm>
            <a:off x="4629150" y="926335"/>
            <a:ext cx="42291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rgbClr val="003057"/>
              </a:buClr>
              <a:buSzPts val="1800"/>
              <a:buNone/>
              <a:defRPr sz="1800" b="1"/>
            </a:lvl1pPr>
            <a:lvl2pPr marL="914400" lvl="1" indent="-228600" algn="l" rtl="0">
              <a:lnSpc>
                <a:spcPct val="90000"/>
              </a:lnSpc>
              <a:spcBef>
                <a:spcPts val="400"/>
              </a:spcBef>
              <a:spcAft>
                <a:spcPts val="0"/>
              </a:spcAft>
              <a:buClr>
                <a:srgbClr val="003057"/>
              </a:buClr>
              <a:buSzPts val="1500"/>
              <a:buNone/>
              <a:defRPr sz="1500" b="1"/>
            </a:lvl2pPr>
            <a:lvl3pPr marL="1371600" lvl="2" indent="-228600" algn="l" rtl="0">
              <a:lnSpc>
                <a:spcPct val="90000"/>
              </a:lnSpc>
              <a:spcBef>
                <a:spcPts val="400"/>
              </a:spcBef>
              <a:spcAft>
                <a:spcPts val="0"/>
              </a:spcAft>
              <a:buClr>
                <a:srgbClr val="003057"/>
              </a:buClr>
              <a:buSzPts val="1400"/>
              <a:buNone/>
              <a:defRPr sz="1400" b="1"/>
            </a:lvl3pPr>
            <a:lvl4pPr marL="1828800" lvl="3" indent="-228600" algn="l" rtl="0">
              <a:lnSpc>
                <a:spcPct val="90000"/>
              </a:lnSpc>
              <a:spcBef>
                <a:spcPts val="400"/>
              </a:spcBef>
              <a:spcAft>
                <a:spcPts val="0"/>
              </a:spcAft>
              <a:buClr>
                <a:srgbClr val="003057"/>
              </a:buClr>
              <a:buSzPts val="1200"/>
              <a:buNone/>
              <a:defRPr sz="1200" b="1"/>
            </a:lvl4pPr>
            <a:lvl5pPr marL="2286000" lvl="4" indent="-228600" algn="l" rtl="0">
              <a:lnSpc>
                <a:spcPct val="90000"/>
              </a:lnSpc>
              <a:spcBef>
                <a:spcPts val="400"/>
              </a:spcBef>
              <a:spcAft>
                <a:spcPts val="0"/>
              </a:spcAft>
              <a:buClr>
                <a:srgbClr val="003057"/>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77" name="Google Shape;77;p18"/>
          <p:cNvSpPr txBox="1">
            <a:spLocks noGrp="1"/>
          </p:cNvSpPr>
          <p:nvPr>
            <p:ph type="body" idx="4"/>
          </p:nvPr>
        </p:nvSpPr>
        <p:spPr>
          <a:xfrm>
            <a:off x="4629150" y="1558993"/>
            <a:ext cx="4229100" cy="25218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rgbClr val="003057"/>
              </a:buClr>
              <a:buSzPts val="1400"/>
              <a:buChar char="•"/>
              <a:defRPr/>
            </a:lvl1pPr>
            <a:lvl2pPr marL="914400" lvl="1" indent="-317500" algn="l" rtl="0">
              <a:lnSpc>
                <a:spcPct val="90000"/>
              </a:lnSpc>
              <a:spcBef>
                <a:spcPts val="400"/>
              </a:spcBef>
              <a:spcAft>
                <a:spcPts val="0"/>
              </a:spcAft>
              <a:buClr>
                <a:srgbClr val="003057"/>
              </a:buClr>
              <a:buSzPts val="1400"/>
              <a:buChar char="•"/>
              <a:defRPr/>
            </a:lvl2pPr>
            <a:lvl3pPr marL="1371600" lvl="2" indent="-317500" algn="l" rtl="0">
              <a:lnSpc>
                <a:spcPct val="90000"/>
              </a:lnSpc>
              <a:spcBef>
                <a:spcPts val="400"/>
              </a:spcBef>
              <a:spcAft>
                <a:spcPts val="0"/>
              </a:spcAft>
              <a:buClr>
                <a:srgbClr val="003057"/>
              </a:buClr>
              <a:buSzPts val="1400"/>
              <a:buChar char="•"/>
              <a:defRPr/>
            </a:lvl3pPr>
            <a:lvl4pPr marL="1828800" lvl="3" indent="-317500" algn="l" rtl="0">
              <a:lnSpc>
                <a:spcPct val="90000"/>
              </a:lnSpc>
              <a:spcBef>
                <a:spcPts val="400"/>
              </a:spcBef>
              <a:spcAft>
                <a:spcPts val="0"/>
              </a:spcAft>
              <a:buClr>
                <a:srgbClr val="003057"/>
              </a:buClr>
              <a:buSzPts val="1400"/>
              <a:buChar char="•"/>
              <a:defRPr/>
            </a:lvl4pPr>
            <a:lvl5pPr marL="2286000" lvl="4" indent="-317500" algn="l" rtl="0">
              <a:lnSpc>
                <a:spcPct val="90000"/>
              </a:lnSpc>
              <a:spcBef>
                <a:spcPts val="400"/>
              </a:spcBef>
              <a:spcAft>
                <a:spcPts val="0"/>
              </a:spcAft>
              <a:buClr>
                <a:srgbClr val="003057"/>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8" name="Google Shape;78;p18"/>
          <p:cNvSpPr txBox="1">
            <a:spLocks noGrp="1"/>
          </p:cNvSpPr>
          <p:nvPr>
            <p:ph type="dt" idx="10"/>
          </p:nvPr>
        </p:nvSpPr>
        <p:spPr>
          <a:xfrm>
            <a:off x="285750" y="4080851"/>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9" name="Google Shape;79;p18"/>
          <p:cNvSpPr txBox="1">
            <a:spLocks noGrp="1"/>
          </p:cNvSpPr>
          <p:nvPr>
            <p:ph type="ftr" idx="11"/>
          </p:nvPr>
        </p:nvSpPr>
        <p:spPr>
          <a:xfrm>
            <a:off x="2344616" y="4080851"/>
            <a:ext cx="44562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0" name="Google Shape;80;p18"/>
          <p:cNvSpPr txBox="1">
            <a:spLocks noGrp="1"/>
          </p:cNvSpPr>
          <p:nvPr>
            <p:ph type="sldNum" idx="12"/>
          </p:nvPr>
        </p:nvSpPr>
        <p:spPr>
          <a:xfrm>
            <a:off x="6800850" y="4080851"/>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81" name="Google Shape;81;p18"/>
          <p:cNvSpPr txBox="1">
            <a:spLocks noGrp="1"/>
          </p:cNvSpPr>
          <p:nvPr>
            <p:ph type="title"/>
          </p:nvPr>
        </p:nvSpPr>
        <p:spPr>
          <a:xfrm>
            <a:off x="285750" y="150541"/>
            <a:ext cx="8572500" cy="7611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rgbClr val="A7934B"/>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2"/>
        <p:cNvGrpSpPr/>
        <p:nvPr/>
      </p:nvGrpSpPr>
      <p:grpSpPr>
        <a:xfrm>
          <a:off x="0" y="0"/>
          <a:ext cx="0" cy="0"/>
          <a:chOff x="0" y="0"/>
          <a:chExt cx="0" cy="0"/>
        </a:xfrm>
      </p:grpSpPr>
      <p:sp>
        <p:nvSpPr>
          <p:cNvPr id="83" name="Google Shape;83;p19"/>
          <p:cNvSpPr txBox="1">
            <a:spLocks noGrp="1"/>
          </p:cNvSpPr>
          <p:nvPr>
            <p:ph type="title"/>
          </p:nvPr>
        </p:nvSpPr>
        <p:spPr>
          <a:xfrm>
            <a:off x="285750" y="150541"/>
            <a:ext cx="8572500" cy="7611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rgbClr val="A7934B"/>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4" name="Google Shape;84;p19"/>
          <p:cNvSpPr txBox="1">
            <a:spLocks noGrp="1"/>
          </p:cNvSpPr>
          <p:nvPr>
            <p:ph type="dt" idx="10"/>
          </p:nvPr>
        </p:nvSpPr>
        <p:spPr>
          <a:xfrm>
            <a:off x="285750" y="4080851"/>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5" name="Google Shape;85;p19"/>
          <p:cNvSpPr txBox="1">
            <a:spLocks noGrp="1"/>
          </p:cNvSpPr>
          <p:nvPr>
            <p:ph type="ftr" idx="11"/>
          </p:nvPr>
        </p:nvSpPr>
        <p:spPr>
          <a:xfrm>
            <a:off x="2344616" y="4080851"/>
            <a:ext cx="44562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6" name="Google Shape;86;p19"/>
          <p:cNvSpPr txBox="1">
            <a:spLocks noGrp="1"/>
          </p:cNvSpPr>
          <p:nvPr>
            <p:ph type="sldNum" idx="12"/>
          </p:nvPr>
        </p:nvSpPr>
        <p:spPr>
          <a:xfrm>
            <a:off x="6800850" y="4080851"/>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20"/>
          <p:cNvSpPr txBox="1">
            <a:spLocks noGrp="1"/>
          </p:cNvSpPr>
          <p:nvPr>
            <p:ph type="dt" idx="10"/>
          </p:nvPr>
        </p:nvSpPr>
        <p:spPr>
          <a:xfrm>
            <a:off x="285750" y="4080851"/>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9" name="Google Shape;89;p20"/>
          <p:cNvSpPr txBox="1">
            <a:spLocks noGrp="1"/>
          </p:cNvSpPr>
          <p:nvPr>
            <p:ph type="ftr" idx="11"/>
          </p:nvPr>
        </p:nvSpPr>
        <p:spPr>
          <a:xfrm>
            <a:off x="2344616" y="4080851"/>
            <a:ext cx="44562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0" name="Google Shape;90;p20"/>
          <p:cNvSpPr txBox="1">
            <a:spLocks noGrp="1"/>
          </p:cNvSpPr>
          <p:nvPr>
            <p:ph type="sldNum" idx="12"/>
          </p:nvPr>
        </p:nvSpPr>
        <p:spPr>
          <a:xfrm>
            <a:off x="6800850" y="4080851"/>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1"/>
        <p:cNvGrpSpPr/>
        <p:nvPr/>
      </p:nvGrpSpPr>
      <p:grpSpPr>
        <a:xfrm>
          <a:off x="0" y="0"/>
          <a:ext cx="0" cy="0"/>
          <a:chOff x="0" y="0"/>
          <a:chExt cx="0" cy="0"/>
        </a:xfrm>
      </p:grpSpPr>
      <p:sp>
        <p:nvSpPr>
          <p:cNvPr id="92" name="Google Shape;92;p21"/>
          <p:cNvSpPr txBox="1">
            <a:spLocks noGrp="1"/>
          </p:cNvSpPr>
          <p:nvPr>
            <p:ph type="title"/>
          </p:nvPr>
        </p:nvSpPr>
        <p:spPr>
          <a:xfrm>
            <a:off x="285751" y="342900"/>
            <a:ext cx="29496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rgbClr val="A7934B"/>
              </a:buClr>
              <a:buSzPts val="2400"/>
              <a:buFont typeface="Roboto"/>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3" name="Google Shape;93;p21"/>
          <p:cNvSpPr txBox="1">
            <a:spLocks noGrp="1"/>
          </p:cNvSpPr>
          <p:nvPr>
            <p:ph type="body" idx="1"/>
          </p:nvPr>
        </p:nvSpPr>
        <p:spPr>
          <a:xfrm>
            <a:off x="3235326" y="342901"/>
            <a:ext cx="5622900" cy="40530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rgbClr val="003057"/>
              </a:buClr>
              <a:buSzPts val="2400"/>
              <a:buChar char="•"/>
              <a:defRPr sz="2400"/>
            </a:lvl1pPr>
            <a:lvl2pPr marL="914400" lvl="1" indent="-361950" algn="l" rtl="0">
              <a:lnSpc>
                <a:spcPct val="90000"/>
              </a:lnSpc>
              <a:spcBef>
                <a:spcPts val="400"/>
              </a:spcBef>
              <a:spcAft>
                <a:spcPts val="0"/>
              </a:spcAft>
              <a:buClr>
                <a:srgbClr val="003057"/>
              </a:buClr>
              <a:buSzPts val="2100"/>
              <a:buChar char="•"/>
              <a:defRPr sz="2100"/>
            </a:lvl2pPr>
            <a:lvl3pPr marL="1371600" lvl="2" indent="-342900" algn="l" rtl="0">
              <a:lnSpc>
                <a:spcPct val="90000"/>
              </a:lnSpc>
              <a:spcBef>
                <a:spcPts val="400"/>
              </a:spcBef>
              <a:spcAft>
                <a:spcPts val="0"/>
              </a:spcAft>
              <a:buClr>
                <a:srgbClr val="003057"/>
              </a:buClr>
              <a:buSzPts val="1800"/>
              <a:buChar char="•"/>
              <a:defRPr sz="1800"/>
            </a:lvl3pPr>
            <a:lvl4pPr marL="1828800" lvl="3" indent="-323850" algn="l" rtl="0">
              <a:lnSpc>
                <a:spcPct val="90000"/>
              </a:lnSpc>
              <a:spcBef>
                <a:spcPts val="400"/>
              </a:spcBef>
              <a:spcAft>
                <a:spcPts val="0"/>
              </a:spcAft>
              <a:buClr>
                <a:srgbClr val="003057"/>
              </a:buClr>
              <a:buSzPts val="1500"/>
              <a:buChar char="•"/>
              <a:defRPr sz="1500"/>
            </a:lvl4pPr>
            <a:lvl5pPr marL="2286000" lvl="4" indent="-323850" algn="l" rtl="0">
              <a:lnSpc>
                <a:spcPct val="90000"/>
              </a:lnSpc>
              <a:spcBef>
                <a:spcPts val="400"/>
              </a:spcBef>
              <a:spcAft>
                <a:spcPts val="0"/>
              </a:spcAft>
              <a:buClr>
                <a:srgbClr val="003057"/>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94" name="Google Shape;94;p21"/>
          <p:cNvSpPr txBox="1">
            <a:spLocks noGrp="1"/>
          </p:cNvSpPr>
          <p:nvPr>
            <p:ph type="body" idx="2"/>
          </p:nvPr>
        </p:nvSpPr>
        <p:spPr>
          <a:xfrm>
            <a:off x="285751" y="1706137"/>
            <a:ext cx="2949600" cy="26955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003057"/>
              </a:buClr>
              <a:buSzPts val="1200"/>
              <a:buNone/>
              <a:defRPr sz="1200"/>
            </a:lvl1pPr>
            <a:lvl2pPr marL="914400" lvl="1" indent="-228600" algn="l" rtl="0">
              <a:lnSpc>
                <a:spcPct val="90000"/>
              </a:lnSpc>
              <a:spcBef>
                <a:spcPts val="400"/>
              </a:spcBef>
              <a:spcAft>
                <a:spcPts val="0"/>
              </a:spcAft>
              <a:buClr>
                <a:srgbClr val="003057"/>
              </a:buClr>
              <a:buSzPts val="1100"/>
              <a:buNone/>
              <a:defRPr sz="1100"/>
            </a:lvl2pPr>
            <a:lvl3pPr marL="1371600" lvl="2" indent="-228600" algn="l" rtl="0">
              <a:lnSpc>
                <a:spcPct val="90000"/>
              </a:lnSpc>
              <a:spcBef>
                <a:spcPts val="400"/>
              </a:spcBef>
              <a:spcAft>
                <a:spcPts val="0"/>
              </a:spcAft>
              <a:buClr>
                <a:srgbClr val="003057"/>
              </a:buClr>
              <a:buSzPts val="900"/>
              <a:buNone/>
              <a:defRPr sz="900"/>
            </a:lvl3pPr>
            <a:lvl4pPr marL="1828800" lvl="3" indent="-228600" algn="l" rtl="0">
              <a:lnSpc>
                <a:spcPct val="90000"/>
              </a:lnSpc>
              <a:spcBef>
                <a:spcPts val="400"/>
              </a:spcBef>
              <a:spcAft>
                <a:spcPts val="0"/>
              </a:spcAft>
              <a:buClr>
                <a:srgbClr val="003057"/>
              </a:buClr>
              <a:buSzPts val="800"/>
              <a:buNone/>
              <a:defRPr sz="800"/>
            </a:lvl4pPr>
            <a:lvl5pPr marL="2286000" lvl="4" indent="-228600" algn="l" rtl="0">
              <a:lnSpc>
                <a:spcPct val="90000"/>
              </a:lnSpc>
              <a:spcBef>
                <a:spcPts val="400"/>
              </a:spcBef>
              <a:spcAft>
                <a:spcPts val="0"/>
              </a:spcAft>
              <a:buClr>
                <a:srgbClr val="003057"/>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95" name="Google Shape;95;p21"/>
          <p:cNvSpPr txBox="1">
            <a:spLocks noGrp="1"/>
          </p:cNvSpPr>
          <p:nvPr>
            <p:ph type="dt" idx="10"/>
          </p:nvPr>
        </p:nvSpPr>
        <p:spPr>
          <a:xfrm>
            <a:off x="285750" y="4080851"/>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6" name="Google Shape;96;p21"/>
          <p:cNvSpPr txBox="1">
            <a:spLocks noGrp="1"/>
          </p:cNvSpPr>
          <p:nvPr>
            <p:ph type="ftr" idx="11"/>
          </p:nvPr>
        </p:nvSpPr>
        <p:spPr>
          <a:xfrm>
            <a:off x="2344616" y="4080851"/>
            <a:ext cx="44562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7" name="Google Shape;97;p21"/>
          <p:cNvSpPr txBox="1">
            <a:spLocks noGrp="1"/>
          </p:cNvSpPr>
          <p:nvPr>
            <p:ph type="sldNum" idx="12"/>
          </p:nvPr>
        </p:nvSpPr>
        <p:spPr>
          <a:xfrm>
            <a:off x="6800850" y="4080851"/>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8"/>
        <p:cNvGrpSpPr/>
        <p:nvPr/>
      </p:nvGrpSpPr>
      <p:grpSpPr>
        <a:xfrm>
          <a:off x="0" y="0"/>
          <a:ext cx="0" cy="0"/>
          <a:chOff x="0" y="0"/>
          <a:chExt cx="0" cy="0"/>
        </a:xfrm>
      </p:grpSpPr>
      <p:sp>
        <p:nvSpPr>
          <p:cNvPr id="99" name="Google Shape;99;p22"/>
          <p:cNvSpPr txBox="1">
            <a:spLocks noGrp="1"/>
          </p:cNvSpPr>
          <p:nvPr>
            <p:ph type="title"/>
          </p:nvPr>
        </p:nvSpPr>
        <p:spPr>
          <a:xfrm>
            <a:off x="285751" y="342900"/>
            <a:ext cx="29496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rgbClr val="A7934B"/>
              </a:buClr>
              <a:buSzPts val="2400"/>
              <a:buFont typeface="Roboto"/>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0" name="Google Shape;100;p22"/>
          <p:cNvSpPr>
            <a:spLocks noGrp="1"/>
          </p:cNvSpPr>
          <p:nvPr>
            <p:ph type="pic" idx="2"/>
          </p:nvPr>
        </p:nvSpPr>
        <p:spPr>
          <a:xfrm>
            <a:off x="3235326" y="342901"/>
            <a:ext cx="5622900" cy="3738000"/>
          </a:xfrm>
          <a:prstGeom prst="rect">
            <a:avLst/>
          </a:prstGeom>
          <a:noFill/>
          <a:ln>
            <a:noFill/>
          </a:ln>
        </p:spPr>
      </p:sp>
      <p:sp>
        <p:nvSpPr>
          <p:cNvPr id="101" name="Google Shape;101;p22"/>
          <p:cNvSpPr txBox="1">
            <a:spLocks noGrp="1"/>
          </p:cNvSpPr>
          <p:nvPr>
            <p:ph type="body" idx="1"/>
          </p:nvPr>
        </p:nvSpPr>
        <p:spPr>
          <a:xfrm>
            <a:off x="285751" y="1706138"/>
            <a:ext cx="2949600" cy="23748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003057"/>
              </a:buClr>
              <a:buSzPts val="1200"/>
              <a:buNone/>
              <a:defRPr sz="1200"/>
            </a:lvl1pPr>
            <a:lvl2pPr marL="914400" lvl="1" indent="-228600" algn="l" rtl="0">
              <a:lnSpc>
                <a:spcPct val="90000"/>
              </a:lnSpc>
              <a:spcBef>
                <a:spcPts val="400"/>
              </a:spcBef>
              <a:spcAft>
                <a:spcPts val="0"/>
              </a:spcAft>
              <a:buClr>
                <a:srgbClr val="003057"/>
              </a:buClr>
              <a:buSzPts val="1100"/>
              <a:buNone/>
              <a:defRPr sz="1100"/>
            </a:lvl2pPr>
            <a:lvl3pPr marL="1371600" lvl="2" indent="-228600" algn="l" rtl="0">
              <a:lnSpc>
                <a:spcPct val="90000"/>
              </a:lnSpc>
              <a:spcBef>
                <a:spcPts val="400"/>
              </a:spcBef>
              <a:spcAft>
                <a:spcPts val="0"/>
              </a:spcAft>
              <a:buClr>
                <a:srgbClr val="003057"/>
              </a:buClr>
              <a:buSzPts val="900"/>
              <a:buNone/>
              <a:defRPr sz="900"/>
            </a:lvl3pPr>
            <a:lvl4pPr marL="1828800" lvl="3" indent="-228600" algn="l" rtl="0">
              <a:lnSpc>
                <a:spcPct val="90000"/>
              </a:lnSpc>
              <a:spcBef>
                <a:spcPts val="400"/>
              </a:spcBef>
              <a:spcAft>
                <a:spcPts val="0"/>
              </a:spcAft>
              <a:buClr>
                <a:srgbClr val="003057"/>
              </a:buClr>
              <a:buSzPts val="800"/>
              <a:buNone/>
              <a:defRPr sz="800"/>
            </a:lvl4pPr>
            <a:lvl5pPr marL="2286000" lvl="4" indent="-228600" algn="l" rtl="0">
              <a:lnSpc>
                <a:spcPct val="90000"/>
              </a:lnSpc>
              <a:spcBef>
                <a:spcPts val="400"/>
              </a:spcBef>
              <a:spcAft>
                <a:spcPts val="0"/>
              </a:spcAft>
              <a:buClr>
                <a:srgbClr val="003057"/>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02" name="Google Shape;102;p22"/>
          <p:cNvSpPr txBox="1">
            <a:spLocks noGrp="1"/>
          </p:cNvSpPr>
          <p:nvPr>
            <p:ph type="dt" idx="10"/>
          </p:nvPr>
        </p:nvSpPr>
        <p:spPr>
          <a:xfrm>
            <a:off x="285750" y="4080851"/>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3" name="Google Shape;103;p22"/>
          <p:cNvSpPr txBox="1">
            <a:spLocks noGrp="1"/>
          </p:cNvSpPr>
          <p:nvPr>
            <p:ph type="ftr" idx="11"/>
          </p:nvPr>
        </p:nvSpPr>
        <p:spPr>
          <a:xfrm>
            <a:off x="2344616" y="4080851"/>
            <a:ext cx="44562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4" name="Google Shape;104;p22"/>
          <p:cNvSpPr txBox="1">
            <a:spLocks noGrp="1"/>
          </p:cNvSpPr>
          <p:nvPr>
            <p:ph type="sldNum" idx="12"/>
          </p:nvPr>
        </p:nvSpPr>
        <p:spPr>
          <a:xfrm>
            <a:off x="6800850" y="4080851"/>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285750" y="150541"/>
            <a:ext cx="8572500" cy="7611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rgbClr val="A7934B"/>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7" name="Google Shape;107;p23"/>
          <p:cNvSpPr txBox="1">
            <a:spLocks noGrp="1"/>
          </p:cNvSpPr>
          <p:nvPr>
            <p:ph type="body" idx="1"/>
          </p:nvPr>
        </p:nvSpPr>
        <p:spPr>
          <a:xfrm rot="5400000">
            <a:off x="2987400" y="-1790036"/>
            <a:ext cx="3169200" cy="85725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rgbClr val="003057"/>
              </a:buClr>
              <a:buSzPts val="1400"/>
              <a:buChar char="•"/>
              <a:defRPr/>
            </a:lvl1pPr>
            <a:lvl2pPr marL="914400" lvl="1" indent="-317500" algn="l" rtl="0">
              <a:lnSpc>
                <a:spcPct val="90000"/>
              </a:lnSpc>
              <a:spcBef>
                <a:spcPts val="400"/>
              </a:spcBef>
              <a:spcAft>
                <a:spcPts val="0"/>
              </a:spcAft>
              <a:buClr>
                <a:srgbClr val="003057"/>
              </a:buClr>
              <a:buSzPts val="1400"/>
              <a:buChar char="•"/>
              <a:defRPr/>
            </a:lvl2pPr>
            <a:lvl3pPr marL="1371600" lvl="2" indent="-317500" algn="l" rtl="0">
              <a:lnSpc>
                <a:spcPct val="90000"/>
              </a:lnSpc>
              <a:spcBef>
                <a:spcPts val="400"/>
              </a:spcBef>
              <a:spcAft>
                <a:spcPts val="0"/>
              </a:spcAft>
              <a:buClr>
                <a:srgbClr val="003057"/>
              </a:buClr>
              <a:buSzPts val="1400"/>
              <a:buChar char="•"/>
              <a:defRPr/>
            </a:lvl3pPr>
            <a:lvl4pPr marL="1828800" lvl="3" indent="-317500" algn="l" rtl="0">
              <a:lnSpc>
                <a:spcPct val="90000"/>
              </a:lnSpc>
              <a:spcBef>
                <a:spcPts val="400"/>
              </a:spcBef>
              <a:spcAft>
                <a:spcPts val="0"/>
              </a:spcAft>
              <a:buClr>
                <a:srgbClr val="003057"/>
              </a:buClr>
              <a:buSzPts val="1400"/>
              <a:buChar char="•"/>
              <a:defRPr/>
            </a:lvl4pPr>
            <a:lvl5pPr marL="2286000" lvl="4" indent="-317500" algn="l" rtl="0">
              <a:lnSpc>
                <a:spcPct val="90000"/>
              </a:lnSpc>
              <a:spcBef>
                <a:spcPts val="400"/>
              </a:spcBef>
              <a:spcAft>
                <a:spcPts val="0"/>
              </a:spcAft>
              <a:buClr>
                <a:srgbClr val="003057"/>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8" name="Google Shape;108;p23"/>
          <p:cNvSpPr txBox="1">
            <a:spLocks noGrp="1"/>
          </p:cNvSpPr>
          <p:nvPr>
            <p:ph type="dt" idx="10"/>
          </p:nvPr>
        </p:nvSpPr>
        <p:spPr>
          <a:xfrm>
            <a:off x="285750" y="4080851"/>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9" name="Google Shape;109;p23"/>
          <p:cNvSpPr txBox="1">
            <a:spLocks noGrp="1"/>
          </p:cNvSpPr>
          <p:nvPr>
            <p:ph type="ftr" idx="11"/>
          </p:nvPr>
        </p:nvSpPr>
        <p:spPr>
          <a:xfrm>
            <a:off x="2344616" y="4080851"/>
            <a:ext cx="44562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0" name="Google Shape;110;p23"/>
          <p:cNvSpPr txBox="1">
            <a:spLocks noGrp="1"/>
          </p:cNvSpPr>
          <p:nvPr>
            <p:ph type="sldNum" idx="12"/>
          </p:nvPr>
        </p:nvSpPr>
        <p:spPr>
          <a:xfrm>
            <a:off x="6800850" y="4080851"/>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1"/>
        <p:cNvGrpSpPr/>
        <p:nvPr/>
      </p:nvGrpSpPr>
      <p:grpSpPr>
        <a:xfrm>
          <a:off x="0" y="0"/>
          <a:ext cx="0" cy="0"/>
          <a:chOff x="0" y="0"/>
          <a:chExt cx="0" cy="0"/>
        </a:xfrm>
      </p:grpSpPr>
      <p:sp>
        <p:nvSpPr>
          <p:cNvPr id="112" name="Google Shape;112;p24"/>
          <p:cNvSpPr txBox="1">
            <a:spLocks noGrp="1"/>
          </p:cNvSpPr>
          <p:nvPr>
            <p:ph type="title"/>
          </p:nvPr>
        </p:nvSpPr>
        <p:spPr>
          <a:xfrm rot="5400000">
            <a:off x="5692951" y="1467544"/>
            <a:ext cx="4359000" cy="1971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rgbClr val="A7934B"/>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3" name="Google Shape;113;p24"/>
          <p:cNvSpPr txBox="1">
            <a:spLocks noGrp="1"/>
          </p:cNvSpPr>
          <p:nvPr>
            <p:ph type="body" idx="1"/>
          </p:nvPr>
        </p:nvSpPr>
        <p:spPr>
          <a:xfrm rot="5400000">
            <a:off x="1406626" y="-847106"/>
            <a:ext cx="4359000" cy="66009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rgbClr val="003057"/>
              </a:buClr>
              <a:buSzPts val="1400"/>
              <a:buChar char="•"/>
              <a:defRPr/>
            </a:lvl1pPr>
            <a:lvl2pPr marL="914400" lvl="1" indent="-317500" algn="l" rtl="0">
              <a:lnSpc>
                <a:spcPct val="90000"/>
              </a:lnSpc>
              <a:spcBef>
                <a:spcPts val="400"/>
              </a:spcBef>
              <a:spcAft>
                <a:spcPts val="0"/>
              </a:spcAft>
              <a:buClr>
                <a:srgbClr val="003057"/>
              </a:buClr>
              <a:buSzPts val="1400"/>
              <a:buChar char="•"/>
              <a:defRPr/>
            </a:lvl2pPr>
            <a:lvl3pPr marL="1371600" lvl="2" indent="-317500" algn="l" rtl="0">
              <a:lnSpc>
                <a:spcPct val="90000"/>
              </a:lnSpc>
              <a:spcBef>
                <a:spcPts val="400"/>
              </a:spcBef>
              <a:spcAft>
                <a:spcPts val="0"/>
              </a:spcAft>
              <a:buClr>
                <a:srgbClr val="003057"/>
              </a:buClr>
              <a:buSzPts val="1400"/>
              <a:buChar char="•"/>
              <a:defRPr/>
            </a:lvl3pPr>
            <a:lvl4pPr marL="1828800" lvl="3" indent="-317500" algn="l" rtl="0">
              <a:lnSpc>
                <a:spcPct val="90000"/>
              </a:lnSpc>
              <a:spcBef>
                <a:spcPts val="400"/>
              </a:spcBef>
              <a:spcAft>
                <a:spcPts val="0"/>
              </a:spcAft>
              <a:buClr>
                <a:srgbClr val="003057"/>
              </a:buClr>
              <a:buSzPts val="1400"/>
              <a:buChar char="•"/>
              <a:defRPr/>
            </a:lvl4pPr>
            <a:lvl5pPr marL="2286000" lvl="4" indent="-317500" algn="l" rtl="0">
              <a:lnSpc>
                <a:spcPct val="90000"/>
              </a:lnSpc>
              <a:spcBef>
                <a:spcPts val="400"/>
              </a:spcBef>
              <a:spcAft>
                <a:spcPts val="0"/>
              </a:spcAft>
              <a:buClr>
                <a:srgbClr val="003057"/>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4" name="Google Shape;114;p24"/>
          <p:cNvSpPr txBox="1">
            <a:spLocks noGrp="1"/>
          </p:cNvSpPr>
          <p:nvPr>
            <p:ph type="dt" idx="10"/>
          </p:nvPr>
        </p:nvSpPr>
        <p:spPr>
          <a:xfrm>
            <a:off x="285750" y="4080851"/>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5" name="Google Shape;115;p24"/>
          <p:cNvSpPr txBox="1">
            <a:spLocks noGrp="1"/>
          </p:cNvSpPr>
          <p:nvPr>
            <p:ph type="ftr" idx="11"/>
          </p:nvPr>
        </p:nvSpPr>
        <p:spPr>
          <a:xfrm>
            <a:off x="2344616" y="4080851"/>
            <a:ext cx="44562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6" name="Google Shape;116;p24"/>
          <p:cNvSpPr txBox="1">
            <a:spLocks noGrp="1"/>
          </p:cNvSpPr>
          <p:nvPr>
            <p:ph type="sldNum" idx="12"/>
          </p:nvPr>
        </p:nvSpPr>
        <p:spPr>
          <a:xfrm>
            <a:off x="6800850" y="4080851"/>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image" Target="../media/image2.png"/><Relationship Id="rId5" Type="http://schemas.openxmlformats.org/officeDocument/2006/relationships/slideLayout" Target="../slideLayouts/slideLayout17.xml"/><Relationship Id="rId10" Type="http://schemas.openxmlformats.org/officeDocument/2006/relationships/theme" Target="../theme/theme3.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285750" y="150541"/>
            <a:ext cx="8572500" cy="7611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rgbClr val="A7934B"/>
              </a:buClr>
              <a:buSzPts val="2700"/>
              <a:buFont typeface="Roboto"/>
              <a:buNone/>
              <a:defRPr sz="2700" b="1" i="0" u="none" strike="noStrike" cap="none">
                <a:solidFill>
                  <a:srgbClr val="A7934B"/>
                </a:solidFill>
                <a:latin typeface="Roboto"/>
                <a:ea typeface="Roboto"/>
                <a:cs typeface="Roboto"/>
                <a:sym typeface="Roboto"/>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6" name="Google Shape;56;p15"/>
          <p:cNvSpPr txBox="1">
            <a:spLocks noGrp="1"/>
          </p:cNvSpPr>
          <p:nvPr>
            <p:ph type="body" idx="1"/>
          </p:nvPr>
        </p:nvSpPr>
        <p:spPr>
          <a:xfrm>
            <a:off x="285750" y="911614"/>
            <a:ext cx="8572500" cy="31692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rgbClr val="003057"/>
              </a:buClr>
              <a:buSzPts val="2100"/>
              <a:buFont typeface="Arial"/>
              <a:buChar char="•"/>
              <a:defRPr sz="2100" b="0" i="0" u="none" strike="noStrike" cap="none">
                <a:solidFill>
                  <a:srgbClr val="003057"/>
                </a:solidFill>
                <a:latin typeface="Roboto"/>
                <a:ea typeface="Roboto"/>
                <a:cs typeface="Roboto"/>
                <a:sym typeface="Roboto"/>
              </a:defRPr>
            </a:lvl1pPr>
            <a:lvl2pPr marL="914400" marR="0" lvl="1" indent="-342900" algn="l" rtl="0">
              <a:lnSpc>
                <a:spcPct val="90000"/>
              </a:lnSpc>
              <a:spcBef>
                <a:spcPts val="400"/>
              </a:spcBef>
              <a:spcAft>
                <a:spcPts val="0"/>
              </a:spcAft>
              <a:buClr>
                <a:srgbClr val="003057"/>
              </a:buClr>
              <a:buSzPts val="1800"/>
              <a:buFont typeface="Arial"/>
              <a:buChar char="•"/>
              <a:defRPr sz="1800" b="0" i="0" u="none" strike="noStrike" cap="none">
                <a:solidFill>
                  <a:srgbClr val="003057"/>
                </a:solidFill>
                <a:latin typeface="Roboto"/>
                <a:ea typeface="Roboto"/>
                <a:cs typeface="Roboto"/>
                <a:sym typeface="Roboto"/>
              </a:defRPr>
            </a:lvl2pPr>
            <a:lvl3pPr marL="1371600" marR="0" lvl="2" indent="-323850" algn="l" rtl="0">
              <a:lnSpc>
                <a:spcPct val="90000"/>
              </a:lnSpc>
              <a:spcBef>
                <a:spcPts val="400"/>
              </a:spcBef>
              <a:spcAft>
                <a:spcPts val="0"/>
              </a:spcAft>
              <a:buClr>
                <a:srgbClr val="003057"/>
              </a:buClr>
              <a:buSzPts val="1500"/>
              <a:buFont typeface="Arial"/>
              <a:buChar char="•"/>
              <a:defRPr sz="1500" b="0" i="0" u="none" strike="noStrike" cap="none">
                <a:solidFill>
                  <a:srgbClr val="003057"/>
                </a:solidFill>
                <a:latin typeface="Roboto"/>
                <a:ea typeface="Roboto"/>
                <a:cs typeface="Roboto"/>
                <a:sym typeface="Roboto"/>
              </a:defRPr>
            </a:lvl3pPr>
            <a:lvl4pPr marL="1828800" marR="0" lvl="3" indent="-317500" algn="l" rtl="0">
              <a:lnSpc>
                <a:spcPct val="90000"/>
              </a:lnSpc>
              <a:spcBef>
                <a:spcPts val="400"/>
              </a:spcBef>
              <a:spcAft>
                <a:spcPts val="0"/>
              </a:spcAft>
              <a:buClr>
                <a:srgbClr val="003057"/>
              </a:buClr>
              <a:buSzPts val="1400"/>
              <a:buFont typeface="Arial"/>
              <a:buChar char="•"/>
              <a:defRPr sz="1400" b="0" i="0" u="none" strike="noStrike" cap="none">
                <a:solidFill>
                  <a:srgbClr val="003057"/>
                </a:solidFill>
                <a:latin typeface="Roboto"/>
                <a:ea typeface="Roboto"/>
                <a:cs typeface="Roboto"/>
                <a:sym typeface="Roboto"/>
              </a:defRPr>
            </a:lvl4pPr>
            <a:lvl5pPr marL="2286000" marR="0" lvl="4" indent="-317500" algn="l" rtl="0">
              <a:lnSpc>
                <a:spcPct val="90000"/>
              </a:lnSpc>
              <a:spcBef>
                <a:spcPts val="400"/>
              </a:spcBef>
              <a:spcAft>
                <a:spcPts val="0"/>
              </a:spcAft>
              <a:buClr>
                <a:srgbClr val="003057"/>
              </a:buClr>
              <a:buSzPts val="1400"/>
              <a:buFont typeface="Arial"/>
              <a:buChar char="•"/>
              <a:defRPr sz="1400" b="0" i="0" u="none" strike="noStrike" cap="none">
                <a:solidFill>
                  <a:srgbClr val="003057"/>
                </a:solidFill>
                <a:latin typeface="Roboto"/>
                <a:ea typeface="Roboto"/>
                <a:cs typeface="Roboto"/>
                <a:sym typeface="Robo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7" name="Google Shape;57;p15"/>
          <p:cNvSpPr txBox="1">
            <a:spLocks noGrp="1"/>
          </p:cNvSpPr>
          <p:nvPr>
            <p:ph type="dt" idx="10"/>
          </p:nvPr>
        </p:nvSpPr>
        <p:spPr>
          <a:xfrm>
            <a:off x="285750" y="4080851"/>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8" name="Google Shape;58;p15"/>
          <p:cNvSpPr txBox="1">
            <a:spLocks noGrp="1"/>
          </p:cNvSpPr>
          <p:nvPr>
            <p:ph type="ftr" idx="11"/>
          </p:nvPr>
        </p:nvSpPr>
        <p:spPr>
          <a:xfrm>
            <a:off x="2344616" y="4080851"/>
            <a:ext cx="44562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9" name="Google Shape;59;p15"/>
          <p:cNvSpPr txBox="1">
            <a:spLocks noGrp="1"/>
          </p:cNvSpPr>
          <p:nvPr>
            <p:ph type="sldNum" idx="12"/>
          </p:nvPr>
        </p:nvSpPr>
        <p:spPr>
          <a:xfrm>
            <a:off x="6800850" y="4080851"/>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Arial"/>
                <a:ea typeface="Arial"/>
                <a:cs typeface="Arial"/>
                <a:sym typeface="Arial"/>
              </a:defRPr>
            </a:lvl1pPr>
            <a:lvl2pPr marL="0" marR="0" lvl="1" indent="0" algn="r" rtl="0">
              <a:spcBef>
                <a:spcPts val="0"/>
              </a:spcBef>
              <a:buNone/>
              <a:defRPr sz="900" b="0" i="0" u="none" strike="noStrike" cap="none">
                <a:solidFill>
                  <a:srgbClr val="888888"/>
                </a:solidFill>
                <a:latin typeface="Arial"/>
                <a:ea typeface="Arial"/>
                <a:cs typeface="Arial"/>
                <a:sym typeface="Arial"/>
              </a:defRPr>
            </a:lvl2pPr>
            <a:lvl3pPr marL="0" marR="0" lvl="2" indent="0" algn="r" rtl="0">
              <a:spcBef>
                <a:spcPts val="0"/>
              </a:spcBef>
              <a:buNone/>
              <a:defRPr sz="900" b="0" i="0" u="none" strike="noStrike" cap="none">
                <a:solidFill>
                  <a:srgbClr val="888888"/>
                </a:solidFill>
                <a:latin typeface="Arial"/>
                <a:ea typeface="Arial"/>
                <a:cs typeface="Arial"/>
                <a:sym typeface="Arial"/>
              </a:defRPr>
            </a:lvl3pPr>
            <a:lvl4pPr marL="0" marR="0" lvl="3" indent="0" algn="r" rtl="0">
              <a:spcBef>
                <a:spcPts val="0"/>
              </a:spcBef>
              <a:buNone/>
              <a:defRPr sz="900" b="0" i="0" u="none" strike="noStrike" cap="none">
                <a:solidFill>
                  <a:srgbClr val="888888"/>
                </a:solidFill>
                <a:latin typeface="Arial"/>
                <a:ea typeface="Arial"/>
                <a:cs typeface="Arial"/>
                <a:sym typeface="Arial"/>
              </a:defRPr>
            </a:lvl4pPr>
            <a:lvl5pPr marL="0" marR="0" lvl="4" indent="0" algn="r" rtl="0">
              <a:spcBef>
                <a:spcPts val="0"/>
              </a:spcBef>
              <a:buNone/>
              <a:defRPr sz="900" b="0" i="0" u="none" strike="noStrike" cap="none">
                <a:solidFill>
                  <a:srgbClr val="888888"/>
                </a:solidFill>
                <a:latin typeface="Arial"/>
                <a:ea typeface="Arial"/>
                <a:cs typeface="Arial"/>
                <a:sym typeface="Arial"/>
              </a:defRPr>
            </a:lvl5pPr>
            <a:lvl6pPr marL="0" marR="0" lvl="5" indent="0" algn="r" rtl="0">
              <a:spcBef>
                <a:spcPts val="0"/>
              </a:spcBef>
              <a:buNone/>
              <a:defRPr sz="900" b="0" i="0" u="none" strike="noStrike" cap="none">
                <a:solidFill>
                  <a:srgbClr val="888888"/>
                </a:solidFill>
                <a:latin typeface="Arial"/>
                <a:ea typeface="Arial"/>
                <a:cs typeface="Arial"/>
                <a:sym typeface="Arial"/>
              </a:defRPr>
            </a:lvl6pPr>
            <a:lvl7pPr marL="0" marR="0" lvl="6" indent="0" algn="r" rtl="0">
              <a:spcBef>
                <a:spcPts val="0"/>
              </a:spcBef>
              <a:buNone/>
              <a:defRPr sz="900" b="0" i="0" u="none" strike="noStrike" cap="none">
                <a:solidFill>
                  <a:srgbClr val="888888"/>
                </a:solidFill>
                <a:latin typeface="Arial"/>
                <a:ea typeface="Arial"/>
                <a:cs typeface="Arial"/>
                <a:sym typeface="Arial"/>
              </a:defRPr>
            </a:lvl7pPr>
            <a:lvl8pPr marL="0" marR="0" lvl="7" indent="0" algn="r" rtl="0">
              <a:spcBef>
                <a:spcPts val="0"/>
              </a:spcBef>
              <a:buNone/>
              <a:defRPr sz="900" b="0" i="0" u="none" strike="noStrike" cap="none">
                <a:solidFill>
                  <a:srgbClr val="888888"/>
                </a:solidFill>
                <a:latin typeface="Arial"/>
                <a:ea typeface="Arial"/>
                <a:cs typeface="Arial"/>
                <a:sym typeface="Arial"/>
              </a:defRPr>
            </a:lvl8pPr>
            <a:lvl9pPr marL="0" marR="0" lvl="8" indent="0" algn="r" rtl="0">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5"/>
          <p:cNvSpPr txBox="1">
            <a:spLocks noGrp="1"/>
          </p:cNvSpPr>
          <p:nvPr>
            <p:ph type="ctrTitle"/>
          </p:nvPr>
        </p:nvSpPr>
        <p:spPr>
          <a:xfrm>
            <a:off x="1399200" y="488975"/>
            <a:ext cx="6345600" cy="2149800"/>
          </a:xfrm>
          <a:prstGeom prst="rect">
            <a:avLst/>
          </a:prstGeom>
          <a:noFill/>
          <a:ln>
            <a:noFill/>
          </a:ln>
        </p:spPr>
        <p:txBody>
          <a:bodyPr spcFirstLastPara="1" wrap="square" lIns="68575" tIns="34275" rIns="68575" bIns="34275" anchor="b" anchorCtr="0">
            <a:normAutofit fontScale="90000"/>
          </a:bodyPr>
          <a:lstStyle/>
          <a:p>
            <a:pPr marL="0" lvl="0" indent="0" algn="ctr" rtl="0">
              <a:lnSpc>
                <a:spcPct val="115000"/>
              </a:lnSpc>
              <a:spcBef>
                <a:spcPts val="0"/>
              </a:spcBef>
              <a:spcAft>
                <a:spcPts val="1000"/>
              </a:spcAft>
              <a:buClr>
                <a:schemeClr val="dk1"/>
              </a:buClr>
              <a:buSzPct val="34375"/>
              <a:buFont typeface="Arial"/>
              <a:buNone/>
            </a:pPr>
            <a:r>
              <a:rPr lang="en">
                <a:latin typeface="Avenir"/>
                <a:ea typeface="Avenir"/>
                <a:cs typeface="Avenir"/>
                <a:sym typeface="Avenir"/>
              </a:rPr>
              <a:t>Semi-Supervised Learning with Active Module for Semantic Segmentation Annotation for Crack Detection</a:t>
            </a:r>
            <a:endParaRPr>
              <a:latin typeface="Avenir"/>
              <a:ea typeface="Avenir"/>
              <a:cs typeface="Avenir"/>
              <a:sym typeface="Avenir"/>
            </a:endParaRPr>
          </a:p>
        </p:txBody>
      </p:sp>
      <p:sp>
        <p:nvSpPr>
          <p:cNvPr id="122" name="Google Shape;122;p25"/>
          <p:cNvSpPr txBox="1">
            <a:spLocks noGrp="1"/>
          </p:cNvSpPr>
          <p:nvPr>
            <p:ph type="subTitle" idx="1"/>
          </p:nvPr>
        </p:nvSpPr>
        <p:spPr>
          <a:xfrm>
            <a:off x="1600552" y="2945674"/>
            <a:ext cx="5097000" cy="12636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rgbClr val="857437"/>
              </a:buClr>
              <a:buSzPts val="1400"/>
              <a:buNone/>
            </a:pPr>
            <a:r>
              <a:rPr lang="en" b="1" dirty="0">
                <a:latin typeface="Avenir"/>
                <a:ea typeface="Avenir"/>
                <a:cs typeface="Avenir"/>
                <a:sym typeface="Avenir"/>
              </a:rPr>
              <a:t>Advanced AI for Smart Cities</a:t>
            </a:r>
            <a:endParaRPr b="1" dirty="0">
              <a:latin typeface="Avenir"/>
              <a:ea typeface="Avenir"/>
              <a:cs typeface="Avenir"/>
              <a:sym typeface="Avenir"/>
            </a:endParaRPr>
          </a:p>
          <a:p>
            <a:pPr marL="0" lvl="0" indent="0" algn="l" rtl="0">
              <a:lnSpc>
                <a:spcPct val="100000"/>
              </a:lnSpc>
              <a:spcBef>
                <a:spcPts val="0"/>
              </a:spcBef>
              <a:spcAft>
                <a:spcPts val="0"/>
              </a:spcAft>
              <a:buClr>
                <a:srgbClr val="857437"/>
              </a:buClr>
              <a:buSzPts val="1400"/>
              <a:buNone/>
            </a:pPr>
            <a:r>
              <a:rPr lang="en" b="1" dirty="0">
                <a:latin typeface="Avenir"/>
                <a:ea typeface="Avenir"/>
                <a:cs typeface="Avenir"/>
                <a:sym typeface="Avenir"/>
              </a:rPr>
              <a:t>Spring 2023</a:t>
            </a:r>
            <a:endParaRPr b="1" dirty="0">
              <a:latin typeface="Avenir"/>
              <a:ea typeface="Avenir"/>
              <a:cs typeface="Avenir"/>
              <a:sym typeface="Avenir"/>
            </a:endParaRPr>
          </a:p>
          <a:p>
            <a:pPr marL="0" lvl="0" indent="0" algn="l" rtl="0">
              <a:lnSpc>
                <a:spcPct val="100000"/>
              </a:lnSpc>
              <a:spcBef>
                <a:spcPts val="0"/>
              </a:spcBef>
              <a:spcAft>
                <a:spcPts val="0"/>
              </a:spcAft>
              <a:buClr>
                <a:srgbClr val="857437"/>
              </a:buClr>
              <a:buSzPts val="1400"/>
              <a:buNone/>
            </a:pPr>
            <a:r>
              <a:rPr lang="en" sz="1400" dirty="0">
                <a:solidFill>
                  <a:srgbClr val="857437"/>
                </a:solidFill>
                <a:latin typeface="Avenir"/>
                <a:ea typeface="Avenir"/>
                <a:cs typeface="Avenir"/>
                <a:sym typeface="Avenir"/>
              </a:rPr>
              <a:t>Team Members: </a:t>
            </a:r>
            <a:endParaRPr sz="1400" dirty="0">
              <a:solidFill>
                <a:srgbClr val="857437"/>
              </a:solidFill>
              <a:latin typeface="Avenir"/>
              <a:ea typeface="Avenir"/>
              <a:cs typeface="Avenir"/>
              <a:sym typeface="Avenir"/>
            </a:endParaRPr>
          </a:p>
          <a:p>
            <a:pPr marL="0" lvl="0" indent="457200" algn="l" rtl="0">
              <a:lnSpc>
                <a:spcPct val="100000"/>
              </a:lnSpc>
              <a:spcBef>
                <a:spcPts val="0"/>
              </a:spcBef>
              <a:spcAft>
                <a:spcPts val="0"/>
              </a:spcAft>
              <a:buClr>
                <a:srgbClr val="857437"/>
              </a:buClr>
              <a:buSzPts val="1400"/>
              <a:buNone/>
            </a:pPr>
            <a:r>
              <a:rPr lang="en" dirty="0" err="1">
                <a:latin typeface="Avenir"/>
                <a:ea typeface="Avenir"/>
                <a:cs typeface="Avenir"/>
                <a:sym typeface="Avenir"/>
              </a:rPr>
              <a:t>Haolin</a:t>
            </a:r>
            <a:r>
              <a:rPr lang="en" dirty="0">
                <a:latin typeface="Avenir"/>
                <a:ea typeface="Avenir"/>
                <a:cs typeface="Avenir"/>
                <a:sym typeface="Avenir"/>
              </a:rPr>
              <a:t> Wang, Jayda Gabrielle Ritchie, </a:t>
            </a:r>
            <a:r>
              <a:rPr lang="en" dirty="0" err="1">
                <a:latin typeface="Avenir"/>
                <a:ea typeface="Avenir"/>
                <a:cs typeface="Avenir"/>
                <a:sym typeface="Avenir"/>
              </a:rPr>
              <a:t>Xiaoyue</a:t>
            </a:r>
            <a:r>
              <a:rPr lang="en" dirty="0">
                <a:latin typeface="Avenir"/>
                <a:ea typeface="Avenir"/>
                <a:cs typeface="Avenir"/>
                <a:sym typeface="Avenir"/>
              </a:rPr>
              <a:t> Zhang</a:t>
            </a:r>
            <a:endParaRPr sz="900" dirty="0">
              <a:solidFill>
                <a:schemeClr val="dk1"/>
              </a:solidFill>
              <a:highlight>
                <a:srgbClr val="F2F2F2"/>
              </a:highlight>
              <a:latin typeface="Avenir"/>
              <a:ea typeface="Avenir"/>
              <a:cs typeface="Avenir"/>
              <a:sym typeface="Avenir"/>
            </a:endParaRPr>
          </a:p>
          <a:p>
            <a:pPr marL="0" lvl="0" indent="0" algn="l" rtl="0">
              <a:lnSpc>
                <a:spcPct val="100000"/>
              </a:lnSpc>
              <a:spcBef>
                <a:spcPts val="300"/>
              </a:spcBef>
              <a:spcAft>
                <a:spcPts val="0"/>
              </a:spcAft>
              <a:buClr>
                <a:srgbClr val="857437"/>
              </a:buClr>
              <a:buSzPts val="1400"/>
              <a:buNone/>
            </a:pPr>
            <a:r>
              <a:rPr lang="en" dirty="0">
                <a:latin typeface="Avenir"/>
                <a:ea typeface="Avenir"/>
                <a:cs typeface="Avenir"/>
                <a:sym typeface="Avenir"/>
              </a:rPr>
              <a:t>Mentors: </a:t>
            </a:r>
            <a:endParaRPr dirty="0">
              <a:latin typeface="Avenir"/>
              <a:ea typeface="Avenir"/>
              <a:cs typeface="Avenir"/>
              <a:sym typeface="Avenir"/>
            </a:endParaRPr>
          </a:p>
          <a:p>
            <a:pPr marL="0" lvl="0" indent="457200" algn="l" rtl="0">
              <a:lnSpc>
                <a:spcPct val="100000"/>
              </a:lnSpc>
              <a:spcBef>
                <a:spcPts val="300"/>
              </a:spcBef>
              <a:spcAft>
                <a:spcPts val="0"/>
              </a:spcAft>
              <a:buClr>
                <a:srgbClr val="857437"/>
              </a:buClr>
              <a:buSzPts val="1400"/>
              <a:buNone/>
            </a:pPr>
            <a:r>
              <a:rPr lang="en" dirty="0">
                <a:latin typeface="Avenir"/>
                <a:ea typeface="Avenir"/>
                <a:cs typeface="Avenir"/>
                <a:sym typeface="Avenir"/>
              </a:rPr>
              <a:t>Yichang (James) Tsai, Yung-An Hsieh</a:t>
            </a:r>
            <a:endParaRPr sz="1400" dirty="0">
              <a:solidFill>
                <a:srgbClr val="857437"/>
              </a:solidFill>
              <a:latin typeface="Avenir"/>
              <a:ea typeface="Avenir"/>
              <a:cs typeface="Avenir"/>
              <a:sym typeface="Avenir"/>
            </a:endParaRPr>
          </a:p>
          <a:p>
            <a:pPr marL="0" lvl="0" indent="0" algn="l" rtl="0">
              <a:lnSpc>
                <a:spcPct val="100000"/>
              </a:lnSpc>
              <a:spcBef>
                <a:spcPts val="300"/>
              </a:spcBef>
              <a:spcAft>
                <a:spcPts val="0"/>
              </a:spcAft>
              <a:buClr>
                <a:srgbClr val="857437"/>
              </a:buClr>
              <a:buSzPts val="1400"/>
              <a:buNone/>
            </a:pPr>
            <a:r>
              <a:rPr lang="en" sz="1400" dirty="0">
                <a:solidFill>
                  <a:srgbClr val="857437"/>
                </a:solidFill>
                <a:latin typeface="Avenir"/>
                <a:ea typeface="Avenir"/>
                <a:cs typeface="Avenir"/>
                <a:sym typeface="Avenir"/>
              </a:rPr>
              <a:t>Date: </a:t>
            </a:r>
            <a:r>
              <a:rPr lang="en" dirty="0">
                <a:latin typeface="Avenir"/>
                <a:ea typeface="Avenir"/>
                <a:cs typeface="Avenir"/>
                <a:sym typeface="Avenir"/>
              </a:rPr>
              <a:t>2023.5.5</a:t>
            </a:r>
            <a:endParaRPr sz="1400" dirty="0">
              <a:solidFill>
                <a:srgbClr val="857437"/>
              </a:solidFill>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4"/>
          <p:cNvSpPr txBox="1">
            <a:spLocks noGrp="1"/>
          </p:cNvSpPr>
          <p:nvPr>
            <p:ph type="body" idx="1"/>
          </p:nvPr>
        </p:nvSpPr>
        <p:spPr>
          <a:xfrm>
            <a:off x="285750" y="468151"/>
            <a:ext cx="8572500" cy="4210176"/>
          </a:xfrm>
          <a:prstGeom prst="rect">
            <a:avLst/>
          </a:prstGeom>
        </p:spPr>
        <p:txBody>
          <a:bodyPr spcFirstLastPara="1" wrap="square" lIns="68575" tIns="34275" rIns="68575" bIns="34275" anchor="t" anchorCtr="0">
            <a:normAutofit fontScale="92500" lnSpcReduction="20000"/>
          </a:bodyPr>
          <a:lstStyle/>
          <a:p>
            <a:pPr marL="0" lvl="0" indent="0" algn="l" rtl="0">
              <a:lnSpc>
                <a:spcPct val="115000"/>
              </a:lnSpc>
              <a:spcBef>
                <a:spcPts val="800"/>
              </a:spcBef>
              <a:spcAft>
                <a:spcPts val="0"/>
              </a:spcAft>
              <a:buNone/>
            </a:pPr>
            <a:r>
              <a:rPr lang="en" sz="1800" dirty="0">
                <a:latin typeface="Avenir"/>
                <a:ea typeface="Avenir"/>
                <a:cs typeface="Avenir"/>
                <a:sym typeface="Avenir"/>
              </a:rPr>
              <a:t>In order to find the most informative samples and best ratio of labeled/unlabeled data, the 1132 images in dataset is split into multiple labeled/unlabeled sets for semi-supervised learning. These sets are trained using two frameworks presented in this experiment, active semi-supervised learning and semi-supervised learning.</a:t>
            </a:r>
            <a:endParaRPr sz="1800" dirty="0">
              <a:latin typeface="Avenir"/>
              <a:ea typeface="Avenir"/>
              <a:cs typeface="Avenir"/>
              <a:sym typeface="Avenir"/>
            </a:endParaRPr>
          </a:p>
          <a:p>
            <a:pPr marL="457200" lvl="0" indent="-342900" algn="l" rtl="0">
              <a:lnSpc>
                <a:spcPct val="115000"/>
              </a:lnSpc>
              <a:spcBef>
                <a:spcPts val="800"/>
              </a:spcBef>
              <a:spcAft>
                <a:spcPts val="0"/>
              </a:spcAft>
              <a:buClr>
                <a:srgbClr val="24292F"/>
              </a:buClr>
              <a:buSzPts val="1800"/>
              <a:buFont typeface="Avenir"/>
              <a:buAutoNum type="arabicPeriod"/>
            </a:pPr>
            <a:r>
              <a:rPr lang="en" sz="1800" dirty="0">
                <a:latin typeface="Avenir"/>
                <a:ea typeface="Avenir"/>
                <a:cs typeface="Avenir"/>
                <a:sym typeface="Avenir"/>
              </a:rPr>
              <a:t>Active Semi-Supervised Learning</a:t>
            </a:r>
            <a:endParaRPr sz="1800" dirty="0">
              <a:latin typeface="Avenir"/>
              <a:ea typeface="Avenir"/>
              <a:cs typeface="Avenir"/>
              <a:sym typeface="Avenir"/>
            </a:endParaRPr>
          </a:p>
          <a:p>
            <a:pPr marL="914400" lvl="1" indent="-342900" algn="l" rtl="0">
              <a:lnSpc>
                <a:spcPct val="115000"/>
              </a:lnSpc>
              <a:spcBef>
                <a:spcPts val="0"/>
              </a:spcBef>
              <a:spcAft>
                <a:spcPts val="0"/>
              </a:spcAft>
              <a:buClr>
                <a:srgbClr val="24292F"/>
              </a:buClr>
              <a:buSzPts val="1800"/>
              <a:buFont typeface="Avenir"/>
              <a:buAutoNum type="alphaLcPeriod"/>
            </a:pPr>
            <a:r>
              <a:rPr lang="en" dirty="0">
                <a:latin typeface="Avenir"/>
                <a:ea typeface="Avenir"/>
                <a:cs typeface="Avenir"/>
                <a:sym typeface="Avenir"/>
              </a:rPr>
              <a:t>0/10 - Unsupervised learning with K-means clustering</a:t>
            </a:r>
            <a:endParaRPr sz="1800" dirty="0">
              <a:latin typeface="Avenir"/>
              <a:ea typeface="Avenir"/>
              <a:cs typeface="Avenir"/>
              <a:sym typeface="Avenir"/>
            </a:endParaRPr>
          </a:p>
          <a:p>
            <a:pPr marL="914400" lvl="1" indent="-342900" algn="l" rtl="0">
              <a:lnSpc>
                <a:spcPct val="115000"/>
              </a:lnSpc>
              <a:spcBef>
                <a:spcPts val="0"/>
              </a:spcBef>
              <a:spcAft>
                <a:spcPts val="0"/>
              </a:spcAft>
              <a:buClr>
                <a:srgbClr val="24292F"/>
              </a:buClr>
              <a:buSzPts val="1800"/>
              <a:buFont typeface="Avenir"/>
              <a:buAutoNum type="alphaLcPeriod"/>
            </a:pPr>
            <a:r>
              <a:rPr lang="en" sz="1800" dirty="0">
                <a:latin typeface="Avenir"/>
                <a:ea typeface="Avenir"/>
                <a:cs typeface="Avenir"/>
                <a:sym typeface="Avenir"/>
              </a:rPr>
              <a:t>3/10 - Active Semi</a:t>
            </a:r>
            <a:r>
              <a:rPr lang="en" dirty="0">
                <a:latin typeface="Avenir"/>
                <a:ea typeface="Avenir"/>
                <a:cs typeface="Avenir"/>
                <a:sym typeface="Avenir"/>
              </a:rPr>
              <a:t>-S</a:t>
            </a:r>
            <a:r>
              <a:rPr lang="en" sz="1800" dirty="0">
                <a:latin typeface="Avenir"/>
                <a:ea typeface="Avenir"/>
                <a:cs typeface="Avenir"/>
                <a:sym typeface="Avenir"/>
              </a:rPr>
              <a:t>upervised learning</a:t>
            </a:r>
            <a:endParaRPr sz="1800" dirty="0">
              <a:latin typeface="Avenir"/>
              <a:ea typeface="Avenir"/>
              <a:cs typeface="Avenir"/>
              <a:sym typeface="Avenir"/>
            </a:endParaRPr>
          </a:p>
          <a:p>
            <a:pPr marL="914400" lvl="1" indent="-342900" algn="l" rtl="0">
              <a:lnSpc>
                <a:spcPct val="115000"/>
              </a:lnSpc>
              <a:spcBef>
                <a:spcPts val="0"/>
              </a:spcBef>
              <a:spcAft>
                <a:spcPts val="0"/>
              </a:spcAft>
              <a:buClr>
                <a:srgbClr val="24292F"/>
              </a:buClr>
              <a:buSzPts val="1800"/>
              <a:buFont typeface="Avenir"/>
              <a:buAutoNum type="alphaLcPeriod"/>
            </a:pPr>
            <a:r>
              <a:rPr lang="en" dirty="0">
                <a:latin typeface="Avenir"/>
                <a:ea typeface="Avenir"/>
                <a:cs typeface="Avenir"/>
                <a:sym typeface="Avenir"/>
              </a:rPr>
              <a:t>5</a:t>
            </a:r>
            <a:r>
              <a:rPr lang="en" sz="1800" dirty="0">
                <a:latin typeface="Avenir"/>
                <a:ea typeface="Avenir"/>
                <a:cs typeface="Avenir"/>
                <a:sym typeface="Avenir"/>
              </a:rPr>
              <a:t>/</a:t>
            </a:r>
            <a:r>
              <a:rPr lang="en" dirty="0">
                <a:latin typeface="Avenir"/>
                <a:ea typeface="Avenir"/>
                <a:cs typeface="Avenir"/>
                <a:sym typeface="Avenir"/>
              </a:rPr>
              <a:t>10</a:t>
            </a:r>
            <a:r>
              <a:rPr lang="en" sz="1800" dirty="0">
                <a:latin typeface="Avenir"/>
                <a:ea typeface="Avenir"/>
                <a:cs typeface="Avenir"/>
                <a:sym typeface="Avenir"/>
              </a:rPr>
              <a:t> - </a:t>
            </a:r>
            <a:r>
              <a:rPr lang="en" dirty="0">
                <a:latin typeface="Avenir"/>
                <a:ea typeface="Avenir"/>
                <a:cs typeface="Avenir"/>
                <a:sym typeface="Avenir"/>
              </a:rPr>
              <a:t>Active </a:t>
            </a:r>
            <a:r>
              <a:rPr lang="en" sz="1800" dirty="0">
                <a:latin typeface="Avenir"/>
                <a:ea typeface="Avenir"/>
                <a:cs typeface="Avenir"/>
                <a:sym typeface="Avenir"/>
              </a:rPr>
              <a:t>Semi</a:t>
            </a:r>
            <a:r>
              <a:rPr lang="en" dirty="0">
                <a:latin typeface="Avenir"/>
                <a:ea typeface="Avenir"/>
                <a:cs typeface="Avenir"/>
                <a:sym typeface="Avenir"/>
              </a:rPr>
              <a:t>-</a:t>
            </a:r>
            <a:r>
              <a:rPr lang="en" sz="1800" dirty="0">
                <a:latin typeface="Avenir"/>
                <a:ea typeface="Avenir"/>
                <a:cs typeface="Avenir"/>
                <a:sym typeface="Avenir"/>
              </a:rPr>
              <a:t>Supervised learning </a:t>
            </a:r>
            <a:endParaRPr sz="1800" dirty="0">
              <a:latin typeface="Avenir"/>
              <a:ea typeface="Avenir"/>
              <a:cs typeface="Avenir"/>
              <a:sym typeface="Avenir"/>
            </a:endParaRPr>
          </a:p>
          <a:p>
            <a:pPr marL="914400" lvl="1" indent="-342900" algn="l" rtl="0">
              <a:lnSpc>
                <a:spcPct val="115000"/>
              </a:lnSpc>
              <a:spcBef>
                <a:spcPts val="0"/>
              </a:spcBef>
              <a:spcAft>
                <a:spcPts val="0"/>
              </a:spcAft>
              <a:buClr>
                <a:srgbClr val="24292F"/>
              </a:buClr>
              <a:buSzPts val="1800"/>
              <a:buFont typeface="Avenir"/>
              <a:buAutoNum type="alphaLcPeriod"/>
            </a:pPr>
            <a:r>
              <a:rPr lang="en" sz="1800" dirty="0">
                <a:latin typeface="Avenir"/>
                <a:ea typeface="Avenir"/>
                <a:cs typeface="Avenir"/>
                <a:sym typeface="Avenir"/>
              </a:rPr>
              <a:t>7/10 - </a:t>
            </a:r>
            <a:r>
              <a:rPr lang="en" dirty="0">
                <a:latin typeface="Avenir"/>
                <a:ea typeface="Avenir"/>
                <a:cs typeface="Avenir"/>
                <a:sym typeface="Avenir"/>
              </a:rPr>
              <a:t>Active </a:t>
            </a:r>
            <a:r>
              <a:rPr lang="en" sz="1800" dirty="0">
                <a:latin typeface="Avenir"/>
                <a:ea typeface="Avenir"/>
                <a:cs typeface="Avenir"/>
                <a:sym typeface="Avenir"/>
              </a:rPr>
              <a:t>Semi</a:t>
            </a:r>
            <a:r>
              <a:rPr lang="en" dirty="0">
                <a:latin typeface="Avenir"/>
                <a:ea typeface="Avenir"/>
                <a:cs typeface="Avenir"/>
                <a:sym typeface="Avenir"/>
              </a:rPr>
              <a:t>-</a:t>
            </a:r>
            <a:r>
              <a:rPr lang="en" sz="1800" dirty="0">
                <a:latin typeface="Avenir"/>
                <a:ea typeface="Avenir"/>
                <a:cs typeface="Avenir"/>
                <a:sym typeface="Avenir"/>
              </a:rPr>
              <a:t>Supervised learning</a:t>
            </a:r>
            <a:endParaRPr sz="1800" dirty="0">
              <a:latin typeface="Avenir"/>
              <a:ea typeface="Avenir"/>
              <a:cs typeface="Avenir"/>
              <a:sym typeface="Avenir"/>
            </a:endParaRPr>
          </a:p>
          <a:p>
            <a:pPr marL="914400" lvl="1" indent="-342900" algn="l" rtl="0">
              <a:lnSpc>
                <a:spcPct val="115000"/>
              </a:lnSpc>
              <a:spcBef>
                <a:spcPts val="0"/>
              </a:spcBef>
              <a:spcAft>
                <a:spcPts val="0"/>
              </a:spcAft>
              <a:buClr>
                <a:srgbClr val="24292F"/>
              </a:buClr>
              <a:buSzPts val="1800"/>
              <a:buFont typeface="Avenir"/>
              <a:buAutoNum type="alphaLcPeriod"/>
            </a:pPr>
            <a:r>
              <a:rPr lang="en" sz="1800" dirty="0">
                <a:latin typeface="Avenir"/>
                <a:ea typeface="Avenir"/>
                <a:cs typeface="Avenir"/>
                <a:sym typeface="Avenir"/>
              </a:rPr>
              <a:t>10/10 - </a:t>
            </a:r>
            <a:r>
              <a:rPr lang="en" dirty="0">
                <a:latin typeface="Avenir"/>
                <a:ea typeface="Avenir"/>
                <a:cs typeface="Avenir"/>
                <a:sym typeface="Avenir"/>
              </a:rPr>
              <a:t>U</a:t>
            </a:r>
            <a:r>
              <a:rPr lang="en" sz="1800" dirty="0">
                <a:latin typeface="Avenir"/>
                <a:ea typeface="Avenir"/>
                <a:cs typeface="Avenir"/>
                <a:sym typeface="Avenir"/>
              </a:rPr>
              <a:t>sed as a baseline with supervised learning to test our model</a:t>
            </a:r>
            <a:endParaRPr sz="1800" dirty="0">
              <a:latin typeface="Avenir"/>
              <a:ea typeface="Avenir"/>
              <a:cs typeface="Avenir"/>
              <a:sym typeface="Avenir"/>
            </a:endParaRPr>
          </a:p>
          <a:p>
            <a:pPr marL="457200" lvl="0" indent="-342900" algn="l" rtl="0">
              <a:lnSpc>
                <a:spcPct val="115000"/>
              </a:lnSpc>
              <a:spcBef>
                <a:spcPts val="0"/>
              </a:spcBef>
              <a:spcAft>
                <a:spcPts val="0"/>
              </a:spcAft>
              <a:buClr>
                <a:srgbClr val="24292F"/>
              </a:buClr>
              <a:buSzPts val="1800"/>
              <a:buFont typeface="Avenir"/>
              <a:buAutoNum type="arabicPeriod"/>
            </a:pPr>
            <a:r>
              <a:rPr lang="en" sz="1800" dirty="0">
                <a:latin typeface="Avenir"/>
                <a:ea typeface="Avenir"/>
                <a:cs typeface="Avenir"/>
                <a:sym typeface="Avenir"/>
              </a:rPr>
              <a:t>Semi-Supervised Learning</a:t>
            </a:r>
            <a:endParaRPr sz="1800" dirty="0">
              <a:latin typeface="Avenir"/>
              <a:ea typeface="Avenir"/>
              <a:cs typeface="Avenir"/>
              <a:sym typeface="Avenir"/>
            </a:endParaRPr>
          </a:p>
          <a:p>
            <a:pPr marL="914400" lvl="1" indent="-342900" algn="l" rtl="0">
              <a:lnSpc>
                <a:spcPct val="115000"/>
              </a:lnSpc>
              <a:spcBef>
                <a:spcPts val="0"/>
              </a:spcBef>
              <a:spcAft>
                <a:spcPts val="0"/>
              </a:spcAft>
              <a:buClr>
                <a:srgbClr val="24292F"/>
              </a:buClr>
              <a:buSzPts val="1800"/>
              <a:buFont typeface="Avenir"/>
              <a:buAutoNum type="alphaLcPeriod"/>
            </a:pPr>
            <a:r>
              <a:rPr lang="en" dirty="0">
                <a:latin typeface="Avenir"/>
                <a:ea typeface="Avenir"/>
                <a:cs typeface="Avenir"/>
                <a:sym typeface="Avenir"/>
              </a:rPr>
              <a:t>3/10 - Random Semi-Supervised Learning </a:t>
            </a:r>
            <a:endParaRPr dirty="0">
              <a:latin typeface="Avenir"/>
              <a:ea typeface="Avenir"/>
              <a:cs typeface="Avenir"/>
              <a:sym typeface="Avenir"/>
            </a:endParaRPr>
          </a:p>
          <a:p>
            <a:pPr marL="914400" lvl="1" indent="-342900" algn="l" rtl="0">
              <a:lnSpc>
                <a:spcPct val="115000"/>
              </a:lnSpc>
              <a:spcBef>
                <a:spcPts val="0"/>
              </a:spcBef>
              <a:spcAft>
                <a:spcPts val="0"/>
              </a:spcAft>
              <a:buClr>
                <a:srgbClr val="24292F"/>
              </a:buClr>
              <a:buSzPts val="1800"/>
              <a:buFont typeface="Avenir"/>
              <a:buAutoNum type="alphaLcPeriod"/>
            </a:pPr>
            <a:r>
              <a:rPr lang="en" dirty="0">
                <a:latin typeface="Avenir"/>
                <a:ea typeface="Avenir"/>
                <a:cs typeface="Avenir"/>
                <a:sym typeface="Avenir"/>
              </a:rPr>
              <a:t>5/10 - Random Semi-Supervised learning </a:t>
            </a:r>
            <a:endParaRPr dirty="0">
              <a:latin typeface="Avenir"/>
              <a:ea typeface="Avenir"/>
              <a:cs typeface="Avenir"/>
              <a:sym typeface="Avenir"/>
            </a:endParaRPr>
          </a:p>
          <a:p>
            <a:pPr marL="914400" lvl="1" indent="-342900" algn="l" rtl="0">
              <a:lnSpc>
                <a:spcPct val="115000"/>
              </a:lnSpc>
              <a:spcBef>
                <a:spcPts val="0"/>
              </a:spcBef>
              <a:spcAft>
                <a:spcPts val="0"/>
              </a:spcAft>
              <a:buClr>
                <a:srgbClr val="24292F"/>
              </a:buClr>
              <a:buSzPts val="1800"/>
              <a:buFont typeface="Avenir"/>
              <a:buAutoNum type="alphaLcPeriod"/>
            </a:pPr>
            <a:r>
              <a:rPr lang="en" dirty="0">
                <a:latin typeface="Avenir"/>
                <a:ea typeface="Avenir"/>
                <a:cs typeface="Avenir"/>
                <a:sym typeface="Avenir"/>
              </a:rPr>
              <a:t>7/10 - Random Semi-Supervised learning</a:t>
            </a:r>
            <a:endParaRPr dirty="0">
              <a:latin typeface="Avenir"/>
              <a:ea typeface="Avenir"/>
              <a:cs typeface="Avenir"/>
              <a:sym typeface="Avenir"/>
            </a:endParaRPr>
          </a:p>
          <a:p>
            <a:pPr marL="914400" lvl="1" indent="-342900" algn="l" rtl="0">
              <a:lnSpc>
                <a:spcPct val="115000"/>
              </a:lnSpc>
              <a:spcBef>
                <a:spcPts val="0"/>
              </a:spcBef>
              <a:spcAft>
                <a:spcPts val="0"/>
              </a:spcAft>
              <a:buClr>
                <a:srgbClr val="24292F"/>
              </a:buClr>
              <a:buSzPts val="1800"/>
              <a:buFont typeface="Avenir"/>
              <a:buAutoNum type="alphaLcPeriod"/>
            </a:pPr>
            <a:r>
              <a:rPr lang="en" dirty="0">
                <a:latin typeface="Avenir"/>
                <a:ea typeface="Avenir"/>
                <a:cs typeface="Avenir"/>
                <a:sym typeface="Avenir"/>
              </a:rPr>
              <a:t>10/10 - Used as a baseline with supervised learning to test our model</a:t>
            </a:r>
            <a:endParaRPr sz="1800" dirty="0">
              <a:latin typeface="Avenir"/>
              <a:ea typeface="Avenir"/>
              <a:cs typeface="Avenir"/>
              <a:sym typeface="Avenir"/>
            </a:endParaRPr>
          </a:p>
        </p:txBody>
      </p:sp>
      <p:sp>
        <p:nvSpPr>
          <p:cNvPr id="190" name="Google Shape;190;p34"/>
          <p:cNvSpPr txBox="1">
            <a:spLocks noGrp="1"/>
          </p:cNvSpPr>
          <p:nvPr>
            <p:ph type="title"/>
          </p:nvPr>
        </p:nvSpPr>
        <p:spPr>
          <a:xfrm>
            <a:off x="285750" y="-9"/>
            <a:ext cx="8572500" cy="7611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Clr>
                <a:srgbClr val="A7934B"/>
              </a:buClr>
              <a:buSzPts val="2700"/>
              <a:buFont typeface="Roboto"/>
              <a:buNone/>
            </a:pPr>
            <a:r>
              <a:rPr lang="en">
                <a:latin typeface="Avenir"/>
                <a:ea typeface="Avenir"/>
                <a:cs typeface="Avenir"/>
                <a:sym typeface="Avenir"/>
              </a:rPr>
              <a:t>Proposed Methodology - Data Splitting</a:t>
            </a:r>
            <a:endParaRPr>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5"/>
          <p:cNvSpPr txBox="1">
            <a:spLocks noGrp="1"/>
          </p:cNvSpPr>
          <p:nvPr>
            <p:ph type="body" idx="1"/>
          </p:nvPr>
        </p:nvSpPr>
        <p:spPr>
          <a:xfrm>
            <a:off x="636200" y="761100"/>
            <a:ext cx="7802400" cy="2166300"/>
          </a:xfrm>
          <a:prstGeom prst="rect">
            <a:avLst/>
          </a:prstGeom>
        </p:spPr>
        <p:txBody>
          <a:bodyPr spcFirstLastPara="1" wrap="square" lIns="68575" tIns="34275" rIns="68575" bIns="34275" anchor="t" anchorCtr="0">
            <a:normAutofit/>
          </a:bodyPr>
          <a:lstStyle/>
          <a:p>
            <a:pPr marL="0" lvl="0" indent="0" algn="l" rtl="0">
              <a:lnSpc>
                <a:spcPct val="115000"/>
              </a:lnSpc>
              <a:spcBef>
                <a:spcPts val="800"/>
              </a:spcBef>
              <a:spcAft>
                <a:spcPts val="0"/>
              </a:spcAft>
              <a:buNone/>
            </a:pPr>
            <a:r>
              <a:rPr lang="en" sz="1800">
                <a:latin typeface="Avenir"/>
                <a:ea typeface="Avenir"/>
                <a:cs typeface="Avenir"/>
                <a:sym typeface="Avenir"/>
              </a:rPr>
              <a:t>Since the purpose of this project is not to optimize the model’s performance but rather to testify a proposed frame’s capability, the data is only splitted as training and testing data, and the 80 images in dataset are set as the testing dataset to evaluate each experiment’s performance.</a:t>
            </a:r>
            <a:endParaRPr sz="1800">
              <a:latin typeface="Avenir"/>
              <a:ea typeface="Avenir"/>
              <a:cs typeface="Avenir"/>
              <a:sym typeface="Avenir"/>
            </a:endParaRPr>
          </a:p>
        </p:txBody>
      </p:sp>
      <p:sp>
        <p:nvSpPr>
          <p:cNvPr id="196" name="Google Shape;196;p35"/>
          <p:cNvSpPr txBox="1">
            <a:spLocks noGrp="1"/>
          </p:cNvSpPr>
          <p:nvPr>
            <p:ph type="title"/>
          </p:nvPr>
        </p:nvSpPr>
        <p:spPr>
          <a:xfrm>
            <a:off x="285750" y="-9"/>
            <a:ext cx="8572500" cy="7611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Clr>
                <a:srgbClr val="A7934B"/>
              </a:buClr>
              <a:buSzPts val="2700"/>
              <a:buFont typeface="Roboto"/>
              <a:buNone/>
            </a:pPr>
            <a:r>
              <a:rPr lang="en">
                <a:latin typeface="Avenir"/>
                <a:ea typeface="Avenir"/>
                <a:cs typeface="Avenir"/>
                <a:sym typeface="Avenir"/>
              </a:rPr>
              <a:t>Proposed Methodology - Data Splitting</a:t>
            </a:r>
            <a:endParaRPr>
              <a:latin typeface="Avenir"/>
              <a:ea typeface="Avenir"/>
              <a:cs typeface="Avenir"/>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6"/>
          <p:cNvSpPr txBox="1">
            <a:spLocks noGrp="1"/>
          </p:cNvSpPr>
          <p:nvPr>
            <p:ph type="body" idx="1"/>
          </p:nvPr>
        </p:nvSpPr>
        <p:spPr>
          <a:xfrm>
            <a:off x="285750" y="761101"/>
            <a:ext cx="8572500" cy="33942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endParaRPr sz="1400">
              <a:solidFill>
                <a:srgbClr val="24292F"/>
              </a:solidFill>
              <a:highlight>
                <a:srgbClr val="FFFFFF"/>
              </a:highlight>
              <a:latin typeface="Arial"/>
              <a:ea typeface="Arial"/>
              <a:cs typeface="Arial"/>
              <a:sym typeface="Arial"/>
            </a:endParaRPr>
          </a:p>
          <a:p>
            <a:pPr marL="457200" lvl="0" indent="0" algn="l" rtl="0">
              <a:spcBef>
                <a:spcPts val="800"/>
              </a:spcBef>
              <a:spcAft>
                <a:spcPts val="0"/>
              </a:spcAft>
              <a:buNone/>
            </a:pPr>
            <a:endParaRPr sz="1400">
              <a:solidFill>
                <a:srgbClr val="24292F"/>
              </a:solidFill>
              <a:highlight>
                <a:srgbClr val="FFFFFF"/>
              </a:highlight>
              <a:latin typeface="Arial"/>
              <a:ea typeface="Arial"/>
              <a:cs typeface="Arial"/>
              <a:sym typeface="Arial"/>
            </a:endParaRPr>
          </a:p>
          <a:p>
            <a:pPr marL="457200" lvl="0" indent="0" algn="l" rtl="0">
              <a:spcBef>
                <a:spcPts val="800"/>
              </a:spcBef>
              <a:spcAft>
                <a:spcPts val="0"/>
              </a:spcAft>
              <a:buNone/>
            </a:pPr>
            <a:endParaRPr sz="1400">
              <a:solidFill>
                <a:srgbClr val="24292F"/>
              </a:solidFill>
              <a:highlight>
                <a:srgbClr val="FFFFFF"/>
              </a:highlight>
              <a:latin typeface="Arial"/>
              <a:ea typeface="Arial"/>
              <a:cs typeface="Arial"/>
              <a:sym typeface="Arial"/>
            </a:endParaRPr>
          </a:p>
          <a:p>
            <a:pPr marL="457200" lvl="0" indent="0" algn="l" rtl="0">
              <a:spcBef>
                <a:spcPts val="800"/>
              </a:spcBef>
              <a:spcAft>
                <a:spcPts val="0"/>
              </a:spcAft>
              <a:buNone/>
            </a:pPr>
            <a:endParaRPr sz="1400">
              <a:solidFill>
                <a:srgbClr val="24292F"/>
              </a:solidFill>
              <a:highlight>
                <a:srgbClr val="FFFFFF"/>
              </a:highlight>
              <a:latin typeface="Arial"/>
              <a:ea typeface="Arial"/>
              <a:cs typeface="Arial"/>
              <a:sym typeface="Arial"/>
            </a:endParaRPr>
          </a:p>
          <a:p>
            <a:pPr marL="457200" lvl="0" indent="0" algn="l" rtl="0">
              <a:spcBef>
                <a:spcPts val="800"/>
              </a:spcBef>
              <a:spcAft>
                <a:spcPts val="0"/>
              </a:spcAft>
              <a:buNone/>
            </a:pPr>
            <a:endParaRPr sz="1400">
              <a:solidFill>
                <a:srgbClr val="24292F"/>
              </a:solidFill>
              <a:highlight>
                <a:srgbClr val="FFFFFF"/>
              </a:highlight>
              <a:latin typeface="Arial"/>
              <a:ea typeface="Arial"/>
              <a:cs typeface="Arial"/>
              <a:sym typeface="Arial"/>
            </a:endParaRPr>
          </a:p>
          <a:p>
            <a:pPr marL="457200" lvl="0" indent="0" algn="l" rtl="0">
              <a:spcBef>
                <a:spcPts val="800"/>
              </a:spcBef>
              <a:spcAft>
                <a:spcPts val="0"/>
              </a:spcAft>
              <a:buNone/>
            </a:pPr>
            <a:endParaRPr sz="1400">
              <a:solidFill>
                <a:srgbClr val="24292F"/>
              </a:solidFill>
              <a:highlight>
                <a:srgbClr val="FFFFFF"/>
              </a:highlight>
              <a:latin typeface="Arial"/>
              <a:ea typeface="Arial"/>
              <a:cs typeface="Arial"/>
              <a:sym typeface="Arial"/>
            </a:endParaRPr>
          </a:p>
          <a:p>
            <a:pPr marL="0" lvl="0" indent="0" algn="l" rtl="0">
              <a:spcBef>
                <a:spcPts val="800"/>
              </a:spcBef>
              <a:spcAft>
                <a:spcPts val="0"/>
              </a:spcAft>
              <a:buNone/>
            </a:pPr>
            <a:endParaRPr sz="1400">
              <a:solidFill>
                <a:srgbClr val="24292F"/>
              </a:solidFill>
              <a:highlight>
                <a:srgbClr val="FFFFFF"/>
              </a:highlight>
              <a:latin typeface="Arial"/>
              <a:ea typeface="Arial"/>
              <a:cs typeface="Arial"/>
              <a:sym typeface="Arial"/>
            </a:endParaRPr>
          </a:p>
        </p:txBody>
      </p:sp>
      <p:sp>
        <p:nvSpPr>
          <p:cNvPr id="202" name="Google Shape;202;p36"/>
          <p:cNvSpPr txBox="1">
            <a:spLocks noGrp="1"/>
          </p:cNvSpPr>
          <p:nvPr>
            <p:ph type="title"/>
          </p:nvPr>
        </p:nvSpPr>
        <p:spPr>
          <a:xfrm>
            <a:off x="285750" y="-9"/>
            <a:ext cx="8572500" cy="7611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Clr>
                <a:srgbClr val="A7934B"/>
              </a:buClr>
              <a:buSzPts val="2700"/>
              <a:buFont typeface="Roboto"/>
              <a:buNone/>
            </a:pPr>
            <a:r>
              <a:rPr lang="en">
                <a:latin typeface="Avenir"/>
                <a:ea typeface="Avenir"/>
                <a:cs typeface="Avenir"/>
                <a:sym typeface="Avenir"/>
              </a:rPr>
              <a:t>Proposed Methodology - Data Diversity</a:t>
            </a:r>
            <a:endParaRPr>
              <a:latin typeface="Avenir"/>
              <a:ea typeface="Avenir"/>
              <a:cs typeface="Avenir"/>
              <a:sym typeface="Avenir"/>
            </a:endParaRPr>
          </a:p>
        </p:txBody>
      </p:sp>
      <p:sp>
        <p:nvSpPr>
          <p:cNvPr id="203" name="Google Shape;203;p36"/>
          <p:cNvSpPr txBox="1"/>
          <p:nvPr/>
        </p:nvSpPr>
        <p:spPr>
          <a:xfrm>
            <a:off x="417100" y="725900"/>
            <a:ext cx="5044200" cy="2373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a:solidFill>
                  <a:srgbClr val="003057"/>
                </a:solidFill>
                <a:latin typeface="Avenir"/>
                <a:ea typeface="Avenir"/>
                <a:cs typeface="Avenir"/>
                <a:sym typeface="Avenir"/>
              </a:rPr>
              <a:t>Dataset diversity:</a:t>
            </a:r>
            <a:endParaRPr sz="1800">
              <a:solidFill>
                <a:srgbClr val="003057"/>
              </a:solidFill>
              <a:latin typeface="Avenir"/>
              <a:ea typeface="Avenir"/>
              <a:cs typeface="Avenir"/>
              <a:sym typeface="Avenir"/>
            </a:endParaRPr>
          </a:p>
          <a:p>
            <a:pPr marL="457200" lvl="0" indent="-304800" algn="l" rtl="0">
              <a:lnSpc>
                <a:spcPct val="115000"/>
              </a:lnSpc>
              <a:spcBef>
                <a:spcPts val="0"/>
              </a:spcBef>
              <a:spcAft>
                <a:spcPts val="0"/>
              </a:spcAft>
              <a:buClr>
                <a:srgbClr val="003057"/>
              </a:buClr>
              <a:buSzPts val="1200"/>
              <a:buFont typeface="Avenir"/>
              <a:buChar char="●"/>
            </a:pPr>
            <a:r>
              <a:rPr lang="en" sz="1800">
                <a:solidFill>
                  <a:srgbClr val="003057"/>
                </a:solidFill>
                <a:latin typeface="Avenir"/>
                <a:ea typeface="Avenir"/>
                <a:cs typeface="Avenir"/>
                <a:sym typeface="Avenir"/>
              </a:rPr>
              <a:t>Cracks with different patterns and complexities were used in dataset</a:t>
            </a:r>
            <a:endParaRPr sz="1800">
              <a:solidFill>
                <a:srgbClr val="003057"/>
              </a:solidFill>
              <a:latin typeface="Avenir"/>
              <a:ea typeface="Avenir"/>
              <a:cs typeface="Avenir"/>
              <a:sym typeface="Avenir"/>
            </a:endParaRPr>
          </a:p>
          <a:p>
            <a:pPr marL="457200" lvl="0" indent="-304800" algn="l" rtl="0">
              <a:lnSpc>
                <a:spcPct val="115000"/>
              </a:lnSpc>
              <a:spcBef>
                <a:spcPts val="0"/>
              </a:spcBef>
              <a:spcAft>
                <a:spcPts val="0"/>
              </a:spcAft>
              <a:buClr>
                <a:srgbClr val="003057"/>
              </a:buClr>
              <a:buSzPts val="1200"/>
              <a:buFont typeface="Avenir"/>
              <a:buChar char="●"/>
            </a:pPr>
            <a:r>
              <a:rPr lang="en" sz="1800">
                <a:solidFill>
                  <a:srgbClr val="003057"/>
                </a:solidFill>
                <a:latin typeface="Avenir"/>
                <a:ea typeface="Avenir"/>
                <a:cs typeface="Avenir"/>
                <a:sym typeface="Avenir"/>
              </a:rPr>
              <a:t>Varying crack widths</a:t>
            </a:r>
            <a:endParaRPr sz="1800">
              <a:solidFill>
                <a:srgbClr val="003057"/>
              </a:solidFill>
              <a:latin typeface="Avenir"/>
              <a:ea typeface="Avenir"/>
              <a:cs typeface="Avenir"/>
              <a:sym typeface="Avenir"/>
            </a:endParaRPr>
          </a:p>
          <a:p>
            <a:pPr marL="457200" lvl="0" indent="-304800" algn="l" rtl="0">
              <a:lnSpc>
                <a:spcPct val="115000"/>
              </a:lnSpc>
              <a:spcBef>
                <a:spcPts val="0"/>
              </a:spcBef>
              <a:spcAft>
                <a:spcPts val="0"/>
              </a:spcAft>
              <a:buClr>
                <a:srgbClr val="003057"/>
              </a:buClr>
              <a:buSzPts val="1200"/>
              <a:buFont typeface="Avenir"/>
              <a:buChar char="●"/>
            </a:pPr>
            <a:r>
              <a:rPr lang="en" sz="1800">
                <a:solidFill>
                  <a:srgbClr val="003057"/>
                </a:solidFill>
                <a:latin typeface="Avenir"/>
                <a:ea typeface="Avenir"/>
                <a:cs typeface="Avenir"/>
                <a:sym typeface="Avenir"/>
              </a:rPr>
              <a:t>Different crack types (longitudinal, transverse and block…)</a:t>
            </a:r>
            <a:endParaRPr sz="1800">
              <a:solidFill>
                <a:srgbClr val="003057"/>
              </a:solidFill>
              <a:latin typeface="Avenir"/>
              <a:ea typeface="Avenir"/>
              <a:cs typeface="Avenir"/>
              <a:sym typeface="Avenir"/>
            </a:endParaRPr>
          </a:p>
          <a:p>
            <a:pPr marL="0" lvl="0" indent="0" algn="l" rtl="0">
              <a:lnSpc>
                <a:spcPct val="115000"/>
              </a:lnSpc>
              <a:spcBef>
                <a:spcPts val="0"/>
              </a:spcBef>
              <a:spcAft>
                <a:spcPts val="0"/>
              </a:spcAft>
              <a:buNone/>
            </a:pPr>
            <a:endParaRPr sz="1800">
              <a:solidFill>
                <a:srgbClr val="003057"/>
              </a:solidFill>
              <a:latin typeface="Avenir"/>
              <a:ea typeface="Avenir"/>
              <a:cs typeface="Avenir"/>
              <a:sym typeface="Avenir"/>
            </a:endParaRPr>
          </a:p>
        </p:txBody>
      </p:sp>
      <p:pic>
        <p:nvPicPr>
          <p:cNvPr id="204" name="Google Shape;204;p36"/>
          <p:cNvPicPr preferRelativeResize="0"/>
          <p:nvPr/>
        </p:nvPicPr>
        <p:blipFill>
          <a:blip r:embed="rId3">
            <a:alphaModFix/>
          </a:blip>
          <a:stretch>
            <a:fillRect/>
          </a:stretch>
        </p:blipFill>
        <p:spPr>
          <a:xfrm>
            <a:off x="4919888" y="683300"/>
            <a:ext cx="3845200" cy="1458550"/>
          </a:xfrm>
          <a:prstGeom prst="rect">
            <a:avLst/>
          </a:prstGeom>
          <a:noFill/>
          <a:ln>
            <a:noFill/>
          </a:ln>
        </p:spPr>
      </p:pic>
      <p:pic>
        <p:nvPicPr>
          <p:cNvPr id="205" name="Google Shape;205;p36"/>
          <p:cNvPicPr preferRelativeResize="0"/>
          <p:nvPr/>
        </p:nvPicPr>
        <p:blipFill rotWithShape="1">
          <a:blip r:embed="rId4">
            <a:alphaModFix/>
          </a:blip>
          <a:srcRect t="-6564" r="-6564"/>
          <a:stretch/>
        </p:blipFill>
        <p:spPr>
          <a:xfrm>
            <a:off x="740325" y="2772900"/>
            <a:ext cx="2771991" cy="1741100"/>
          </a:xfrm>
          <a:prstGeom prst="rect">
            <a:avLst/>
          </a:prstGeom>
          <a:noFill/>
          <a:ln>
            <a:noFill/>
          </a:ln>
        </p:spPr>
      </p:pic>
      <p:pic>
        <p:nvPicPr>
          <p:cNvPr id="206" name="Google Shape;206;p36"/>
          <p:cNvPicPr preferRelativeResize="0"/>
          <p:nvPr/>
        </p:nvPicPr>
        <p:blipFill>
          <a:blip r:embed="rId5">
            <a:alphaModFix/>
          </a:blip>
          <a:stretch>
            <a:fillRect/>
          </a:stretch>
        </p:blipFill>
        <p:spPr>
          <a:xfrm>
            <a:off x="4812325" y="2271925"/>
            <a:ext cx="3952775" cy="1741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7"/>
          <p:cNvSpPr txBox="1">
            <a:spLocks noGrp="1"/>
          </p:cNvSpPr>
          <p:nvPr>
            <p:ph type="body" idx="1"/>
          </p:nvPr>
        </p:nvSpPr>
        <p:spPr>
          <a:xfrm>
            <a:off x="285750" y="761101"/>
            <a:ext cx="8572500" cy="33942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sz="1800" b="1">
                <a:solidFill>
                  <a:srgbClr val="24292F"/>
                </a:solidFill>
                <a:highlight>
                  <a:srgbClr val="FFFFFF"/>
                </a:highlight>
                <a:latin typeface="Avenir"/>
                <a:ea typeface="Avenir"/>
                <a:cs typeface="Avenir"/>
                <a:sym typeface="Avenir"/>
              </a:rPr>
              <a:t>Crack Dataset</a:t>
            </a:r>
            <a:endParaRPr sz="1800" b="1">
              <a:solidFill>
                <a:srgbClr val="24292F"/>
              </a:solidFill>
              <a:highlight>
                <a:srgbClr val="FFFFFF"/>
              </a:highlight>
              <a:latin typeface="Avenir"/>
              <a:ea typeface="Avenir"/>
              <a:cs typeface="Avenir"/>
              <a:sym typeface="Avenir"/>
            </a:endParaRPr>
          </a:p>
          <a:p>
            <a:pPr marL="0" lvl="0" indent="0" algn="l" rtl="0">
              <a:spcBef>
                <a:spcPts val="800"/>
              </a:spcBef>
              <a:spcAft>
                <a:spcPts val="0"/>
              </a:spcAft>
              <a:buNone/>
            </a:pPr>
            <a:endParaRPr sz="1400">
              <a:solidFill>
                <a:srgbClr val="24292F"/>
              </a:solidFill>
              <a:highlight>
                <a:srgbClr val="FFFFFF"/>
              </a:highlight>
              <a:latin typeface="Arial"/>
              <a:ea typeface="Arial"/>
              <a:cs typeface="Arial"/>
              <a:sym typeface="Arial"/>
            </a:endParaRPr>
          </a:p>
          <a:p>
            <a:pPr marL="457200" lvl="0" indent="0" algn="l" rtl="0">
              <a:spcBef>
                <a:spcPts val="800"/>
              </a:spcBef>
              <a:spcAft>
                <a:spcPts val="0"/>
              </a:spcAft>
              <a:buNone/>
            </a:pPr>
            <a:endParaRPr sz="1400">
              <a:solidFill>
                <a:srgbClr val="24292F"/>
              </a:solidFill>
              <a:highlight>
                <a:srgbClr val="FFFFFF"/>
              </a:highlight>
              <a:latin typeface="Arial"/>
              <a:ea typeface="Arial"/>
              <a:cs typeface="Arial"/>
              <a:sym typeface="Arial"/>
            </a:endParaRPr>
          </a:p>
          <a:p>
            <a:pPr marL="457200" lvl="0" indent="0" algn="l" rtl="0">
              <a:spcBef>
                <a:spcPts val="800"/>
              </a:spcBef>
              <a:spcAft>
                <a:spcPts val="0"/>
              </a:spcAft>
              <a:buNone/>
            </a:pPr>
            <a:endParaRPr sz="1400">
              <a:solidFill>
                <a:srgbClr val="24292F"/>
              </a:solidFill>
              <a:highlight>
                <a:srgbClr val="FFFFFF"/>
              </a:highlight>
              <a:latin typeface="Arial"/>
              <a:ea typeface="Arial"/>
              <a:cs typeface="Arial"/>
              <a:sym typeface="Arial"/>
            </a:endParaRPr>
          </a:p>
          <a:p>
            <a:pPr marL="457200" lvl="0" indent="0" algn="l" rtl="0">
              <a:spcBef>
                <a:spcPts val="800"/>
              </a:spcBef>
              <a:spcAft>
                <a:spcPts val="0"/>
              </a:spcAft>
              <a:buNone/>
            </a:pPr>
            <a:endParaRPr sz="1400">
              <a:solidFill>
                <a:srgbClr val="24292F"/>
              </a:solidFill>
              <a:highlight>
                <a:srgbClr val="FFFFFF"/>
              </a:highlight>
              <a:latin typeface="Arial"/>
              <a:ea typeface="Arial"/>
              <a:cs typeface="Arial"/>
              <a:sym typeface="Arial"/>
            </a:endParaRPr>
          </a:p>
          <a:p>
            <a:pPr marL="457200" lvl="0" indent="0" algn="l" rtl="0">
              <a:spcBef>
                <a:spcPts val="800"/>
              </a:spcBef>
              <a:spcAft>
                <a:spcPts val="0"/>
              </a:spcAft>
              <a:buNone/>
            </a:pPr>
            <a:endParaRPr sz="1400">
              <a:solidFill>
                <a:srgbClr val="24292F"/>
              </a:solidFill>
              <a:highlight>
                <a:srgbClr val="FFFFFF"/>
              </a:highlight>
              <a:latin typeface="Arial"/>
              <a:ea typeface="Arial"/>
              <a:cs typeface="Arial"/>
              <a:sym typeface="Arial"/>
            </a:endParaRPr>
          </a:p>
          <a:p>
            <a:pPr marL="457200" lvl="0" indent="0" algn="l" rtl="0">
              <a:spcBef>
                <a:spcPts val="800"/>
              </a:spcBef>
              <a:spcAft>
                <a:spcPts val="0"/>
              </a:spcAft>
              <a:buNone/>
            </a:pPr>
            <a:endParaRPr sz="1400">
              <a:solidFill>
                <a:srgbClr val="24292F"/>
              </a:solidFill>
              <a:highlight>
                <a:srgbClr val="FFFFFF"/>
              </a:highlight>
              <a:latin typeface="Arial"/>
              <a:ea typeface="Arial"/>
              <a:cs typeface="Arial"/>
              <a:sym typeface="Arial"/>
            </a:endParaRPr>
          </a:p>
          <a:p>
            <a:pPr marL="0" lvl="0" indent="0" algn="l" rtl="0">
              <a:spcBef>
                <a:spcPts val="800"/>
              </a:spcBef>
              <a:spcAft>
                <a:spcPts val="0"/>
              </a:spcAft>
              <a:buNone/>
            </a:pPr>
            <a:endParaRPr sz="1400">
              <a:solidFill>
                <a:srgbClr val="24292F"/>
              </a:solidFill>
              <a:highlight>
                <a:srgbClr val="FFFFFF"/>
              </a:highlight>
              <a:latin typeface="Arial"/>
              <a:ea typeface="Arial"/>
              <a:cs typeface="Arial"/>
              <a:sym typeface="Arial"/>
            </a:endParaRPr>
          </a:p>
        </p:txBody>
      </p:sp>
      <p:sp>
        <p:nvSpPr>
          <p:cNvPr id="212" name="Google Shape;212;p37"/>
          <p:cNvSpPr txBox="1">
            <a:spLocks noGrp="1"/>
          </p:cNvSpPr>
          <p:nvPr>
            <p:ph type="title"/>
          </p:nvPr>
        </p:nvSpPr>
        <p:spPr>
          <a:xfrm>
            <a:off x="285750" y="-9"/>
            <a:ext cx="8572500" cy="7611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Clr>
                <a:srgbClr val="A7934B"/>
              </a:buClr>
              <a:buSzPts val="2700"/>
              <a:buFont typeface="Roboto"/>
              <a:buNone/>
            </a:pPr>
            <a:r>
              <a:rPr lang="en">
                <a:latin typeface="Avenir"/>
                <a:ea typeface="Avenir"/>
                <a:cs typeface="Avenir"/>
                <a:sym typeface="Avenir"/>
              </a:rPr>
              <a:t>Proposed Methodology - Annotation method</a:t>
            </a:r>
            <a:endParaRPr>
              <a:latin typeface="Avenir"/>
              <a:ea typeface="Avenir"/>
              <a:cs typeface="Avenir"/>
              <a:sym typeface="Avenir"/>
            </a:endParaRPr>
          </a:p>
        </p:txBody>
      </p:sp>
      <p:pic>
        <p:nvPicPr>
          <p:cNvPr id="213" name="Google Shape;213;p37"/>
          <p:cNvPicPr preferRelativeResize="0"/>
          <p:nvPr/>
        </p:nvPicPr>
        <p:blipFill>
          <a:blip r:embed="rId3">
            <a:alphaModFix/>
          </a:blip>
          <a:stretch>
            <a:fillRect/>
          </a:stretch>
        </p:blipFill>
        <p:spPr>
          <a:xfrm>
            <a:off x="396775" y="1099175"/>
            <a:ext cx="1393600" cy="3545226"/>
          </a:xfrm>
          <a:prstGeom prst="rect">
            <a:avLst/>
          </a:prstGeom>
          <a:noFill/>
          <a:ln>
            <a:noFill/>
          </a:ln>
        </p:spPr>
      </p:pic>
      <p:pic>
        <p:nvPicPr>
          <p:cNvPr id="214" name="Google Shape;214;p37"/>
          <p:cNvPicPr preferRelativeResize="0"/>
          <p:nvPr/>
        </p:nvPicPr>
        <p:blipFill>
          <a:blip r:embed="rId4">
            <a:alphaModFix/>
          </a:blip>
          <a:stretch>
            <a:fillRect/>
          </a:stretch>
        </p:blipFill>
        <p:spPr>
          <a:xfrm>
            <a:off x="2217850" y="1140438"/>
            <a:ext cx="1770200" cy="3462676"/>
          </a:xfrm>
          <a:prstGeom prst="rect">
            <a:avLst/>
          </a:prstGeom>
          <a:noFill/>
          <a:ln>
            <a:noFill/>
          </a:ln>
        </p:spPr>
      </p:pic>
      <p:sp>
        <p:nvSpPr>
          <p:cNvPr id="215" name="Google Shape;215;p37"/>
          <p:cNvSpPr txBox="1"/>
          <p:nvPr/>
        </p:nvSpPr>
        <p:spPr>
          <a:xfrm>
            <a:off x="4085700" y="1099175"/>
            <a:ext cx="4805100" cy="337012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dirty="0">
                <a:solidFill>
                  <a:srgbClr val="003057"/>
                </a:solidFill>
                <a:latin typeface="Avenir"/>
                <a:ea typeface="Avenir"/>
                <a:cs typeface="Avenir"/>
                <a:sym typeface="Avenir"/>
              </a:rPr>
              <a:t>Annotation technique:</a:t>
            </a:r>
            <a:endParaRPr sz="1800" dirty="0">
              <a:solidFill>
                <a:srgbClr val="003057"/>
              </a:solidFill>
              <a:latin typeface="Avenir"/>
              <a:ea typeface="Avenir"/>
              <a:cs typeface="Avenir"/>
              <a:sym typeface="Avenir"/>
            </a:endParaRPr>
          </a:p>
          <a:p>
            <a:pPr marL="457200" lvl="0" indent="-298450" algn="l" rtl="0">
              <a:lnSpc>
                <a:spcPct val="115000"/>
              </a:lnSpc>
              <a:spcBef>
                <a:spcPts val="0"/>
              </a:spcBef>
              <a:spcAft>
                <a:spcPts val="0"/>
              </a:spcAft>
              <a:buClr>
                <a:srgbClr val="003057"/>
              </a:buClr>
              <a:buSzPts val="1100"/>
              <a:buFont typeface="Avenir"/>
              <a:buChar char="●"/>
            </a:pPr>
            <a:r>
              <a:rPr lang="en" sz="1800" dirty="0">
                <a:solidFill>
                  <a:srgbClr val="003057"/>
                </a:solidFill>
                <a:latin typeface="Avenir"/>
                <a:ea typeface="Avenir"/>
                <a:cs typeface="Avenir"/>
                <a:sym typeface="Avenir"/>
              </a:rPr>
              <a:t>3D range data was manually annotated to generate the segmentation labels noted in left Figure </a:t>
            </a:r>
            <a:endParaRPr sz="1800" dirty="0">
              <a:solidFill>
                <a:srgbClr val="003057"/>
              </a:solidFill>
              <a:latin typeface="Avenir"/>
              <a:ea typeface="Avenir"/>
              <a:cs typeface="Avenir"/>
              <a:sym typeface="Avenir"/>
            </a:endParaRPr>
          </a:p>
          <a:p>
            <a:pPr marL="0" lvl="0" indent="0" algn="l" rtl="0">
              <a:lnSpc>
                <a:spcPct val="115000"/>
              </a:lnSpc>
              <a:spcBef>
                <a:spcPts val="0"/>
              </a:spcBef>
              <a:spcAft>
                <a:spcPts val="0"/>
              </a:spcAft>
              <a:buNone/>
            </a:pPr>
            <a:r>
              <a:rPr lang="en" sz="1800" dirty="0">
                <a:solidFill>
                  <a:srgbClr val="003057"/>
                </a:solidFill>
                <a:latin typeface="Avenir"/>
                <a:ea typeface="Avenir"/>
                <a:cs typeface="Avenir"/>
                <a:sym typeface="Avenir"/>
              </a:rPr>
              <a:t>Limitations of manual annotation:</a:t>
            </a:r>
            <a:endParaRPr sz="1800" dirty="0">
              <a:solidFill>
                <a:srgbClr val="003057"/>
              </a:solidFill>
              <a:latin typeface="Avenir"/>
              <a:ea typeface="Avenir"/>
              <a:cs typeface="Avenir"/>
              <a:sym typeface="Avenir"/>
            </a:endParaRPr>
          </a:p>
          <a:p>
            <a:pPr marL="457200" lvl="0" indent="-298450" algn="l" rtl="0">
              <a:lnSpc>
                <a:spcPct val="115000"/>
              </a:lnSpc>
              <a:spcBef>
                <a:spcPts val="0"/>
              </a:spcBef>
              <a:spcAft>
                <a:spcPts val="0"/>
              </a:spcAft>
              <a:buClr>
                <a:srgbClr val="003057"/>
              </a:buClr>
              <a:buSzPts val="1100"/>
              <a:buFont typeface="Avenir"/>
              <a:buChar char="●"/>
            </a:pPr>
            <a:r>
              <a:rPr lang="en" sz="1800" dirty="0">
                <a:solidFill>
                  <a:srgbClr val="003057"/>
                </a:solidFill>
                <a:latin typeface="Avenir"/>
                <a:ea typeface="Avenir"/>
                <a:cs typeface="Avenir"/>
                <a:sym typeface="Avenir"/>
              </a:rPr>
              <a:t>More time consuming and expensive process</a:t>
            </a:r>
          </a:p>
          <a:p>
            <a:pPr marL="0" lvl="0" indent="0" algn="l" rtl="0">
              <a:lnSpc>
                <a:spcPct val="115000"/>
              </a:lnSpc>
              <a:spcBef>
                <a:spcPts val="0"/>
              </a:spcBef>
              <a:spcAft>
                <a:spcPts val="0"/>
              </a:spcAft>
              <a:buNone/>
            </a:pPr>
            <a:r>
              <a:rPr lang="en-US" sz="1800" dirty="0">
                <a:solidFill>
                  <a:srgbClr val="003057"/>
                </a:solidFill>
                <a:latin typeface="Avenir"/>
                <a:ea typeface="Avenir"/>
                <a:cs typeface="Avenir"/>
                <a:sym typeface="Avenir"/>
              </a:rPr>
              <a:t>Possible noises in annotation:</a:t>
            </a:r>
          </a:p>
          <a:p>
            <a:pPr marL="457200" lvl="0" indent="-298450" algn="l" rtl="0">
              <a:lnSpc>
                <a:spcPct val="115000"/>
              </a:lnSpc>
              <a:spcBef>
                <a:spcPts val="0"/>
              </a:spcBef>
              <a:spcAft>
                <a:spcPts val="0"/>
              </a:spcAft>
              <a:buClr>
                <a:srgbClr val="003057"/>
              </a:buClr>
              <a:buSzPts val="1100"/>
              <a:buFont typeface="Avenir"/>
              <a:buChar char="●"/>
            </a:pPr>
            <a:r>
              <a:rPr lang="en-US" sz="1800" dirty="0">
                <a:solidFill>
                  <a:srgbClr val="003057"/>
                </a:solidFill>
                <a:latin typeface="Avenir"/>
                <a:ea typeface="Avenir"/>
                <a:cs typeface="Avenir"/>
                <a:sym typeface="Avenir"/>
              </a:rPr>
              <a:t>Other distress</a:t>
            </a:r>
          </a:p>
          <a:p>
            <a:pPr marL="457200" lvl="0" indent="-298450" algn="l" rtl="0">
              <a:lnSpc>
                <a:spcPct val="115000"/>
              </a:lnSpc>
              <a:spcBef>
                <a:spcPts val="0"/>
              </a:spcBef>
              <a:spcAft>
                <a:spcPts val="0"/>
              </a:spcAft>
              <a:buClr>
                <a:srgbClr val="003057"/>
              </a:buClr>
              <a:buSzPts val="1100"/>
              <a:buFont typeface="Avenir"/>
              <a:buChar char="●"/>
            </a:pPr>
            <a:r>
              <a:rPr lang="en-US" sz="1800" dirty="0">
                <a:solidFill>
                  <a:srgbClr val="003057"/>
                </a:solidFill>
                <a:latin typeface="Avenir"/>
                <a:ea typeface="Avenir"/>
                <a:cs typeface="Avenir"/>
                <a:sym typeface="Avenir"/>
              </a:rPr>
              <a:t>Trivial crack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9"/>
        <p:cNvGrpSpPr/>
        <p:nvPr/>
      </p:nvGrpSpPr>
      <p:grpSpPr>
        <a:xfrm>
          <a:off x="0" y="0"/>
          <a:ext cx="0" cy="0"/>
          <a:chOff x="0" y="0"/>
          <a:chExt cx="0" cy="0"/>
        </a:xfrm>
      </p:grpSpPr>
      <p:sp>
        <p:nvSpPr>
          <p:cNvPr id="220" name="Google Shape;220;p38"/>
          <p:cNvSpPr txBox="1">
            <a:spLocks noGrp="1"/>
          </p:cNvSpPr>
          <p:nvPr>
            <p:ph type="title"/>
          </p:nvPr>
        </p:nvSpPr>
        <p:spPr>
          <a:xfrm>
            <a:off x="285750" y="-9"/>
            <a:ext cx="8572500" cy="7611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rgbClr val="A7934B"/>
              </a:buClr>
              <a:buSzPts val="2700"/>
              <a:buFont typeface="Roboto"/>
              <a:buNone/>
            </a:pPr>
            <a:r>
              <a:rPr lang="en">
                <a:latin typeface="Avenir"/>
                <a:ea typeface="Avenir"/>
                <a:cs typeface="Avenir"/>
                <a:sym typeface="Avenir"/>
              </a:rPr>
              <a:t>Proposed Methodology - Model</a:t>
            </a:r>
            <a:endParaRPr>
              <a:latin typeface="Avenir"/>
              <a:ea typeface="Avenir"/>
              <a:cs typeface="Avenir"/>
              <a:sym typeface="Avenir"/>
            </a:endParaRPr>
          </a:p>
        </p:txBody>
      </p:sp>
      <p:sp>
        <p:nvSpPr>
          <p:cNvPr id="222" name="Google Shape;222;p38"/>
          <p:cNvSpPr/>
          <p:nvPr/>
        </p:nvSpPr>
        <p:spPr>
          <a:xfrm>
            <a:off x="3224975" y="2211725"/>
            <a:ext cx="1347000" cy="304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8"/>
          <p:cNvSpPr/>
          <p:nvPr/>
        </p:nvSpPr>
        <p:spPr>
          <a:xfrm>
            <a:off x="2550025" y="3384450"/>
            <a:ext cx="2010300" cy="761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8"/>
          <p:cNvSpPr txBox="1"/>
          <p:nvPr/>
        </p:nvSpPr>
        <p:spPr>
          <a:xfrm>
            <a:off x="571475" y="761100"/>
            <a:ext cx="79875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003057"/>
                </a:solidFill>
                <a:latin typeface="Avenir"/>
                <a:ea typeface="Avenir"/>
                <a:cs typeface="Avenir"/>
                <a:sym typeface="Avenir"/>
              </a:rPr>
              <a:t>To reduce the total number of manual annotations required to train a model while utilizing all the data collected despite annotation, semi-supervised learning is used.</a:t>
            </a:r>
            <a:endParaRPr sz="1800">
              <a:solidFill>
                <a:srgbClr val="003057"/>
              </a:solidFill>
              <a:latin typeface="Avenir"/>
              <a:ea typeface="Avenir"/>
              <a:cs typeface="Avenir"/>
              <a:sym typeface="Avenir"/>
            </a:endParaRPr>
          </a:p>
          <a:p>
            <a:pPr marL="0" lvl="0" indent="0" algn="l" rtl="0">
              <a:spcBef>
                <a:spcPts val="0"/>
              </a:spcBef>
              <a:spcAft>
                <a:spcPts val="0"/>
              </a:spcAft>
              <a:buNone/>
            </a:pPr>
            <a:r>
              <a:rPr lang="en" sz="1800">
                <a:solidFill>
                  <a:srgbClr val="003057"/>
                </a:solidFill>
                <a:latin typeface="Avenir"/>
                <a:ea typeface="Avenir"/>
                <a:cs typeface="Avenir"/>
                <a:sym typeface="Avenir"/>
              </a:rPr>
              <a:t> </a:t>
            </a:r>
            <a:endParaRPr sz="1800">
              <a:solidFill>
                <a:srgbClr val="003057"/>
              </a:solidFill>
              <a:latin typeface="Avenir"/>
              <a:ea typeface="Avenir"/>
              <a:cs typeface="Avenir"/>
              <a:sym typeface="Avenir"/>
            </a:endParaRPr>
          </a:p>
          <a:p>
            <a:pPr marL="457200" lvl="0" indent="-311150" algn="l" rtl="0">
              <a:spcBef>
                <a:spcPts val="0"/>
              </a:spcBef>
              <a:spcAft>
                <a:spcPts val="0"/>
              </a:spcAft>
              <a:buSzPts val="1300"/>
              <a:buFont typeface="Avenir"/>
              <a:buChar char="●"/>
            </a:pPr>
            <a:r>
              <a:rPr lang="en" sz="1800">
                <a:solidFill>
                  <a:srgbClr val="003057"/>
                </a:solidFill>
                <a:latin typeface="Avenir"/>
                <a:ea typeface="Avenir"/>
                <a:cs typeface="Avenir"/>
                <a:sym typeface="Avenir"/>
              </a:rPr>
              <a:t>Semi-supervised learning uses both labeled data and unlabeled data to learn and perform.</a:t>
            </a:r>
            <a:endParaRPr sz="1800">
              <a:solidFill>
                <a:srgbClr val="003057"/>
              </a:solidFill>
              <a:latin typeface="Avenir"/>
              <a:ea typeface="Avenir"/>
              <a:cs typeface="Avenir"/>
              <a:sym typeface="Avenir"/>
            </a:endParaRPr>
          </a:p>
          <a:p>
            <a:pPr marL="457200" lvl="0" indent="-311150" algn="l" rtl="0">
              <a:spcBef>
                <a:spcPts val="0"/>
              </a:spcBef>
              <a:spcAft>
                <a:spcPts val="0"/>
              </a:spcAft>
              <a:buSzPts val="1300"/>
              <a:buFont typeface="Avenir"/>
              <a:buChar char="●"/>
            </a:pPr>
            <a:r>
              <a:rPr lang="en" sz="1800">
                <a:solidFill>
                  <a:srgbClr val="003057"/>
                </a:solidFill>
                <a:latin typeface="Avenir"/>
                <a:ea typeface="Avenir"/>
                <a:cs typeface="Avenir"/>
                <a:sym typeface="Avenir"/>
              </a:rPr>
              <a:t>Active learning module - experiment will use the idea of active learning to provide the annotation guidance. Aim to identity if implementing active learning will impact the best ratio of labeled/unlabeled data</a:t>
            </a:r>
            <a:endParaRPr sz="1800">
              <a:solidFill>
                <a:srgbClr val="003057"/>
              </a:solidFill>
              <a:latin typeface="Avenir"/>
              <a:ea typeface="Avenir"/>
              <a:cs typeface="Avenir"/>
              <a:sym typeface="Avenir"/>
            </a:endParaRPr>
          </a:p>
          <a:p>
            <a:pPr marL="457200" lvl="0" indent="-311150" algn="l" rtl="0">
              <a:spcBef>
                <a:spcPts val="0"/>
              </a:spcBef>
              <a:spcAft>
                <a:spcPts val="0"/>
              </a:spcAft>
              <a:buSzPts val="1300"/>
              <a:buFont typeface="Avenir"/>
              <a:buChar char="●"/>
            </a:pPr>
            <a:r>
              <a:rPr lang="en" sz="1800">
                <a:solidFill>
                  <a:srgbClr val="003057"/>
                </a:solidFill>
                <a:latin typeface="Avenir"/>
                <a:ea typeface="Avenir"/>
                <a:cs typeface="Avenir"/>
                <a:sym typeface="Avenir"/>
              </a:rPr>
              <a:t>Semi-supervised learning uses a U- Net model ( Convolutional Neural Network) with ResNet as encoder and deeplabv3_plus as decoder</a:t>
            </a:r>
            <a:endParaRPr sz="1800">
              <a:latin typeface="Avenir"/>
              <a:ea typeface="Avenir"/>
              <a:cs typeface="Avenir"/>
              <a:sym typeface="Aveni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8"/>
        <p:cNvGrpSpPr/>
        <p:nvPr/>
      </p:nvGrpSpPr>
      <p:grpSpPr>
        <a:xfrm>
          <a:off x="0" y="0"/>
          <a:ext cx="0" cy="0"/>
          <a:chOff x="0" y="0"/>
          <a:chExt cx="0" cy="0"/>
        </a:xfrm>
      </p:grpSpPr>
      <p:sp>
        <p:nvSpPr>
          <p:cNvPr id="229" name="Google Shape;229;p39"/>
          <p:cNvSpPr txBox="1">
            <a:spLocks noGrp="1"/>
          </p:cNvSpPr>
          <p:nvPr>
            <p:ph type="title"/>
          </p:nvPr>
        </p:nvSpPr>
        <p:spPr>
          <a:xfrm>
            <a:off x="285750" y="-9"/>
            <a:ext cx="8572500" cy="7611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rgbClr val="A7934B"/>
              </a:buClr>
              <a:buSzPts val="2700"/>
              <a:buFont typeface="Roboto"/>
              <a:buNone/>
            </a:pPr>
            <a:r>
              <a:rPr lang="en">
                <a:latin typeface="Avenir"/>
                <a:ea typeface="Avenir"/>
                <a:cs typeface="Avenir"/>
                <a:sym typeface="Avenir"/>
              </a:rPr>
              <a:t>Proposed Methodology - Model</a:t>
            </a:r>
            <a:endParaRPr>
              <a:latin typeface="Avenir"/>
              <a:ea typeface="Avenir"/>
              <a:cs typeface="Avenir"/>
              <a:sym typeface="Avenir"/>
            </a:endParaRPr>
          </a:p>
        </p:txBody>
      </p:sp>
      <p:sp>
        <p:nvSpPr>
          <p:cNvPr id="231" name="Google Shape;231;p39"/>
          <p:cNvSpPr/>
          <p:nvPr/>
        </p:nvSpPr>
        <p:spPr>
          <a:xfrm>
            <a:off x="3224975" y="2211725"/>
            <a:ext cx="1347000" cy="304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9"/>
          <p:cNvSpPr/>
          <p:nvPr/>
        </p:nvSpPr>
        <p:spPr>
          <a:xfrm>
            <a:off x="2550025" y="3384450"/>
            <a:ext cx="2010300" cy="761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3" name="Google Shape;233;p39"/>
          <p:cNvPicPr preferRelativeResize="0"/>
          <p:nvPr/>
        </p:nvPicPr>
        <p:blipFill>
          <a:blip r:embed="rId4">
            <a:alphaModFix/>
          </a:blip>
          <a:stretch>
            <a:fillRect/>
          </a:stretch>
        </p:blipFill>
        <p:spPr>
          <a:xfrm>
            <a:off x="825550" y="761100"/>
            <a:ext cx="7160360" cy="3900175"/>
          </a:xfrm>
          <a:prstGeom prst="rect">
            <a:avLst/>
          </a:prstGeom>
          <a:noFill/>
          <a:ln>
            <a:noFill/>
          </a:ln>
        </p:spPr>
      </p:pic>
      <p:sp>
        <p:nvSpPr>
          <p:cNvPr id="234" name="Google Shape;234;p39"/>
          <p:cNvSpPr txBox="1"/>
          <p:nvPr/>
        </p:nvSpPr>
        <p:spPr>
          <a:xfrm>
            <a:off x="3994725" y="831800"/>
            <a:ext cx="4950492"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003057"/>
                </a:solidFill>
                <a:latin typeface="Avenir"/>
                <a:sym typeface="Avenir"/>
              </a:rPr>
              <a:t>Active module assists with selecting and identifying most informative samples in dataset</a:t>
            </a:r>
            <a:endParaRPr dirty="0">
              <a:solidFill>
                <a:srgbClr val="003057"/>
              </a:solidFill>
              <a:latin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8"/>
        <p:cNvGrpSpPr/>
        <p:nvPr/>
      </p:nvGrpSpPr>
      <p:grpSpPr>
        <a:xfrm>
          <a:off x="0" y="0"/>
          <a:ext cx="0" cy="0"/>
          <a:chOff x="0" y="0"/>
          <a:chExt cx="0" cy="0"/>
        </a:xfrm>
      </p:grpSpPr>
      <p:sp>
        <p:nvSpPr>
          <p:cNvPr id="239" name="Google Shape;239;p40"/>
          <p:cNvSpPr txBox="1">
            <a:spLocks noGrp="1"/>
          </p:cNvSpPr>
          <p:nvPr>
            <p:ph type="title"/>
          </p:nvPr>
        </p:nvSpPr>
        <p:spPr>
          <a:xfrm>
            <a:off x="285750" y="-9"/>
            <a:ext cx="8572500" cy="7611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rgbClr val="A7934B"/>
              </a:buClr>
              <a:buSzPts val="2700"/>
              <a:buFont typeface="Roboto"/>
              <a:buNone/>
            </a:pPr>
            <a:r>
              <a:rPr lang="en">
                <a:latin typeface="Avenir"/>
                <a:ea typeface="Avenir"/>
                <a:cs typeface="Avenir"/>
                <a:sym typeface="Avenir"/>
              </a:rPr>
              <a:t>Proposed Methodology - Loss Functions</a:t>
            </a:r>
            <a:endParaRPr>
              <a:latin typeface="Avenir"/>
              <a:ea typeface="Avenir"/>
              <a:cs typeface="Avenir"/>
              <a:sym typeface="Avenir"/>
            </a:endParaRPr>
          </a:p>
        </p:txBody>
      </p:sp>
      <p:sp>
        <p:nvSpPr>
          <p:cNvPr id="241" name="Google Shape;241;p40"/>
          <p:cNvSpPr/>
          <p:nvPr/>
        </p:nvSpPr>
        <p:spPr>
          <a:xfrm>
            <a:off x="3224975" y="2211725"/>
            <a:ext cx="1347000" cy="304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0"/>
          <p:cNvSpPr/>
          <p:nvPr/>
        </p:nvSpPr>
        <p:spPr>
          <a:xfrm>
            <a:off x="6444725" y="1355150"/>
            <a:ext cx="2010300" cy="761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0"/>
          <p:cNvSpPr txBox="1"/>
          <p:nvPr/>
        </p:nvSpPr>
        <p:spPr>
          <a:xfrm>
            <a:off x="571475" y="761100"/>
            <a:ext cx="7987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Avenir"/>
              <a:ea typeface="Avenir"/>
              <a:cs typeface="Avenir"/>
              <a:sym typeface="Avenir"/>
            </a:endParaRPr>
          </a:p>
        </p:txBody>
      </p:sp>
      <p:sp>
        <p:nvSpPr>
          <p:cNvPr id="244" name="Google Shape;244;p40"/>
          <p:cNvSpPr txBox="1"/>
          <p:nvPr/>
        </p:nvSpPr>
        <p:spPr>
          <a:xfrm>
            <a:off x="637625" y="652610"/>
            <a:ext cx="7868700" cy="433961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800" dirty="0">
                <a:solidFill>
                  <a:srgbClr val="003057"/>
                </a:solidFill>
                <a:latin typeface="Avenir"/>
                <a:ea typeface="Avenir"/>
                <a:cs typeface="Avenir"/>
                <a:sym typeface="Avenir"/>
              </a:rPr>
              <a:t>For all models used except the Fully Supervised (which was the baseline model), the Loss function that was used is composed of Supervised Loss and Unsupervised Loss with the same weight.</a:t>
            </a:r>
            <a:endParaRPr sz="1800" dirty="0">
              <a:solidFill>
                <a:srgbClr val="003057"/>
              </a:solidFill>
              <a:latin typeface="Avenir"/>
              <a:ea typeface="Avenir"/>
              <a:cs typeface="Avenir"/>
              <a:sym typeface="Avenir"/>
            </a:endParaRPr>
          </a:p>
          <a:p>
            <a:pPr marL="0" marR="0" lvl="0" indent="0" algn="l" rtl="0">
              <a:lnSpc>
                <a:spcPct val="100000"/>
              </a:lnSpc>
              <a:spcBef>
                <a:spcPts val="0"/>
              </a:spcBef>
              <a:spcAft>
                <a:spcPts val="0"/>
              </a:spcAft>
              <a:buNone/>
            </a:pPr>
            <a:endParaRPr sz="1800" dirty="0">
              <a:solidFill>
                <a:srgbClr val="003057"/>
              </a:solidFill>
              <a:latin typeface="Avenir"/>
              <a:ea typeface="Avenir"/>
              <a:cs typeface="Avenir"/>
              <a:sym typeface="Avenir"/>
            </a:endParaRPr>
          </a:p>
          <a:p>
            <a:pPr marL="0" marR="0" lvl="0" indent="0" algn="l" rtl="0">
              <a:lnSpc>
                <a:spcPct val="100000"/>
              </a:lnSpc>
              <a:spcBef>
                <a:spcPts val="0"/>
              </a:spcBef>
              <a:spcAft>
                <a:spcPts val="0"/>
              </a:spcAft>
              <a:buNone/>
            </a:pPr>
            <a:endParaRPr sz="1800" dirty="0">
              <a:solidFill>
                <a:srgbClr val="003057"/>
              </a:solidFill>
              <a:latin typeface="Avenir"/>
              <a:ea typeface="Avenir"/>
              <a:cs typeface="Avenir"/>
              <a:sym typeface="Avenir"/>
            </a:endParaRPr>
          </a:p>
          <a:p>
            <a:pPr marL="0" marR="0" lvl="0" indent="0" algn="l" rtl="0">
              <a:lnSpc>
                <a:spcPct val="100000"/>
              </a:lnSpc>
              <a:spcBef>
                <a:spcPts val="0"/>
              </a:spcBef>
              <a:spcAft>
                <a:spcPts val="0"/>
              </a:spcAft>
              <a:buNone/>
            </a:pPr>
            <a:endParaRPr sz="1800" dirty="0">
              <a:solidFill>
                <a:srgbClr val="003057"/>
              </a:solidFill>
              <a:latin typeface="Avenir"/>
              <a:ea typeface="Avenir"/>
              <a:cs typeface="Avenir"/>
              <a:sym typeface="Avenir"/>
            </a:endParaRPr>
          </a:p>
          <a:p>
            <a:pPr marL="0" marR="0" lvl="0" indent="0" algn="l" rtl="0">
              <a:lnSpc>
                <a:spcPct val="100000"/>
              </a:lnSpc>
              <a:spcBef>
                <a:spcPts val="0"/>
              </a:spcBef>
              <a:spcAft>
                <a:spcPts val="0"/>
              </a:spcAft>
              <a:buNone/>
            </a:pPr>
            <a:endParaRPr sz="1800" dirty="0">
              <a:solidFill>
                <a:srgbClr val="003057"/>
              </a:solidFill>
              <a:latin typeface="Avenir"/>
              <a:ea typeface="Avenir"/>
              <a:cs typeface="Avenir"/>
              <a:sym typeface="Avenir"/>
            </a:endParaRPr>
          </a:p>
          <a:p>
            <a:pPr marL="457200" marR="0" lvl="0" indent="-292100" algn="l" rtl="0">
              <a:lnSpc>
                <a:spcPct val="100000"/>
              </a:lnSpc>
              <a:spcBef>
                <a:spcPts val="0"/>
              </a:spcBef>
              <a:spcAft>
                <a:spcPts val="0"/>
              </a:spcAft>
              <a:buSzPts val="1000"/>
              <a:buFont typeface="Avenir"/>
              <a:buChar char="●"/>
            </a:pPr>
            <a:endParaRPr lang="en" sz="1800" dirty="0">
              <a:solidFill>
                <a:srgbClr val="003057"/>
              </a:solidFill>
              <a:latin typeface="Avenir"/>
              <a:ea typeface="Avenir"/>
              <a:cs typeface="Avenir"/>
              <a:sym typeface="Avenir"/>
            </a:endParaRPr>
          </a:p>
          <a:p>
            <a:pPr marL="457200" marR="0" lvl="0" indent="-292100" algn="l" rtl="0">
              <a:lnSpc>
                <a:spcPct val="100000"/>
              </a:lnSpc>
              <a:spcBef>
                <a:spcPts val="0"/>
              </a:spcBef>
              <a:spcAft>
                <a:spcPts val="0"/>
              </a:spcAft>
              <a:buSzPts val="1000"/>
              <a:buFont typeface="Avenir"/>
              <a:buChar char="●"/>
            </a:pPr>
            <a:r>
              <a:rPr lang="en" sz="1800" dirty="0">
                <a:solidFill>
                  <a:srgbClr val="003057"/>
                </a:solidFill>
                <a:latin typeface="Avenir"/>
                <a:ea typeface="Avenir"/>
                <a:cs typeface="Avenir"/>
                <a:sym typeface="Avenir"/>
              </a:rPr>
              <a:t>Supervised Loss and Unsupervised Loss is a combination of Cross-Entropy Loss and DICE Loss, considering the unbiased ratio between class[0] (pavement background) and class[1] (crack).</a:t>
            </a:r>
            <a:endParaRPr sz="1800" dirty="0">
              <a:solidFill>
                <a:srgbClr val="003057"/>
              </a:solidFill>
              <a:latin typeface="Avenir"/>
              <a:ea typeface="Avenir"/>
              <a:cs typeface="Avenir"/>
              <a:sym typeface="Avenir"/>
            </a:endParaRPr>
          </a:p>
          <a:p>
            <a:pPr marL="914400" marR="0" lvl="1" indent="-298450" algn="l" rtl="0">
              <a:lnSpc>
                <a:spcPct val="100000"/>
              </a:lnSpc>
              <a:spcBef>
                <a:spcPts val="0"/>
              </a:spcBef>
              <a:spcAft>
                <a:spcPts val="0"/>
              </a:spcAft>
              <a:buClr>
                <a:srgbClr val="003057"/>
              </a:buClr>
              <a:buSzPts val="1100"/>
              <a:buFont typeface="Avenir"/>
              <a:buChar char="○"/>
            </a:pPr>
            <a:r>
              <a:rPr lang="en" sz="1800" dirty="0">
                <a:solidFill>
                  <a:srgbClr val="003057"/>
                </a:solidFill>
                <a:latin typeface="Avenir"/>
                <a:ea typeface="Avenir"/>
                <a:cs typeface="Avenir"/>
                <a:sym typeface="Avenir"/>
              </a:rPr>
              <a:t>DICE Loss addresses data imbalance, and can be used to find similarities between two images</a:t>
            </a:r>
            <a:endParaRPr sz="1800" dirty="0">
              <a:solidFill>
                <a:srgbClr val="003057"/>
              </a:solidFill>
              <a:latin typeface="Avenir"/>
              <a:ea typeface="Avenir"/>
              <a:cs typeface="Avenir"/>
              <a:sym typeface="Avenir"/>
            </a:endParaRPr>
          </a:p>
          <a:p>
            <a:pPr marL="914400" marR="0" lvl="1" indent="-298450" algn="l" rtl="0">
              <a:lnSpc>
                <a:spcPct val="100000"/>
              </a:lnSpc>
              <a:spcBef>
                <a:spcPts val="0"/>
              </a:spcBef>
              <a:spcAft>
                <a:spcPts val="0"/>
              </a:spcAft>
              <a:buClr>
                <a:srgbClr val="003057"/>
              </a:buClr>
              <a:buSzPts val="1100"/>
              <a:buFont typeface="Avenir"/>
              <a:buChar char="○"/>
            </a:pPr>
            <a:r>
              <a:rPr lang="en" sz="1800" dirty="0">
                <a:solidFill>
                  <a:srgbClr val="003057"/>
                </a:solidFill>
                <a:latin typeface="Avenir"/>
                <a:ea typeface="Avenir"/>
                <a:cs typeface="Avenir"/>
                <a:sym typeface="Avenir"/>
              </a:rPr>
              <a:t>Cross entropy measures difference between two probability distributions for a variable</a:t>
            </a:r>
            <a:endParaRPr sz="1800" dirty="0">
              <a:solidFill>
                <a:srgbClr val="003057"/>
              </a:solidFill>
              <a:latin typeface="Avenir"/>
              <a:ea typeface="Avenir"/>
              <a:cs typeface="Avenir"/>
              <a:sym typeface="Avenir"/>
            </a:endParaRPr>
          </a:p>
        </p:txBody>
      </p:sp>
      <p:pic>
        <p:nvPicPr>
          <p:cNvPr id="245" name="Google Shape;245;p40"/>
          <p:cNvPicPr preferRelativeResize="0"/>
          <p:nvPr/>
        </p:nvPicPr>
        <p:blipFill rotWithShape="1">
          <a:blip r:embed="rId4">
            <a:alphaModFix/>
          </a:blip>
          <a:srcRect l="1951" t="7982"/>
          <a:stretch/>
        </p:blipFill>
        <p:spPr>
          <a:xfrm>
            <a:off x="2206230" y="1693804"/>
            <a:ext cx="4731489" cy="112959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9"/>
        <p:cNvGrpSpPr/>
        <p:nvPr/>
      </p:nvGrpSpPr>
      <p:grpSpPr>
        <a:xfrm>
          <a:off x="0" y="0"/>
          <a:ext cx="0" cy="0"/>
          <a:chOff x="0" y="0"/>
          <a:chExt cx="0" cy="0"/>
        </a:xfrm>
      </p:grpSpPr>
      <p:sp>
        <p:nvSpPr>
          <p:cNvPr id="250" name="Google Shape;250;p41"/>
          <p:cNvSpPr txBox="1">
            <a:spLocks noGrp="1"/>
          </p:cNvSpPr>
          <p:nvPr>
            <p:ph type="title"/>
          </p:nvPr>
        </p:nvSpPr>
        <p:spPr>
          <a:xfrm>
            <a:off x="285750" y="-9"/>
            <a:ext cx="8572500" cy="7611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1100"/>
              <a:buFont typeface="Arial"/>
              <a:buNone/>
            </a:pPr>
            <a:r>
              <a:rPr lang="en">
                <a:latin typeface="Avenir"/>
                <a:ea typeface="Avenir"/>
                <a:cs typeface="Avenir"/>
                <a:sym typeface="Avenir"/>
              </a:rPr>
              <a:t>Model Evaluation - Performance Measurement Metrics </a:t>
            </a:r>
            <a:endParaRPr>
              <a:latin typeface="Avenir"/>
              <a:ea typeface="Avenir"/>
              <a:cs typeface="Avenir"/>
              <a:sym typeface="Avenir"/>
            </a:endParaRPr>
          </a:p>
        </p:txBody>
      </p:sp>
      <p:sp>
        <p:nvSpPr>
          <p:cNvPr id="252" name="Google Shape;252;p41"/>
          <p:cNvSpPr/>
          <p:nvPr/>
        </p:nvSpPr>
        <p:spPr>
          <a:xfrm>
            <a:off x="3224975" y="2211725"/>
            <a:ext cx="1347000" cy="304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1"/>
          <p:cNvSpPr txBox="1"/>
          <p:nvPr/>
        </p:nvSpPr>
        <p:spPr>
          <a:xfrm>
            <a:off x="571475" y="761100"/>
            <a:ext cx="7987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Avenir"/>
              <a:ea typeface="Avenir"/>
              <a:cs typeface="Avenir"/>
              <a:sym typeface="Avenir"/>
            </a:endParaRPr>
          </a:p>
        </p:txBody>
      </p:sp>
      <p:sp>
        <p:nvSpPr>
          <p:cNvPr id="254" name="Google Shape;254;p41"/>
          <p:cNvSpPr txBox="1"/>
          <p:nvPr/>
        </p:nvSpPr>
        <p:spPr>
          <a:xfrm>
            <a:off x="571475" y="697805"/>
            <a:ext cx="8572500" cy="35086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rgbClr val="073763"/>
                </a:solidFill>
                <a:latin typeface="Avenir"/>
                <a:ea typeface="Avenir"/>
                <a:cs typeface="Avenir"/>
                <a:sym typeface="Avenir"/>
              </a:rPr>
              <a:t>The performance of the model is measured on the following metrics:</a:t>
            </a:r>
          </a:p>
          <a:p>
            <a:pPr marL="0" lvl="0" indent="0" algn="l" rtl="0">
              <a:spcBef>
                <a:spcPts val="0"/>
              </a:spcBef>
              <a:spcAft>
                <a:spcPts val="0"/>
              </a:spcAft>
              <a:buNone/>
            </a:pPr>
            <a:endParaRPr sz="1800" dirty="0">
              <a:solidFill>
                <a:srgbClr val="073763"/>
              </a:solidFill>
              <a:latin typeface="Avenir"/>
              <a:ea typeface="Avenir"/>
              <a:cs typeface="Avenir"/>
              <a:sym typeface="Avenir"/>
            </a:endParaRPr>
          </a:p>
          <a:p>
            <a:pPr marL="457200" lvl="0" indent="-342900" algn="l" rtl="0">
              <a:spcBef>
                <a:spcPts val="0"/>
              </a:spcBef>
              <a:spcAft>
                <a:spcPts val="0"/>
              </a:spcAft>
              <a:buClr>
                <a:srgbClr val="073763"/>
              </a:buClr>
              <a:buSzPts val="1800"/>
              <a:buFont typeface="Avenir"/>
              <a:buAutoNum type="arabicPeriod"/>
            </a:pPr>
            <a:r>
              <a:rPr lang="en" sz="1800" dirty="0">
                <a:solidFill>
                  <a:srgbClr val="073763"/>
                </a:solidFill>
                <a:highlight>
                  <a:srgbClr val="FFFFFF"/>
                </a:highlight>
                <a:latin typeface="Avenir"/>
                <a:ea typeface="Avenir"/>
                <a:cs typeface="Avenir"/>
                <a:sym typeface="Avenir"/>
              </a:rPr>
              <a:t>mIoU</a:t>
            </a:r>
            <a:endParaRPr sz="1800" dirty="0">
              <a:solidFill>
                <a:srgbClr val="073763"/>
              </a:solidFill>
              <a:latin typeface="Avenir"/>
              <a:ea typeface="Avenir"/>
              <a:cs typeface="Avenir"/>
              <a:sym typeface="Avenir"/>
            </a:endParaRPr>
          </a:p>
          <a:p>
            <a:pPr marL="457200" lvl="0" indent="-342900" algn="l" rtl="0">
              <a:spcBef>
                <a:spcPts val="0"/>
              </a:spcBef>
              <a:spcAft>
                <a:spcPts val="0"/>
              </a:spcAft>
              <a:buClr>
                <a:srgbClr val="073763"/>
              </a:buClr>
              <a:buSzPts val="1800"/>
              <a:buFont typeface="Avenir"/>
              <a:buAutoNum type="arabicPeriod"/>
            </a:pPr>
            <a:r>
              <a:rPr lang="en" sz="1800" dirty="0">
                <a:solidFill>
                  <a:srgbClr val="073763"/>
                </a:solidFill>
                <a:highlight>
                  <a:srgbClr val="FFFFFF"/>
                </a:highlight>
                <a:latin typeface="Avenir"/>
                <a:ea typeface="Avenir"/>
                <a:cs typeface="Avenir"/>
                <a:sym typeface="Avenir"/>
              </a:rPr>
              <a:t>Class[1] (crack) IoU</a:t>
            </a:r>
          </a:p>
          <a:p>
            <a:pPr marL="457200" lvl="0" indent="-342900" algn="l" rtl="0">
              <a:spcBef>
                <a:spcPts val="0"/>
              </a:spcBef>
              <a:spcAft>
                <a:spcPts val="0"/>
              </a:spcAft>
              <a:buClr>
                <a:srgbClr val="073763"/>
              </a:buClr>
              <a:buSzPts val="1800"/>
              <a:buFont typeface="Avenir"/>
              <a:buAutoNum type="arabicPeriod"/>
            </a:pPr>
            <a:endParaRPr lang="en" sz="1800" dirty="0">
              <a:solidFill>
                <a:srgbClr val="073763"/>
              </a:solidFill>
              <a:highlight>
                <a:srgbClr val="FFFFFF"/>
              </a:highlight>
              <a:latin typeface="Avenir"/>
              <a:ea typeface="Avenir"/>
              <a:cs typeface="Avenir"/>
              <a:sym typeface="Avenir"/>
            </a:endParaRPr>
          </a:p>
          <a:p>
            <a:pPr marL="457200" lvl="0" indent="-342900" algn="l" rtl="0">
              <a:spcBef>
                <a:spcPts val="0"/>
              </a:spcBef>
              <a:spcAft>
                <a:spcPts val="0"/>
              </a:spcAft>
              <a:buClr>
                <a:srgbClr val="073763"/>
              </a:buClr>
              <a:buSzPts val="1800"/>
              <a:buFont typeface="Avenir"/>
              <a:buAutoNum type="arabicPeriod"/>
            </a:pPr>
            <a:r>
              <a:rPr lang="en-US" sz="1800" dirty="0">
                <a:solidFill>
                  <a:srgbClr val="073763"/>
                </a:solidFill>
                <a:highlight>
                  <a:srgbClr val="FFFFFF"/>
                </a:highlight>
                <a:latin typeface="Avenir"/>
                <a:ea typeface="Avenir"/>
                <a:cs typeface="Avenir"/>
                <a:sym typeface="Avenir"/>
              </a:rPr>
              <a:t>TP (crack- is crack)</a:t>
            </a:r>
            <a:endParaRPr lang="en-US" sz="1800" dirty="0">
              <a:solidFill>
                <a:srgbClr val="073763"/>
              </a:solidFill>
              <a:latin typeface="Avenir"/>
              <a:ea typeface="Avenir"/>
              <a:cs typeface="Avenir"/>
              <a:sym typeface="Avenir"/>
            </a:endParaRPr>
          </a:p>
          <a:p>
            <a:pPr marL="457200" lvl="0" indent="-342900" algn="l" rtl="0">
              <a:spcBef>
                <a:spcPts val="0"/>
              </a:spcBef>
              <a:spcAft>
                <a:spcPts val="0"/>
              </a:spcAft>
              <a:buClr>
                <a:srgbClr val="073763"/>
              </a:buClr>
              <a:buSzPts val="1800"/>
              <a:buFont typeface="Avenir"/>
              <a:buAutoNum type="arabicPeriod"/>
            </a:pPr>
            <a:r>
              <a:rPr lang="en-US" sz="1800" dirty="0">
                <a:solidFill>
                  <a:srgbClr val="073763"/>
                </a:solidFill>
                <a:highlight>
                  <a:srgbClr val="FFFFFF"/>
                </a:highlight>
                <a:latin typeface="Avenir"/>
                <a:ea typeface="Avenir"/>
                <a:cs typeface="Avenir"/>
                <a:sym typeface="Avenir"/>
              </a:rPr>
              <a:t>FP (crack- not crack)</a:t>
            </a:r>
          </a:p>
          <a:p>
            <a:pPr marL="457200" lvl="0" indent="-342900" algn="l" rtl="0">
              <a:spcBef>
                <a:spcPts val="0"/>
              </a:spcBef>
              <a:spcAft>
                <a:spcPts val="0"/>
              </a:spcAft>
              <a:buClr>
                <a:srgbClr val="073763"/>
              </a:buClr>
              <a:buSzPts val="1800"/>
              <a:buFont typeface="Avenir"/>
              <a:buAutoNum type="arabicPeriod"/>
            </a:pPr>
            <a:r>
              <a:rPr lang="en-US" sz="1800" dirty="0">
                <a:solidFill>
                  <a:srgbClr val="073763"/>
                </a:solidFill>
                <a:highlight>
                  <a:srgbClr val="FFFFFF"/>
                </a:highlight>
                <a:latin typeface="Avenir"/>
                <a:ea typeface="Avenir"/>
                <a:cs typeface="Avenir"/>
                <a:sym typeface="Avenir"/>
              </a:rPr>
              <a:t>FN (noncrack- is crack)</a:t>
            </a:r>
          </a:p>
          <a:p>
            <a:pPr marL="457200" lvl="0" indent="-342900" algn="l" rtl="0">
              <a:spcBef>
                <a:spcPts val="0"/>
              </a:spcBef>
              <a:spcAft>
                <a:spcPts val="0"/>
              </a:spcAft>
              <a:buClr>
                <a:srgbClr val="073763"/>
              </a:buClr>
              <a:buSzPts val="1800"/>
              <a:buFont typeface="Avenir"/>
              <a:buAutoNum type="arabicPeriod"/>
            </a:pPr>
            <a:endParaRPr lang="en-US" sz="1800" dirty="0">
              <a:solidFill>
                <a:srgbClr val="073763"/>
              </a:solidFill>
              <a:latin typeface="Avenir"/>
              <a:ea typeface="Avenir"/>
              <a:cs typeface="Avenir"/>
              <a:sym typeface="Avenir"/>
            </a:endParaRPr>
          </a:p>
          <a:p>
            <a:pPr marL="457200" lvl="0" indent="-342900" algn="l" rtl="0">
              <a:spcBef>
                <a:spcPts val="0"/>
              </a:spcBef>
              <a:spcAft>
                <a:spcPts val="0"/>
              </a:spcAft>
              <a:buClr>
                <a:srgbClr val="073763"/>
              </a:buClr>
              <a:buSzPts val="1800"/>
              <a:buFont typeface="Avenir"/>
              <a:buAutoNum type="arabicPeriod"/>
            </a:pPr>
            <a:r>
              <a:rPr lang="en" sz="1800" dirty="0">
                <a:solidFill>
                  <a:srgbClr val="073763"/>
                </a:solidFill>
                <a:highlight>
                  <a:srgbClr val="FFFFFF"/>
                </a:highlight>
                <a:latin typeface="Avenir"/>
                <a:ea typeface="Avenir"/>
                <a:cs typeface="Avenir"/>
                <a:sym typeface="Avenir"/>
              </a:rPr>
              <a:t>Precision</a:t>
            </a:r>
            <a:endParaRPr sz="1800" dirty="0">
              <a:solidFill>
                <a:srgbClr val="073763"/>
              </a:solidFill>
              <a:latin typeface="Avenir"/>
              <a:ea typeface="Avenir"/>
              <a:cs typeface="Avenir"/>
              <a:sym typeface="Avenir"/>
            </a:endParaRPr>
          </a:p>
          <a:p>
            <a:pPr marL="457200" lvl="0" indent="-342900" algn="l" rtl="0">
              <a:spcBef>
                <a:spcPts val="0"/>
              </a:spcBef>
              <a:spcAft>
                <a:spcPts val="0"/>
              </a:spcAft>
              <a:buClr>
                <a:srgbClr val="073763"/>
              </a:buClr>
              <a:buSzPts val="1800"/>
              <a:buFont typeface="Avenir"/>
              <a:buAutoNum type="arabicPeriod"/>
            </a:pPr>
            <a:r>
              <a:rPr lang="en" sz="1800" dirty="0">
                <a:solidFill>
                  <a:srgbClr val="073763"/>
                </a:solidFill>
                <a:highlight>
                  <a:srgbClr val="FFFFFF"/>
                </a:highlight>
                <a:latin typeface="Avenir"/>
                <a:ea typeface="Avenir"/>
                <a:cs typeface="Avenir"/>
                <a:sym typeface="Avenir"/>
              </a:rPr>
              <a:t>Recall</a:t>
            </a:r>
            <a:endParaRPr sz="1800" dirty="0">
              <a:solidFill>
                <a:srgbClr val="073763"/>
              </a:solidFill>
              <a:highlight>
                <a:srgbClr val="FFFFFF"/>
              </a:highlight>
              <a:latin typeface="Avenir"/>
              <a:ea typeface="Avenir"/>
              <a:cs typeface="Avenir"/>
              <a:sym typeface="Avenir"/>
            </a:endParaRPr>
          </a:p>
          <a:p>
            <a:pPr marL="457200" lvl="0" indent="-342900" algn="l" rtl="0">
              <a:spcBef>
                <a:spcPts val="0"/>
              </a:spcBef>
              <a:spcAft>
                <a:spcPts val="0"/>
              </a:spcAft>
              <a:buClr>
                <a:srgbClr val="073763"/>
              </a:buClr>
              <a:buSzPts val="1800"/>
              <a:buFont typeface="Avenir"/>
              <a:buAutoNum type="arabicPeriod"/>
            </a:pPr>
            <a:r>
              <a:rPr lang="en" sz="1800" dirty="0">
                <a:solidFill>
                  <a:srgbClr val="073763"/>
                </a:solidFill>
                <a:highlight>
                  <a:srgbClr val="FFFFFF"/>
                </a:highlight>
                <a:latin typeface="Avenir"/>
                <a:ea typeface="Avenir"/>
                <a:cs typeface="Avenir"/>
                <a:sym typeface="Avenir"/>
              </a:rPr>
              <a:t>F1-Score</a:t>
            </a:r>
            <a:endParaRPr sz="1800" dirty="0">
              <a:solidFill>
                <a:srgbClr val="073763"/>
              </a:solidFill>
              <a:highlight>
                <a:srgbClr val="FFFFFF"/>
              </a:highlight>
              <a:latin typeface="Avenir"/>
              <a:ea typeface="Avenir"/>
              <a:cs typeface="Avenir"/>
              <a:sym typeface="Avenir"/>
            </a:endParaRPr>
          </a:p>
        </p:txBody>
      </p:sp>
      <p:pic>
        <p:nvPicPr>
          <p:cNvPr id="255" name="Google Shape;255;p41"/>
          <p:cNvPicPr preferRelativeResize="0"/>
          <p:nvPr/>
        </p:nvPicPr>
        <p:blipFill>
          <a:blip r:embed="rId4">
            <a:alphaModFix/>
          </a:blip>
          <a:stretch>
            <a:fillRect/>
          </a:stretch>
        </p:blipFill>
        <p:spPr>
          <a:xfrm>
            <a:off x="6160017" y="2452117"/>
            <a:ext cx="2275547" cy="1930283"/>
          </a:xfrm>
          <a:prstGeom prst="rect">
            <a:avLst/>
          </a:prstGeom>
          <a:noFill/>
          <a:ln>
            <a:noFill/>
          </a:ln>
        </p:spPr>
      </p:pic>
      <p:pic>
        <p:nvPicPr>
          <p:cNvPr id="256" name="Google Shape;256;p41"/>
          <p:cNvPicPr preferRelativeResize="0"/>
          <p:nvPr/>
        </p:nvPicPr>
        <p:blipFill>
          <a:blip r:embed="rId5">
            <a:alphaModFix/>
          </a:blip>
          <a:stretch>
            <a:fillRect/>
          </a:stretch>
        </p:blipFill>
        <p:spPr>
          <a:xfrm>
            <a:off x="4235332" y="1069740"/>
            <a:ext cx="3801776" cy="1455200"/>
          </a:xfrm>
          <a:prstGeom prst="rect">
            <a:avLst/>
          </a:prstGeom>
          <a:noFill/>
          <a:ln>
            <a:noFill/>
          </a:ln>
        </p:spPr>
      </p:pic>
      <p:pic>
        <p:nvPicPr>
          <p:cNvPr id="1026" name="Picture 2" descr="Intersection over Union (IoU) for object detection - PyImageSearch">
            <a:extLst>
              <a:ext uri="{FF2B5EF4-FFF2-40B4-BE49-F238E27FC236}">
                <a16:creationId xmlns:a16="http://schemas.microsoft.com/office/drawing/2014/main" id="{85BB7FB5-2898-7592-8288-C3E6EBAB06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8475" y="2501789"/>
            <a:ext cx="2298322" cy="1792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5"/>
        <p:cNvGrpSpPr/>
        <p:nvPr/>
      </p:nvGrpSpPr>
      <p:grpSpPr>
        <a:xfrm>
          <a:off x="0" y="0"/>
          <a:ext cx="0" cy="0"/>
          <a:chOff x="0" y="0"/>
          <a:chExt cx="0" cy="0"/>
        </a:xfrm>
      </p:grpSpPr>
      <p:sp>
        <p:nvSpPr>
          <p:cNvPr id="276" name="Google Shape;276;p43"/>
          <p:cNvSpPr txBox="1">
            <a:spLocks noGrp="1"/>
          </p:cNvSpPr>
          <p:nvPr>
            <p:ph type="title"/>
          </p:nvPr>
        </p:nvSpPr>
        <p:spPr>
          <a:xfrm>
            <a:off x="69175" y="75966"/>
            <a:ext cx="8572500" cy="7611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rgbClr val="A7934B"/>
              </a:buClr>
              <a:buSzPts val="2700"/>
              <a:buFont typeface="Roboto"/>
              <a:buNone/>
            </a:pPr>
            <a:r>
              <a:rPr lang="en">
                <a:latin typeface="Avenir"/>
                <a:ea typeface="Avenir"/>
                <a:cs typeface="Avenir"/>
                <a:sym typeface="Avenir"/>
              </a:rPr>
              <a:t>Model Evaluation Results</a:t>
            </a:r>
            <a:endParaRPr>
              <a:latin typeface="Avenir"/>
              <a:ea typeface="Avenir"/>
              <a:cs typeface="Avenir"/>
              <a:sym typeface="Avenir"/>
            </a:endParaRPr>
          </a:p>
        </p:txBody>
      </p:sp>
      <p:graphicFrame>
        <p:nvGraphicFramePr>
          <p:cNvPr id="278" name="Google Shape;278;p43"/>
          <p:cNvGraphicFramePr/>
          <p:nvPr>
            <p:extLst>
              <p:ext uri="{D42A27DB-BD31-4B8C-83A1-F6EECF244321}">
                <p14:modId xmlns:p14="http://schemas.microsoft.com/office/powerpoint/2010/main" val="4148231337"/>
              </p:ext>
            </p:extLst>
          </p:nvPr>
        </p:nvGraphicFramePr>
        <p:xfrm>
          <a:off x="24675" y="1128075"/>
          <a:ext cx="9094625" cy="2805430"/>
        </p:xfrm>
        <a:graphic>
          <a:graphicData uri="http://schemas.openxmlformats.org/drawingml/2006/table">
            <a:tbl>
              <a:tblPr>
                <a:noFill/>
                <a:tableStyleId>{A01FFBA2-3AC2-4F37-9505-FCC47E02D9F8}</a:tableStyleId>
              </a:tblPr>
              <a:tblGrid>
                <a:gridCol w="961275">
                  <a:extLst>
                    <a:ext uri="{9D8B030D-6E8A-4147-A177-3AD203B41FA5}">
                      <a16:colId xmlns:a16="http://schemas.microsoft.com/office/drawing/2014/main" val="20000"/>
                    </a:ext>
                  </a:extLst>
                </a:gridCol>
                <a:gridCol w="983925">
                  <a:extLst>
                    <a:ext uri="{9D8B030D-6E8A-4147-A177-3AD203B41FA5}">
                      <a16:colId xmlns:a16="http://schemas.microsoft.com/office/drawing/2014/main" val="20001"/>
                    </a:ext>
                  </a:extLst>
                </a:gridCol>
                <a:gridCol w="1038975">
                  <a:extLst>
                    <a:ext uri="{9D8B030D-6E8A-4147-A177-3AD203B41FA5}">
                      <a16:colId xmlns:a16="http://schemas.microsoft.com/office/drawing/2014/main" val="20002"/>
                    </a:ext>
                  </a:extLst>
                </a:gridCol>
                <a:gridCol w="970975">
                  <a:extLst>
                    <a:ext uri="{9D8B030D-6E8A-4147-A177-3AD203B41FA5}">
                      <a16:colId xmlns:a16="http://schemas.microsoft.com/office/drawing/2014/main" val="20003"/>
                    </a:ext>
                  </a:extLst>
                </a:gridCol>
                <a:gridCol w="1005575">
                  <a:extLst>
                    <a:ext uri="{9D8B030D-6E8A-4147-A177-3AD203B41FA5}">
                      <a16:colId xmlns:a16="http://schemas.microsoft.com/office/drawing/2014/main" val="20004"/>
                    </a:ext>
                  </a:extLst>
                </a:gridCol>
                <a:gridCol w="1073050">
                  <a:extLst>
                    <a:ext uri="{9D8B030D-6E8A-4147-A177-3AD203B41FA5}">
                      <a16:colId xmlns:a16="http://schemas.microsoft.com/office/drawing/2014/main" val="20005"/>
                    </a:ext>
                  </a:extLst>
                </a:gridCol>
                <a:gridCol w="1053450">
                  <a:extLst>
                    <a:ext uri="{9D8B030D-6E8A-4147-A177-3AD203B41FA5}">
                      <a16:colId xmlns:a16="http://schemas.microsoft.com/office/drawing/2014/main" val="20006"/>
                    </a:ext>
                  </a:extLst>
                </a:gridCol>
                <a:gridCol w="1020525">
                  <a:extLst>
                    <a:ext uri="{9D8B030D-6E8A-4147-A177-3AD203B41FA5}">
                      <a16:colId xmlns:a16="http://schemas.microsoft.com/office/drawing/2014/main" val="20007"/>
                    </a:ext>
                  </a:extLst>
                </a:gridCol>
                <a:gridCol w="986875">
                  <a:extLst>
                    <a:ext uri="{9D8B030D-6E8A-4147-A177-3AD203B41FA5}">
                      <a16:colId xmlns:a16="http://schemas.microsoft.com/office/drawing/2014/main" val="20008"/>
                    </a:ext>
                  </a:extLst>
                </a:gridCol>
              </a:tblGrid>
              <a:tr h="556950">
                <a:tc>
                  <a:txBody>
                    <a:bodyPr/>
                    <a:lstStyle/>
                    <a:p>
                      <a:pPr marL="0" lvl="0" indent="0" algn="l" rtl="0">
                        <a:spcBef>
                          <a:spcPts val="0"/>
                        </a:spcBef>
                        <a:spcAft>
                          <a:spcPts val="0"/>
                        </a:spcAft>
                        <a:buNone/>
                      </a:pPr>
                      <a:endParaRPr>
                        <a:solidFill>
                          <a:srgbClr val="003057"/>
                        </a:solidFill>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a:solidFill>
                            <a:srgbClr val="003057"/>
                          </a:solidFill>
                          <a:highlight>
                            <a:srgbClr val="FFFFFF"/>
                          </a:highlight>
                          <a:latin typeface="Avenir"/>
                          <a:ea typeface="Avenir"/>
                          <a:cs typeface="Avenir"/>
                          <a:sym typeface="Avenir"/>
                        </a:rPr>
                        <a:t>Semi-Sup</a:t>
                      </a:r>
                      <a:br>
                        <a:rPr lang="en" sz="1200">
                          <a:solidFill>
                            <a:srgbClr val="003057"/>
                          </a:solidFill>
                          <a:highlight>
                            <a:srgbClr val="FFFFFF"/>
                          </a:highlight>
                          <a:latin typeface="Avenir"/>
                          <a:ea typeface="Avenir"/>
                          <a:cs typeface="Avenir"/>
                          <a:sym typeface="Avenir"/>
                        </a:rPr>
                      </a:br>
                      <a:r>
                        <a:rPr lang="en" sz="1200">
                          <a:solidFill>
                            <a:srgbClr val="003057"/>
                          </a:solidFill>
                          <a:highlight>
                            <a:srgbClr val="FFFFFF"/>
                          </a:highlight>
                          <a:latin typeface="Avenir"/>
                          <a:ea typeface="Avenir"/>
                          <a:cs typeface="Avenir"/>
                          <a:sym typeface="Avenir"/>
                        </a:rPr>
                        <a:t>(0.3)</a:t>
                      </a:r>
                      <a:endParaRPr sz="1200">
                        <a:solidFill>
                          <a:srgbClr val="003057"/>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1" dirty="0">
                          <a:solidFill>
                            <a:srgbClr val="003057"/>
                          </a:solidFill>
                          <a:highlight>
                            <a:srgbClr val="FFFFFF"/>
                          </a:highlight>
                          <a:latin typeface="Avenir"/>
                          <a:ea typeface="Avenir"/>
                          <a:cs typeface="Avenir"/>
                          <a:sym typeface="Avenir"/>
                        </a:rPr>
                        <a:t>Active</a:t>
                      </a:r>
                      <a:r>
                        <a:rPr lang="en" sz="1200" dirty="0">
                          <a:solidFill>
                            <a:srgbClr val="003057"/>
                          </a:solidFill>
                          <a:highlight>
                            <a:srgbClr val="FFFFFF"/>
                          </a:highlight>
                          <a:latin typeface="Avenir"/>
                          <a:ea typeface="Avenir"/>
                          <a:cs typeface="Avenir"/>
                          <a:sym typeface="Avenir"/>
                        </a:rPr>
                        <a:t>-Semi</a:t>
                      </a:r>
                      <a:br>
                        <a:rPr lang="en" sz="1200" dirty="0">
                          <a:solidFill>
                            <a:srgbClr val="003057"/>
                          </a:solidFill>
                          <a:highlight>
                            <a:srgbClr val="FFFFFF"/>
                          </a:highlight>
                          <a:latin typeface="Avenir"/>
                          <a:ea typeface="Avenir"/>
                          <a:cs typeface="Avenir"/>
                          <a:sym typeface="Avenir"/>
                        </a:rPr>
                      </a:br>
                      <a:r>
                        <a:rPr lang="en" sz="1200" dirty="0">
                          <a:solidFill>
                            <a:srgbClr val="003057"/>
                          </a:solidFill>
                          <a:highlight>
                            <a:srgbClr val="FFFFFF"/>
                          </a:highlight>
                          <a:latin typeface="Avenir"/>
                          <a:ea typeface="Avenir"/>
                          <a:cs typeface="Avenir"/>
                          <a:sym typeface="Avenir"/>
                        </a:rPr>
                        <a:t>(0.3)</a:t>
                      </a:r>
                      <a:endParaRPr sz="1200" dirty="0">
                        <a:solidFill>
                          <a:srgbClr val="003057"/>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200" dirty="0">
                          <a:solidFill>
                            <a:srgbClr val="003057"/>
                          </a:solidFill>
                          <a:highlight>
                            <a:srgbClr val="FFFFFF"/>
                          </a:highlight>
                          <a:latin typeface="Avenir"/>
                          <a:ea typeface="Avenir"/>
                          <a:cs typeface="Avenir"/>
                          <a:sym typeface="Avenir"/>
                        </a:rPr>
                        <a:t>Semi-Sup_</a:t>
                      </a:r>
                      <a:br>
                        <a:rPr lang="en" sz="1200" dirty="0">
                          <a:solidFill>
                            <a:srgbClr val="003057"/>
                          </a:solidFill>
                          <a:highlight>
                            <a:srgbClr val="FFFFFF"/>
                          </a:highlight>
                          <a:latin typeface="Avenir"/>
                          <a:ea typeface="Avenir"/>
                          <a:cs typeface="Avenir"/>
                          <a:sym typeface="Avenir"/>
                        </a:rPr>
                      </a:br>
                      <a:r>
                        <a:rPr lang="en" sz="1200" dirty="0" err="1">
                          <a:solidFill>
                            <a:srgbClr val="003057"/>
                          </a:solidFill>
                          <a:highlight>
                            <a:srgbClr val="FFFFFF"/>
                          </a:highlight>
                          <a:latin typeface="Avenir"/>
                          <a:ea typeface="Avenir"/>
                          <a:cs typeface="Avenir"/>
                          <a:sym typeface="Avenir"/>
                        </a:rPr>
                        <a:t>EqualTrain</a:t>
                      </a:r>
                      <a:br>
                        <a:rPr lang="en" sz="1200" dirty="0">
                          <a:solidFill>
                            <a:srgbClr val="003057"/>
                          </a:solidFill>
                          <a:highlight>
                            <a:srgbClr val="FFFFFF"/>
                          </a:highlight>
                          <a:latin typeface="Avenir"/>
                          <a:ea typeface="Avenir"/>
                          <a:cs typeface="Avenir"/>
                          <a:sym typeface="Avenir"/>
                        </a:rPr>
                      </a:br>
                      <a:r>
                        <a:rPr lang="en" sz="1200" dirty="0">
                          <a:solidFill>
                            <a:srgbClr val="003057"/>
                          </a:solidFill>
                          <a:highlight>
                            <a:srgbClr val="FFFFFF"/>
                          </a:highlight>
                          <a:latin typeface="Avenir"/>
                          <a:ea typeface="Avenir"/>
                          <a:cs typeface="Avenir"/>
                          <a:sym typeface="Avenir"/>
                        </a:rPr>
                        <a:t>(0.5)</a:t>
                      </a:r>
                      <a:endParaRPr dirty="0">
                        <a:solidFill>
                          <a:srgbClr val="003057"/>
                        </a:solidFill>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200">
                          <a:solidFill>
                            <a:srgbClr val="003057"/>
                          </a:solidFill>
                          <a:highlight>
                            <a:srgbClr val="FFFFFF"/>
                          </a:highlight>
                          <a:latin typeface="Avenir"/>
                          <a:ea typeface="Avenir"/>
                          <a:cs typeface="Avenir"/>
                          <a:sym typeface="Avenir"/>
                        </a:rPr>
                        <a:t>Semi-Sup_</a:t>
                      </a:r>
                      <a:endParaRPr sz="1200">
                        <a:solidFill>
                          <a:srgbClr val="003057"/>
                        </a:solidFill>
                        <a:highlight>
                          <a:srgbClr val="FFFFFF"/>
                        </a:highlight>
                        <a:latin typeface="Avenir"/>
                        <a:ea typeface="Avenir"/>
                        <a:cs typeface="Avenir"/>
                        <a:sym typeface="Avenir"/>
                      </a:endParaRPr>
                    </a:p>
                    <a:p>
                      <a:pPr marL="0" lvl="0" indent="0" algn="ctr" rtl="0">
                        <a:spcBef>
                          <a:spcPts val="0"/>
                        </a:spcBef>
                        <a:spcAft>
                          <a:spcPts val="0"/>
                        </a:spcAft>
                        <a:buClr>
                          <a:schemeClr val="dk1"/>
                        </a:buClr>
                        <a:buSzPts val="1100"/>
                        <a:buFont typeface="Arial"/>
                        <a:buNone/>
                      </a:pPr>
                      <a:r>
                        <a:rPr lang="en" sz="1200">
                          <a:solidFill>
                            <a:srgbClr val="003057"/>
                          </a:solidFill>
                          <a:highlight>
                            <a:srgbClr val="FFFFFF"/>
                          </a:highlight>
                          <a:latin typeface="Avenir"/>
                          <a:ea typeface="Avenir"/>
                          <a:cs typeface="Avenir"/>
                          <a:sym typeface="Avenir"/>
                        </a:rPr>
                        <a:t>LessTrain</a:t>
                      </a:r>
                      <a:endParaRPr sz="1200">
                        <a:solidFill>
                          <a:srgbClr val="003057"/>
                        </a:solidFill>
                        <a:highlight>
                          <a:srgbClr val="FFFFFF"/>
                        </a:highlight>
                        <a:latin typeface="Avenir"/>
                        <a:ea typeface="Avenir"/>
                        <a:cs typeface="Avenir"/>
                        <a:sym typeface="Avenir"/>
                      </a:endParaRPr>
                    </a:p>
                    <a:p>
                      <a:pPr marL="0" lvl="0" indent="0" algn="ctr" rtl="0">
                        <a:spcBef>
                          <a:spcPts val="0"/>
                        </a:spcBef>
                        <a:spcAft>
                          <a:spcPts val="0"/>
                        </a:spcAft>
                        <a:buClr>
                          <a:schemeClr val="dk1"/>
                        </a:buClr>
                        <a:buSzPts val="1100"/>
                        <a:buFont typeface="Arial"/>
                        <a:buNone/>
                      </a:pPr>
                      <a:r>
                        <a:rPr lang="en" sz="1200">
                          <a:solidFill>
                            <a:srgbClr val="003057"/>
                          </a:solidFill>
                          <a:highlight>
                            <a:srgbClr val="FFFFFF"/>
                          </a:highlight>
                          <a:latin typeface="Avenir"/>
                          <a:ea typeface="Avenir"/>
                          <a:cs typeface="Avenir"/>
                          <a:sym typeface="Avenir"/>
                        </a:rPr>
                        <a:t>(0.5)</a:t>
                      </a:r>
                      <a:endParaRPr>
                        <a:solidFill>
                          <a:srgbClr val="003057"/>
                        </a:solidFill>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200" b="1" dirty="0">
                          <a:solidFill>
                            <a:srgbClr val="003057"/>
                          </a:solidFill>
                          <a:highlight>
                            <a:srgbClr val="FFFFFF"/>
                          </a:highlight>
                          <a:latin typeface="Avenir"/>
                          <a:ea typeface="Avenir"/>
                          <a:cs typeface="Avenir"/>
                          <a:sym typeface="Avenir"/>
                        </a:rPr>
                        <a:t>Active</a:t>
                      </a:r>
                      <a:r>
                        <a:rPr lang="en" sz="1200" dirty="0">
                          <a:solidFill>
                            <a:srgbClr val="003057"/>
                          </a:solidFill>
                          <a:highlight>
                            <a:srgbClr val="FFFFFF"/>
                          </a:highlight>
                          <a:latin typeface="Avenir"/>
                          <a:ea typeface="Avenir"/>
                          <a:cs typeface="Avenir"/>
                          <a:sym typeface="Avenir"/>
                        </a:rPr>
                        <a:t>-Semi (0.5)</a:t>
                      </a:r>
                      <a:endParaRPr dirty="0">
                        <a:solidFill>
                          <a:srgbClr val="003057"/>
                        </a:solidFill>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200">
                          <a:solidFill>
                            <a:srgbClr val="003057"/>
                          </a:solidFill>
                          <a:highlight>
                            <a:srgbClr val="FFFFFF"/>
                          </a:highlight>
                          <a:latin typeface="Avenir"/>
                          <a:ea typeface="Avenir"/>
                          <a:cs typeface="Avenir"/>
                          <a:sym typeface="Avenir"/>
                        </a:rPr>
                        <a:t>Semi-Sup</a:t>
                      </a:r>
                      <a:endParaRPr sz="1200">
                        <a:solidFill>
                          <a:srgbClr val="003057"/>
                        </a:solidFill>
                        <a:highlight>
                          <a:srgbClr val="FFFFFF"/>
                        </a:highlight>
                        <a:latin typeface="Avenir"/>
                        <a:ea typeface="Avenir"/>
                        <a:cs typeface="Avenir"/>
                        <a:sym typeface="Avenir"/>
                      </a:endParaRPr>
                    </a:p>
                    <a:p>
                      <a:pPr marL="0" lvl="0" indent="0" algn="ctr" rtl="0">
                        <a:spcBef>
                          <a:spcPts val="0"/>
                        </a:spcBef>
                        <a:spcAft>
                          <a:spcPts val="0"/>
                        </a:spcAft>
                        <a:buClr>
                          <a:schemeClr val="dk1"/>
                        </a:buClr>
                        <a:buSzPts val="1100"/>
                        <a:buFont typeface="Arial"/>
                        <a:buNone/>
                      </a:pPr>
                      <a:r>
                        <a:rPr lang="en" sz="1200">
                          <a:solidFill>
                            <a:srgbClr val="003057"/>
                          </a:solidFill>
                          <a:highlight>
                            <a:srgbClr val="FFFFFF"/>
                          </a:highlight>
                          <a:latin typeface="Avenir"/>
                          <a:ea typeface="Avenir"/>
                          <a:cs typeface="Avenir"/>
                          <a:sym typeface="Avenir"/>
                        </a:rPr>
                        <a:t>(0.7)</a:t>
                      </a:r>
                      <a:endParaRPr>
                        <a:solidFill>
                          <a:srgbClr val="003057"/>
                        </a:solidFill>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200" b="1" dirty="0">
                          <a:solidFill>
                            <a:srgbClr val="003057"/>
                          </a:solidFill>
                          <a:highlight>
                            <a:schemeClr val="lt1"/>
                          </a:highlight>
                          <a:latin typeface="Avenir"/>
                          <a:ea typeface="Avenir"/>
                          <a:cs typeface="Avenir"/>
                          <a:sym typeface="Avenir"/>
                        </a:rPr>
                        <a:t>Active</a:t>
                      </a:r>
                      <a:r>
                        <a:rPr lang="en" sz="1200" dirty="0">
                          <a:solidFill>
                            <a:srgbClr val="003057"/>
                          </a:solidFill>
                          <a:highlight>
                            <a:schemeClr val="lt1"/>
                          </a:highlight>
                          <a:latin typeface="Avenir"/>
                          <a:ea typeface="Avenir"/>
                          <a:cs typeface="Avenir"/>
                          <a:sym typeface="Avenir"/>
                        </a:rPr>
                        <a:t>-Semi (0.7)</a:t>
                      </a:r>
                      <a:endParaRPr sz="1200" dirty="0">
                        <a:solidFill>
                          <a:srgbClr val="003057"/>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200">
                          <a:solidFill>
                            <a:srgbClr val="003057"/>
                          </a:solidFill>
                          <a:highlight>
                            <a:srgbClr val="FFFFFF"/>
                          </a:highlight>
                          <a:latin typeface="Avenir"/>
                          <a:ea typeface="Avenir"/>
                          <a:cs typeface="Avenir"/>
                          <a:sym typeface="Avenir"/>
                        </a:rPr>
                        <a:t>Supervised</a:t>
                      </a:r>
                      <a:br>
                        <a:rPr lang="en" sz="1200">
                          <a:solidFill>
                            <a:srgbClr val="003057"/>
                          </a:solidFill>
                          <a:highlight>
                            <a:srgbClr val="FFFFFF"/>
                          </a:highlight>
                          <a:latin typeface="Avenir"/>
                          <a:ea typeface="Avenir"/>
                          <a:cs typeface="Avenir"/>
                          <a:sym typeface="Avenir"/>
                        </a:rPr>
                      </a:br>
                      <a:r>
                        <a:rPr lang="en" sz="1200">
                          <a:solidFill>
                            <a:srgbClr val="003057"/>
                          </a:solidFill>
                          <a:highlight>
                            <a:srgbClr val="FFFFFF"/>
                          </a:highlight>
                          <a:latin typeface="Avenir"/>
                          <a:ea typeface="Avenir"/>
                          <a:cs typeface="Avenir"/>
                          <a:sym typeface="Avenir"/>
                        </a:rPr>
                        <a:t>(1.0)</a:t>
                      </a:r>
                      <a:endParaRPr>
                        <a:solidFill>
                          <a:srgbClr val="003057"/>
                        </a:solidFill>
                        <a:latin typeface="Avenir"/>
                        <a:ea typeface="Avenir"/>
                        <a:cs typeface="Avenir"/>
                        <a:sym typeface="Avenir"/>
                      </a:endParaRPr>
                    </a:p>
                  </a:txBody>
                  <a:tcPr marL="91425" marR="91425" marT="91425" marB="91425"/>
                </a:tc>
                <a:extLst>
                  <a:ext uri="{0D108BD9-81ED-4DB2-BD59-A6C34878D82A}">
                    <a16:rowId xmlns:a16="http://schemas.microsoft.com/office/drawing/2014/main" val="10000"/>
                  </a:ext>
                </a:extLst>
              </a:tr>
              <a:tr h="329725">
                <a:tc>
                  <a:txBody>
                    <a:bodyPr/>
                    <a:lstStyle/>
                    <a:p>
                      <a:pPr marL="0" lvl="0" indent="0" algn="l" rtl="0">
                        <a:spcBef>
                          <a:spcPts val="0"/>
                        </a:spcBef>
                        <a:spcAft>
                          <a:spcPts val="0"/>
                        </a:spcAft>
                        <a:buNone/>
                      </a:pPr>
                      <a:r>
                        <a:rPr lang="en" sz="1100" dirty="0">
                          <a:solidFill>
                            <a:srgbClr val="003057"/>
                          </a:solidFill>
                          <a:highlight>
                            <a:srgbClr val="FFFFFF"/>
                          </a:highlight>
                          <a:latin typeface="Avenir"/>
                          <a:ea typeface="Avenir"/>
                          <a:cs typeface="Avenir"/>
                          <a:sym typeface="Avenir"/>
                        </a:rPr>
                        <a:t>mIoU</a:t>
                      </a:r>
                      <a:endParaRPr sz="1600" dirty="0">
                        <a:solidFill>
                          <a:srgbClr val="003057"/>
                        </a:solidFill>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63.11</a:t>
                      </a:r>
                      <a:endParaRPr sz="1800">
                        <a:solidFill>
                          <a:srgbClr val="003057"/>
                        </a:solidFill>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b="1" dirty="0">
                          <a:solidFill>
                            <a:srgbClr val="003057"/>
                          </a:solidFill>
                          <a:highlight>
                            <a:srgbClr val="FFFFFF"/>
                          </a:highlight>
                          <a:latin typeface="Avenir"/>
                          <a:ea typeface="Avenir"/>
                          <a:cs typeface="Avenir"/>
                          <a:sym typeface="Avenir"/>
                        </a:rPr>
                        <a:t>61.47</a:t>
                      </a:r>
                      <a:endParaRPr b="1" dirty="0">
                        <a:solidFill>
                          <a:srgbClr val="003057"/>
                        </a:solidFill>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62.63</a:t>
                      </a:r>
                      <a:endParaRPr sz="1300">
                        <a:solidFill>
                          <a:srgbClr val="003057"/>
                        </a:solidFill>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62.07</a:t>
                      </a:r>
                      <a:endParaRPr sz="1300">
                        <a:solidFill>
                          <a:srgbClr val="003057"/>
                        </a:solidFill>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b="1" dirty="0">
                          <a:solidFill>
                            <a:srgbClr val="003057"/>
                          </a:solidFill>
                          <a:highlight>
                            <a:srgbClr val="FFFFFF"/>
                          </a:highlight>
                          <a:latin typeface="Avenir"/>
                          <a:ea typeface="Avenir"/>
                          <a:cs typeface="Avenir"/>
                          <a:sym typeface="Avenir"/>
                        </a:rPr>
                        <a:t>62.32</a:t>
                      </a:r>
                      <a:endParaRPr sz="1300" b="1" dirty="0">
                        <a:solidFill>
                          <a:srgbClr val="003057"/>
                        </a:solidFill>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62.93</a:t>
                      </a:r>
                      <a:endParaRPr sz="1300">
                        <a:solidFill>
                          <a:srgbClr val="003057"/>
                        </a:solidFill>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b="1" dirty="0">
                          <a:solidFill>
                            <a:srgbClr val="003057"/>
                          </a:solidFill>
                          <a:highlight>
                            <a:srgbClr val="FFFFFF"/>
                          </a:highlight>
                          <a:latin typeface="Avenir"/>
                          <a:ea typeface="Avenir"/>
                          <a:cs typeface="Avenir"/>
                          <a:sym typeface="Avenir"/>
                        </a:rPr>
                        <a:t>63.24</a:t>
                      </a:r>
                      <a:endParaRPr sz="1300" b="1" dirty="0">
                        <a:solidFill>
                          <a:srgbClr val="003057"/>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64.60</a:t>
                      </a:r>
                      <a:endParaRPr sz="1300">
                        <a:solidFill>
                          <a:srgbClr val="003057"/>
                        </a:solidFill>
                        <a:latin typeface="Avenir"/>
                        <a:ea typeface="Avenir"/>
                        <a:cs typeface="Avenir"/>
                        <a:sym typeface="Avenir"/>
                      </a:endParaRPr>
                    </a:p>
                  </a:txBody>
                  <a:tcPr marL="91425" marR="91425" marT="91425" marB="91425"/>
                </a:tc>
                <a:extLst>
                  <a:ext uri="{0D108BD9-81ED-4DB2-BD59-A6C34878D82A}">
                    <a16:rowId xmlns:a16="http://schemas.microsoft.com/office/drawing/2014/main" val="10001"/>
                  </a:ext>
                </a:extLst>
              </a:tr>
              <a:tr h="329725">
                <a:tc>
                  <a:txBody>
                    <a:bodyPr/>
                    <a:lstStyle/>
                    <a:p>
                      <a:pPr marL="0" lvl="0" indent="0" algn="l" rtl="0">
                        <a:spcBef>
                          <a:spcPts val="0"/>
                        </a:spcBef>
                        <a:spcAft>
                          <a:spcPts val="0"/>
                        </a:spcAft>
                        <a:buNone/>
                      </a:pPr>
                      <a:r>
                        <a:rPr lang="en" sz="1100" dirty="0">
                          <a:solidFill>
                            <a:srgbClr val="003057"/>
                          </a:solidFill>
                          <a:highlight>
                            <a:srgbClr val="FFFFFF"/>
                          </a:highlight>
                          <a:latin typeface="Avenir"/>
                          <a:ea typeface="Avenir"/>
                          <a:cs typeface="Avenir"/>
                          <a:sym typeface="Avenir"/>
                        </a:rPr>
                        <a:t>Class[1] IoU</a:t>
                      </a:r>
                      <a:endParaRPr sz="1100" dirty="0">
                        <a:solidFill>
                          <a:srgbClr val="003057"/>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27.40</a:t>
                      </a:r>
                      <a:endParaRPr sz="1300">
                        <a:solidFill>
                          <a:srgbClr val="003057"/>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b="1" dirty="0">
                          <a:solidFill>
                            <a:srgbClr val="003057"/>
                          </a:solidFill>
                          <a:highlight>
                            <a:srgbClr val="FFFFFF"/>
                          </a:highlight>
                          <a:latin typeface="Avenir"/>
                          <a:ea typeface="Avenir"/>
                          <a:cs typeface="Avenir"/>
                          <a:sym typeface="Avenir"/>
                        </a:rPr>
                        <a:t>23.91</a:t>
                      </a:r>
                      <a:endParaRPr sz="1300" b="1" dirty="0">
                        <a:solidFill>
                          <a:srgbClr val="003057"/>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26.38</a:t>
                      </a:r>
                      <a:endParaRPr sz="1300">
                        <a:solidFill>
                          <a:srgbClr val="003057"/>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25.23</a:t>
                      </a:r>
                      <a:endParaRPr sz="1300">
                        <a:solidFill>
                          <a:srgbClr val="003057"/>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b="1" dirty="0">
                          <a:solidFill>
                            <a:srgbClr val="003057"/>
                          </a:solidFill>
                          <a:highlight>
                            <a:srgbClr val="FFFFFF"/>
                          </a:highlight>
                          <a:latin typeface="Avenir"/>
                          <a:ea typeface="Avenir"/>
                          <a:cs typeface="Avenir"/>
                          <a:sym typeface="Avenir"/>
                        </a:rPr>
                        <a:t>25.93</a:t>
                      </a:r>
                      <a:endParaRPr sz="1300" b="1" dirty="0">
                        <a:solidFill>
                          <a:srgbClr val="003057"/>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27.07</a:t>
                      </a:r>
                      <a:endParaRPr sz="1300">
                        <a:solidFill>
                          <a:srgbClr val="003057"/>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b="1" dirty="0">
                          <a:solidFill>
                            <a:srgbClr val="003057"/>
                          </a:solidFill>
                          <a:highlight>
                            <a:srgbClr val="FFFFFF"/>
                          </a:highlight>
                          <a:latin typeface="Avenir"/>
                          <a:ea typeface="Avenir"/>
                          <a:cs typeface="Avenir"/>
                          <a:sym typeface="Avenir"/>
                        </a:rPr>
                        <a:t>27.62</a:t>
                      </a:r>
                      <a:endParaRPr sz="1300" b="1" dirty="0">
                        <a:solidFill>
                          <a:srgbClr val="003057"/>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30.20</a:t>
                      </a:r>
                      <a:endParaRPr sz="1300">
                        <a:solidFill>
                          <a:srgbClr val="003057"/>
                        </a:solidFill>
                        <a:highlight>
                          <a:srgbClr val="FFFFFF"/>
                        </a:highlight>
                        <a:latin typeface="Avenir"/>
                        <a:ea typeface="Avenir"/>
                        <a:cs typeface="Avenir"/>
                        <a:sym typeface="Avenir"/>
                      </a:endParaRPr>
                    </a:p>
                  </a:txBody>
                  <a:tcPr marL="91425" marR="91425" marT="91425" marB="91425"/>
                </a:tc>
                <a:extLst>
                  <a:ext uri="{0D108BD9-81ED-4DB2-BD59-A6C34878D82A}">
                    <a16:rowId xmlns:a16="http://schemas.microsoft.com/office/drawing/2014/main" val="10002"/>
                  </a:ext>
                </a:extLst>
              </a:tr>
              <a:tr h="413750">
                <a:tc>
                  <a:txBody>
                    <a:bodyPr/>
                    <a:lstStyle/>
                    <a:p>
                      <a:pPr marL="0" lvl="0" indent="0" algn="l" rtl="0">
                        <a:spcBef>
                          <a:spcPts val="0"/>
                        </a:spcBef>
                        <a:spcAft>
                          <a:spcPts val="0"/>
                        </a:spcAft>
                        <a:buNone/>
                      </a:pPr>
                      <a:r>
                        <a:rPr lang="en" sz="1100">
                          <a:solidFill>
                            <a:srgbClr val="003057"/>
                          </a:solidFill>
                          <a:highlight>
                            <a:srgbClr val="FFFFFF"/>
                          </a:highlight>
                          <a:latin typeface="Avenir"/>
                          <a:ea typeface="Avenir"/>
                          <a:cs typeface="Avenir"/>
                          <a:sym typeface="Avenir"/>
                        </a:rPr>
                        <a:t>Precision</a:t>
                      </a:r>
                      <a:endParaRPr sz="1000">
                        <a:solidFill>
                          <a:srgbClr val="003057"/>
                        </a:solidFill>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0.4259</a:t>
                      </a:r>
                      <a:endParaRPr sz="1800">
                        <a:solidFill>
                          <a:srgbClr val="003057"/>
                        </a:solidFill>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b="1" dirty="0">
                          <a:solidFill>
                            <a:srgbClr val="003057"/>
                          </a:solidFill>
                          <a:highlight>
                            <a:srgbClr val="FFFFFF"/>
                          </a:highlight>
                          <a:latin typeface="Avenir"/>
                          <a:ea typeface="Avenir"/>
                          <a:cs typeface="Avenir"/>
                          <a:sym typeface="Avenir"/>
                        </a:rPr>
                        <a:t>0.4934</a:t>
                      </a:r>
                      <a:endParaRPr sz="1800" b="1" dirty="0">
                        <a:solidFill>
                          <a:srgbClr val="003057"/>
                        </a:solidFill>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0.4403</a:t>
                      </a:r>
                      <a:endParaRPr sz="1300">
                        <a:solidFill>
                          <a:srgbClr val="003057"/>
                        </a:solidFill>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0.4444</a:t>
                      </a:r>
                      <a:endParaRPr sz="1300">
                        <a:solidFill>
                          <a:srgbClr val="003057"/>
                        </a:solidFill>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b="1" dirty="0">
                          <a:solidFill>
                            <a:srgbClr val="003057"/>
                          </a:solidFill>
                          <a:highlight>
                            <a:srgbClr val="FFFFFF"/>
                          </a:highlight>
                          <a:latin typeface="Avenir"/>
                          <a:ea typeface="Avenir"/>
                          <a:cs typeface="Avenir"/>
                          <a:sym typeface="Avenir"/>
                        </a:rPr>
                        <a:t>0.4430</a:t>
                      </a:r>
                      <a:endParaRPr sz="1300" b="1" dirty="0">
                        <a:solidFill>
                          <a:srgbClr val="003057"/>
                        </a:solidFill>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0.4281</a:t>
                      </a:r>
                      <a:endParaRPr sz="1300">
                        <a:solidFill>
                          <a:srgbClr val="003057"/>
                        </a:solidFill>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b="1" dirty="0">
                          <a:solidFill>
                            <a:srgbClr val="003057"/>
                          </a:solidFill>
                          <a:highlight>
                            <a:srgbClr val="FFFFFF"/>
                          </a:highlight>
                          <a:latin typeface="Avenir"/>
                          <a:ea typeface="Avenir"/>
                          <a:cs typeface="Avenir"/>
                          <a:sym typeface="Avenir"/>
                        </a:rPr>
                        <a:t>0.4414</a:t>
                      </a:r>
                      <a:endParaRPr sz="1300" b="1" dirty="0">
                        <a:solidFill>
                          <a:srgbClr val="003057"/>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0.5127</a:t>
                      </a:r>
                      <a:endParaRPr sz="1300">
                        <a:solidFill>
                          <a:srgbClr val="003057"/>
                        </a:solidFill>
                        <a:latin typeface="Avenir"/>
                        <a:ea typeface="Avenir"/>
                        <a:cs typeface="Avenir"/>
                        <a:sym typeface="Avenir"/>
                      </a:endParaRPr>
                    </a:p>
                  </a:txBody>
                  <a:tcPr marL="91425" marR="91425" marT="91425" marB="91425"/>
                </a:tc>
                <a:extLst>
                  <a:ext uri="{0D108BD9-81ED-4DB2-BD59-A6C34878D82A}">
                    <a16:rowId xmlns:a16="http://schemas.microsoft.com/office/drawing/2014/main" val="10003"/>
                  </a:ext>
                </a:extLst>
              </a:tr>
              <a:tr h="449125">
                <a:tc>
                  <a:txBody>
                    <a:bodyPr/>
                    <a:lstStyle/>
                    <a:p>
                      <a:pPr marL="0" lvl="0" indent="0" algn="l" rtl="0">
                        <a:spcBef>
                          <a:spcPts val="0"/>
                        </a:spcBef>
                        <a:spcAft>
                          <a:spcPts val="0"/>
                        </a:spcAft>
                        <a:buNone/>
                      </a:pPr>
                      <a:r>
                        <a:rPr lang="en" sz="1100">
                          <a:solidFill>
                            <a:srgbClr val="003057"/>
                          </a:solidFill>
                          <a:highlight>
                            <a:srgbClr val="FFFFFF"/>
                          </a:highlight>
                          <a:latin typeface="Avenir"/>
                          <a:ea typeface="Avenir"/>
                          <a:cs typeface="Avenir"/>
                          <a:sym typeface="Avenir"/>
                        </a:rPr>
                        <a:t>Recall</a:t>
                      </a:r>
                      <a:endParaRPr sz="1100">
                        <a:solidFill>
                          <a:srgbClr val="003057"/>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0.5028</a:t>
                      </a:r>
                      <a:endParaRPr sz="1800">
                        <a:solidFill>
                          <a:srgbClr val="003057"/>
                        </a:solidFill>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b="1" dirty="0">
                          <a:solidFill>
                            <a:srgbClr val="003057"/>
                          </a:solidFill>
                          <a:highlight>
                            <a:srgbClr val="FFFFFF"/>
                          </a:highlight>
                          <a:latin typeface="Avenir"/>
                          <a:ea typeface="Avenir"/>
                          <a:cs typeface="Avenir"/>
                          <a:sym typeface="Avenir"/>
                        </a:rPr>
                        <a:t>0.3449</a:t>
                      </a:r>
                      <a:endParaRPr sz="1300" b="1" dirty="0">
                        <a:solidFill>
                          <a:srgbClr val="003057"/>
                        </a:solidFill>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0.4555</a:t>
                      </a:r>
                      <a:endParaRPr sz="1300">
                        <a:solidFill>
                          <a:srgbClr val="003057"/>
                        </a:solidFill>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0.4212</a:t>
                      </a:r>
                      <a:endParaRPr sz="1300">
                        <a:solidFill>
                          <a:srgbClr val="003057"/>
                        </a:solidFill>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b="1" dirty="0">
                          <a:solidFill>
                            <a:srgbClr val="003057"/>
                          </a:solidFill>
                          <a:highlight>
                            <a:srgbClr val="FFFFFF"/>
                          </a:highlight>
                          <a:latin typeface="Avenir"/>
                          <a:ea typeface="Avenir"/>
                          <a:cs typeface="Avenir"/>
                          <a:sym typeface="Avenir"/>
                        </a:rPr>
                        <a:t>0.5114</a:t>
                      </a:r>
                      <a:endParaRPr sz="1300" b="1" dirty="0">
                        <a:solidFill>
                          <a:srgbClr val="003057"/>
                        </a:solidFill>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0.5072</a:t>
                      </a:r>
                      <a:endParaRPr sz="1300">
                        <a:solidFill>
                          <a:srgbClr val="003057"/>
                        </a:solidFill>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b="1" dirty="0">
                          <a:solidFill>
                            <a:srgbClr val="003057"/>
                          </a:solidFill>
                          <a:highlight>
                            <a:srgbClr val="FFFFFF"/>
                          </a:highlight>
                          <a:latin typeface="Avenir"/>
                          <a:ea typeface="Avenir"/>
                          <a:cs typeface="Avenir"/>
                          <a:sym typeface="Avenir"/>
                        </a:rPr>
                        <a:t>0.4945</a:t>
                      </a:r>
                      <a:endParaRPr sz="1300" b="1" dirty="0">
                        <a:solidFill>
                          <a:srgbClr val="003057"/>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0.4887</a:t>
                      </a:r>
                      <a:endParaRPr sz="1300">
                        <a:solidFill>
                          <a:srgbClr val="003057"/>
                        </a:solidFill>
                        <a:latin typeface="Avenir"/>
                        <a:ea typeface="Avenir"/>
                        <a:cs typeface="Avenir"/>
                        <a:sym typeface="Avenir"/>
                      </a:endParaRPr>
                    </a:p>
                  </a:txBody>
                  <a:tcPr marL="91425" marR="91425" marT="91425" marB="91425"/>
                </a:tc>
                <a:extLst>
                  <a:ext uri="{0D108BD9-81ED-4DB2-BD59-A6C34878D82A}">
                    <a16:rowId xmlns:a16="http://schemas.microsoft.com/office/drawing/2014/main" val="10004"/>
                  </a:ext>
                </a:extLst>
              </a:tr>
              <a:tr h="449125">
                <a:tc>
                  <a:txBody>
                    <a:bodyPr/>
                    <a:lstStyle/>
                    <a:p>
                      <a:pPr marL="0" lvl="0" indent="0" algn="l" rtl="0">
                        <a:spcBef>
                          <a:spcPts val="0"/>
                        </a:spcBef>
                        <a:spcAft>
                          <a:spcPts val="0"/>
                        </a:spcAft>
                        <a:buNone/>
                      </a:pPr>
                      <a:r>
                        <a:rPr lang="en" sz="1100">
                          <a:solidFill>
                            <a:srgbClr val="003057"/>
                          </a:solidFill>
                          <a:highlight>
                            <a:srgbClr val="FFFFFF"/>
                          </a:highlight>
                          <a:latin typeface="Avenir"/>
                          <a:ea typeface="Avenir"/>
                          <a:cs typeface="Avenir"/>
                          <a:sym typeface="Avenir"/>
                        </a:rPr>
                        <a:t>F1-Score</a:t>
                      </a:r>
                      <a:endParaRPr sz="1100">
                        <a:solidFill>
                          <a:srgbClr val="003057"/>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0.4612</a:t>
                      </a:r>
                      <a:endParaRPr sz="1800">
                        <a:solidFill>
                          <a:srgbClr val="003057"/>
                        </a:solidFill>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b="1" dirty="0">
                          <a:solidFill>
                            <a:srgbClr val="003057"/>
                          </a:solidFill>
                          <a:highlight>
                            <a:srgbClr val="FFFFFF"/>
                          </a:highlight>
                          <a:latin typeface="Avenir"/>
                          <a:ea typeface="Avenir"/>
                          <a:cs typeface="Avenir"/>
                          <a:sym typeface="Avenir"/>
                        </a:rPr>
                        <a:t>0.4060</a:t>
                      </a:r>
                      <a:endParaRPr sz="1300" b="1" dirty="0">
                        <a:solidFill>
                          <a:srgbClr val="003057"/>
                        </a:solidFill>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0.4478</a:t>
                      </a:r>
                      <a:endParaRPr sz="1300">
                        <a:solidFill>
                          <a:srgbClr val="003057"/>
                        </a:solidFill>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0.4325</a:t>
                      </a:r>
                      <a:endParaRPr sz="1300">
                        <a:solidFill>
                          <a:srgbClr val="003057"/>
                        </a:solidFill>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b="1" dirty="0">
                          <a:solidFill>
                            <a:srgbClr val="003057"/>
                          </a:solidFill>
                          <a:highlight>
                            <a:srgbClr val="FFFFFF"/>
                          </a:highlight>
                          <a:latin typeface="Avenir"/>
                          <a:ea typeface="Avenir"/>
                          <a:cs typeface="Avenir"/>
                          <a:sym typeface="Avenir"/>
                        </a:rPr>
                        <a:t>0.4748</a:t>
                      </a:r>
                      <a:endParaRPr sz="1300" b="1" dirty="0">
                        <a:solidFill>
                          <a:srgbClr val="003057"/>
                        </a:solidFill>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0.4643</a:t>
                      </a:r>
                      <a:endParaRPr sz="1300">
                        <a:solidFill>
                          <a:srgbClr val="003057"/>
                        </a:solidFill>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b="1" dirty="0">
                          <a:solidFill>
                            <a:srgbClr val="003057"/>
                          </a:solidFill>
                          <a:highlight>
                            <a:srgbClr val="FFFFFF"/>
                          </a:highlight>
                          <a:latin typeface="Avenir"/>
                          <a:ea typeface="Avenir"/>
                          <a:cs typeface="Avenir"/>
                          <a:sym typeface="Avenir"/>
                        </a:rPr>
                        <a:t>0.4665</a:t>
                      </a:r>
                      <a:endParaRPr sz="1300" b="1" dirty="0">
                        <a:solidFill>
                          <a:srgbClr val="003057"/>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300" dirty="0">
                          <a:solidFill>
                            <a:srgbClr val="003057"/>
                          </a:solidFill>
                          <a:highlight>
                            <a:srgbClr val="FFFFFF"/>
                          </a:highlight>
                          <a:latin typeface="Avenir"/>
                          <a:ea typeface="Avenir"/>
                          <a:cs typeface="Avenir"/>
                          <a:sym typeface="Avenir"/>
                        </a:rPr>
                        <a:t>0.5004</a:t>
                      </a:r>
                      <a:endParaRPr sz="1300" dirty="0">
                        <a:solidFill>
                          <a:srgbClr val="003057"/>
                        </a:solidFill>
                        <a:latin typeface="Avenir"/>
                        <a:ea typeface="Avenir"/>
                        <a:cs typeface="Avenir"/>
                        <a:sym typeface="Avenir"/>
                      </a:endParaRPr>
                    </a:p>
                  </a:txBody>
                  <a:tcPr marL="91425" marR="91425" marT="91425" marB="91425"/>
                </a:tc>
                <a:extLst>
                  <a:ext uri="{0D108BD9-81ED-4DB2-BD59-A6C34878D82A}">
                    <a16:rowId xmlns:a16="http://schemas.microsoft.com/office/drawing/2014/main" val="10005"/>
                  </a:ext>
                </a:extLst>
              </a:tr>
            </a:tbl>
          </a:graphicData>
        </a:graphic>
      </p:graphicFrame>
      <p:sp>
        <p:nvSpPr>
          <p:cNvPr id="279" name="Google Shape;279;p43"/>
          <p:cNvSpPr txBox="1"/>
          <p:nvPr/>
        </p:nvSpPr>
        <p:spPr>
          <a:xfrm>
            <a:off x="461671" y="730075"/>
            <a:ext cx="76467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solidFill>
                  <a:srgbClr val="003057"/>
                </a:solidFill>
                <a:latin typeface="Avenir"/>
                <a:ea typeface="Avenir"/>
                <a:cs typeface="Avenir"/>
                <a:sym typeface="Avenir"/>
              </a:rPr>
              <a:t>Summary of Evaluation Results</a:t>
            </a:r>
            <a:endParaRPr sz="1300">
              <a:solidFill>
                <a:srgbClr val="003057"/>
              </a:solidFill>
              <a:latin typeface="Avenir"/>
              <a:ea typeface="Avenir"/>
              <a:cs typeface="Avenir"/>
              <a:sym typeface="Avenir"/>
            </a:endParaRPr>
          </a:p>
        </p:txBody>
      </p:sp>
      <p:sp>
        <p:nvSpPr>
          <p:cNvPr id="280" name="Google Shape;280;p43"/>
          <p:cNvSpPr txBox="1"/>
          <p:nvPr/>
        </p:nvSpPr>
        <p:spPr>
          <a:xfrm>
            <a:off x="288075" y="4053550"/>
            <a:ext cx="8965800" cy="738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1"/>
              </a:buClr>
              <a:buSzPts val="1800"/>
              <a:buFont typeface="Avenir"/>
              <a:buAutoNum type="arabicPeriod"/>
            </a:pPr>
            <a:r>
              <a:rPr lang="en" sz="1800" dirty="0">
                <a:solidFill>
                  <a:srgbClr val="003057"/>
                </a:solidFill>
                <a:latin typeface="Avenir"/>
                <a:ea typeface="Avenir"/>
                <a:cs typeface="Avenir"/>
                <a:sym typeface="Avenir"/>
              </a:rPr>
              <a:t>Active Module does not have significant influence on results</a:t>
            </a:r>
            <a:endParaRPr sz="1800" dirty="0">
              <a:solidFill>
                <a:srgbClr val="003057"/>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AutoNum type="arabicPeriod"/>
            </a:pPr>
            <a:r>
              <a:rPr lang="en" sz="1800" dirty="0">
                <a:solidFill>
                  <a:srgbClr val="003057"/>
                </a:solidFill>
                <a:latin typeface="Avenir"/>
                <a:ea typeface="Avenir"/>
                <a:cs typeface="Avenir"/>
                <a:sym typeface="Avenir"/>
              </a:rPr>
              <a:t>More the Annotated Data, better the performance</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4"/>
          <p:cNvSpPr txBox="1">
            <a:spLocks noGrp="1"/>
          </p:cNvSpPr>
          <p:nvPr>
            <p:ph type="body" idx="1"/>
          </p:nvPr>
        </p:nvSpPr>
        <p:spPr>
          <a:xfrm>
            <a:off x="285750" y="911653"/>
            <a:ext cx="8572500" cy="40275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dirty="0">
                <a:latin typeface="Avenir"/>
                <a:ea typeface="Avenir"/>
                <a:cs typeface="Avenir"/>
                <a:sym typeface="Avenir"/>
              </a:rPr>
              <a:t>Analysis for the various splits include the following:</a:t>
            </a:r>
            <a:endParaRPr dirty="0">
              <a:latin typeface="Avenir"/>
              <a:ea typeface="Avenir"/>
              <a:cs typeface="Avenir"/>
              <a:sym typeface="Avenir"/>
            </a:endParaRPr>
          </a:p>
        </p:txBody>
      </p:sp>
      <p:sp>
        <p:nvSpPr>
          <p:cNvPr id="286" name="Google Shape;286;p44"/>
          <p:cNvSpPr txBox="1">
            <a:spLocks noGrp="1"/>
          </p:cNvSpPr>
          <p:nvPr>
            <p:ph type="title"/>
          </p:nvPr>
        </p:nvSpPr>
        <p:spPr>
          <a:xfrm>
            <a:off x="285750" y="150541"/>
            <a:ext cx="8572500" cy="7611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latin typeface="Avenir"/>
                <a:ea typeface="Avenir"/>
                <a:cs typeface="Avenir"/>
                <a:sym typeface="Avenir"/>
              </a:rPr>
              <a:t>Error Analysis  </a:t>
            </a:r>
            <a:endParaRPr>
              <a:latin typeface="Avenir"/>
              <a:ea typeface="Avenir"/>
              <a:cs typeface="Avenir"/>
              <a:sym typeface="Avenir"/>
            </a:endParaRPr>
          </a:p>
        </p:txBody>
      </p:sp>
      <p:graphicFrame>
        <p:nvGraphicFramePr>
          <p:cNvPr id="287" name="Google Shape;287;p44"/>
          <p:cNvGraphicFramePr/>
          <p:nvPr>
            <p:extLst>
              <p:ext uri="{D42A27DB-BD31-4B8C-83A1-F6EECF244321}">
                <p14:modId xmlns:p14="http://schemas.microsoft.com/office/powerpoint/2010/main" val="2837980573"/>
              </p:ext>
            </p:extLst>
          </p:nvPr>
        </p:nvGraphicFramePr>
        <p:xfrm>
          <a:off x="67700" y="1382025"/>
          <a:ext cx="9008600" cy="2078865"/>
        </p:xfrm>
        <a:graphic>
          <a:graphicData uri="http://schemas.openxmlformats.org/drawingml/2006/table">
            <a:tbl>
              <a:tblPr>
                <a:noFill/>
                <a:tableStyleId>{A01FFBA2-3AC2-4F37-9505-FCC47E02D9F8}</a:tableStyleId>
              </a:tblPr>
              <a:tblGrid>
                <a:gridCol w="661000">
                  <a:extLst>
                    <a:ext uri="{9D8B030D-6E8A-4147-A177-3AD203B41FA5}">
                      <a16:colId xmlns:a16="http://schemas.microsoft.com/office/drawing/2014/main" val="20000"/>
                    </a:ext>
                  </a:extLst>
                </a:gridCol>
                <a:gridCol w="999925">
                  <a:extLst>
                    <a:ext uri="{9D8B030D-6E8A-4147-A177-3AD203B41FA5}">
                      <a16:colId xmlns:a16="http://schemas.microsoft.com/office/drawing/2014/main" val="20001"/>
                    </a:ext>
                  </a:extLst>
                </a:gridCol>
                <a:gridCol w="1212700">
                  <a:extLst>
                    <a:ext uri="{9D8B030D-6E8A-4147-A177-3AD203B41FA5}">
                      <a16:colId xmlns:a16="http://schemas.microsoft.com/office/drawing/2014/main" val="20002"/>
                    </a:ext>
                  </a:extLst>
                </a:gridCol>
                <a:gridCol w="1044100">
                  <a:extLst>
                    <a:ext uri="{9D8B030D-6E8A-4147-A177-3AD203B41FA5}">
                      <a16:colId xmlns:a16="http://schemas.microsoft.com/office/drawing/2014/main" val="20003"/>
                    </a:ext>
                  </a:extLst>
                </a:gridCol>
                <a:gridCol w="996100">
                  <a:extLst>
                    <a:ext uri="{9D8B030D-6E8A-4147-A177-3AD203B41FA5}">
                      <a16:colId xmlns:a16="http://schemas.microsoft.com/office/drawing/2014/main" val="20004"/>
                    </a:ext>
                  </a:extLst>
                </a:gridCol>
                <a:gridCol w="1095525">
                  <a:extLst>
                    <a:ext uri="{9D8B030D-6E8A-4147-A177-3AD203B41FA5}">
                      <a16:colId xmlns:a16="http://schemas.microsoft.com/office/drawing/2014/main" val="20005"/>
                    </a:ext>
                  </a:extLst>
                </a:gridCol>
                <a:gridCol w="1010850">
                  <a:extLst>
                    <a:ext uri="{9D8B030D-6E8A-4147-A177-3AD203B41FA5}">
                      <a16:colId xmlns:a16="http://schemas.microsoft.com/office/drawing/2014/main" val="20006"/>
                    </a:ext>
                  </a:extLst>
                </a:gridCol>
                <a:gridCol w="1010850">
                  <a:extLst>
                    <a:ext uri="{9D8B030D-6E8A-4147-A177-3AD203B41FA5}">
                      <a16:colId xmlns:a16="http://schemas.microsoft.com/office/drawing/2014/main" val="20007"/>
                    </a:ext>
                  </a:extLst>
                </a:gridCol>
                <a:gridCol w="977550">
                  <a:extLst>
                    <a:ext uri="{9D8B030D-6E8A-4147-A177-3AD203B41FA5}">
                      <a16:colId xmlns:a16="http://schemas.microsoft.com/office/drawing/2014/main" val="20008"/>
                    </a:ext>
                  </a:extLst>
                </a:gridCol>
              </a:tblGrid>
              <a:tr h="556950">
                <a:tc>
                  <a:txBody>
                    <a:bodyPr/>
                    <a:lstStyle/>
                    <a:p>
                      <a:pPr marL="0" lvl="0" indent="0" algn="l" rtl="0">
                        <a:spcBef>
                          <a:spcPts val="0"/>
                        </a:spcBef>
                        <a:spcAft>
                          <a:spcPts val="0"/>
                        </a:spcAft>
                        <a:buNone/>
                      </a:pPr>
                      <a:endParaRPr>
                        <a:solidFill>
                          <a:srgbClr val="003057"/>
                        </a:solidFill>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003057"/>
                          </a:solidFill>
                          <a:highlight>
                            <a:srgbClr val="FFFFFF"/>
                          </a:highlight>
                          <a:latin typeface="Avenir"/>
                          <a:ea typeface="Avenir"/>
                          <a:cs typeface="Avenir"/>
                          <a:sym typeface="Avenir"/>
                        </a:rPr>
                        <a:t>Semi-Sup</a:t>
                      </a:r>
                      <a:br>
                        <a:rPr lang="en" sz="1200">
                          <a:solidFill>
                            <a:srgbClr val="003057"/>
                          </a:solidFill>
                          <a:highlight>
                            <a:srgbClr val="FFFFFF"/>
                          </a:highlight>
                          <a:latin typeface="Avenir"/>
                          <a:ea typeface="Avenir"/>
                          <a:cs typeface="Avenir"/>
                          <a:sym typeface="Avenir"/>
                        </a:rPr>
                      </a:br>
                      <a:r>
                        <a:rPr lang="en" sz="1200">
                          <a:solidFill>
                            <a:srgbClr val="003057"/>
                          </a:solidFill>
                          <a:highlight>
                            <a:srgbClr val="FFFFFF"/>
                          </a:highlight>
                          <a:latin typeface="Avenir"/>
                          <a:ea typeface="Avenir"/>
                          <a:cs typeface="Avenir"/>
                          <a:sym typeface="Avenir"/>
                        </a:rPr>
                        <a:t>(0.3)</a:t>
                      </a:r>
                      <a:endParaRPr sz="1200">
                        <a:solidFill>
                          <a:srgbClr val="003057"/>
                        </a:solidFill>
                        <a:highlight>
                          <a:srgbClr val="FFFFFF"/>
                        </a:highlight>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tc>
                  <a:txBody>
                    <a:bodyPr/>
                    <a:lstStyle/>
                    <a:p>
                      <a:pPr marL="0" lvl="0" indent="0" algn="ctr" rtl="0">
                        <a:spcBef>
                          <a:spcPts val="0"/>
                        </a:spcBef>
                        <a:spcAft>
                          <a:spcPts val="0"/>
                        </a:spcAft>
                        <a:buNone/>
                      </a:pPr>
                      <a:r>
                        <a:rPr lang="en" sz="1200" b="1" dirty="0">
                          <a:solidFill>
                            <a:srgbClr val="003057"/>
                          </a:solidFill>
                          <a:highlight>
                            <a:srgbClr val="FFFFFF"/>
                          </a:highlight>
                          <a:latin typeface="Avenir"/>
                          <a:ea typeface="Avenir"/>
                          <a:cs typeface="Avenir"/>
                          <a:sym typeface="Avenir"/>
                        </a:rPr>
                        <a:t>Active</a:t>
                      </a:r>
                      <a:r>
                        <a:rPr lang="en" sz="1200" dirty="0">
                          <a:solidFill>
                            <a:srgbClr val="003057"/>
                          </a:solidFill>
                          <a:highlight>
                            <a:srgbClr val="FFFFFF"/>
                          </a:highlight>
                          <a:latin typeface="Avenir"/>
                          <a:ea typeface="Avenir"/>
                          <a:cs typeface="Avenir"/>
                          <a:sym typeface="Avenir"/>
                        </a:rPr>
                        <a:t>-Semi</a:t>
                      </a:r>
                      <a:br>
                        <a:rPr lang="en" sz="1200" dirty="0">
                          <a:solidFill>
                            <a:srgbClr val="003057"/>
                          </a:solidFill>
                          <a:highlight>
                            <a:srgbClr val="FFFFFF"/>
                          </a:highlight>
                          <a:latin typeface="Avenir"/>
                          <a:ea typeface="Avenir"/>
                          <a:cs typeface="Avenir"/>
                          <a:sym typeface="Avenir"/>
                        </a:rPr>
                      </a:br>
                      <a:r>
                        <a:rPr lang="en" sz="1200" dirty="0">
                          <a:solidFill>
                            <a:srgbClr val="003057"/>
                          </a:solidFill>
                          <a:highlight>
                            <a:srgbClr val="FFFFFF"/>
                          </a:highlight>
                          <a:latin typeface="Avenir"/>
                          <a:ea typeface="Avenir"/>
                          <a:cs typeface="Avenir"/>
                          <a:sym typeface="Avenir"/>
                        </a:rPr>
                        <a:t>(0.3)</a:t>
                      </a:r>
                      <a:endParaRPr sz="1200" dirty="0">
                        <a:solidFill>
                          <a:srgbClr val="003057"/>
                        </a:solidFill>
                        <a:highlight>
                          <a:srgbClr val="FFFFFF"/>
                        </a:highlight>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a:solidFill>
                            <a:srgbClr val="003057"/>
                          </a:solidFill>
                          <a:highlight>
                            <a:srgbClr val="FFFFFF"/>
                          </a:highlight>
                          <a:latin typeface="Avenir"/>
                          <a:ea typeface="Avenir"/>
                          <a:cs typeface="Avenir"/>
                          <a:sym typeface="Avenir"/>
                        </a:rPr>
                        <a:t>Semi-Sup_</a:t>
                      </a:r>
                      <a:br>
                        <a:rPr lang="en" sz="1200">
                          <a:solidFill>
                            <a:srgbClr val="003057"/>
                          </a:solidFill>
                          <a:highlight>
                            <a:srgbClr val="FFFFFF"/>
                          </a:highlight>
                          <a:latin typeface="Avenir"/>
                          <a:ea typeface="Avenir"/>
                          <a:cs typeface="Avenir"/>
                          <a:sym typeface="Avenir"/>
                        </a:rPr>
                      </a:br>
                      <a:r>
                        <a:rPr lang="en" sz="1200">
                          <a:solidFill>
                            <a:srgbClr val="003057"/>
                          </a:solidFill>
                          <a:highlight>
                            <a:srgbClr val="FFFFFF"/>
                          </a:highlight>
                          <a:latin typeface="Avenir"/>
                          <a:ea typeface="Avenir"/>
                          <a:cs typeface="Avenir"/>
                          <a:sym typeface="Avenir"/>
                        </a:rPr>
                        <a:t>EqualTrain</a:t>
                      </a:r>
                      <a:br>
                        <a:rPr lang="en" sz="1200">
                          <a:solidFill>
                            <a:srgbClr val="003057"/>
                          </a:solidFill>
                          <a:highlight>
                            <a:srgbClr val="FFFFFF"/>
                          </a:highlight>
                          <a:latin typeface="Avenir"/>
                          <a:ea typeface="Avenir"/>
                          <a:cs typeface="Avenir"/>
                          <a:sym typeface="Avenir"/>
                        </a:rPr>
                      </a:br>
                      <a:r>
                        <a:rPr lang="en" sz="1200">
                          <a:solidFill>
                            <a:srgbClr val="003057"/>
                          </a:solidFill>
                          <a:highlight>
                            <a:srgbClr val="FFFFFF"/>
                          </a:highlight>
                          <a:latin typeface="Avenir"/>
                          <a:ea typeface="Avenir"/>
                          <a:cs typeface="Avenir"/>
                          <a:sym typeface="Avenir"/>
                        </a:rPr>
                        <a:t>(0.5)</a:t>
                      </a:r>
                      <a:endParaRPr>
                        <a:solidFill>
                          <a:srgbClr val="003057"/>
                        </a:solidFill>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a:solidFill>
                            <a:srgbClr val="003057"/>
                          </a:solidFill>
                          <a:highlight>
                            <a:srgbClr val="FFFFFF"/>
                          </a:highlight>
                          <a:latin typeface="Avenir"/>
                          <a:ea typeface="Avenir"/>
                          <a:cs typeface="Avenir"/>
                          <a:sym typeface="Avenir"/>
                        </a:rPr>
                        <a:t>Semi-Sup_</a:t>
                      </a:r>
                      <a:br>
                        <a:rPr lang="en" sz="1200">
                          <a:solidFill>
                            <a:srgbClr val="003057"/>
                          </a:solidFill>
                          <a:highlight>
                            <a:srgbClr val="FFFFFF"/>
                          </a:highlight>
                          <a:latin typeface="Avenir"/>
                          <a:ea typeface="Avenir"/>
                          <a:cs typeface="Avenir"/>
                          <a:sym typeface="Avenir"/>
                        </a:rPr>
                      </a:br>
                      <a:r>
                        <a:rPr lang="en" sz="1200">
                          <a:solidFill>
                            <a:srgbClr val="003057"/>
                          </a:solidFill>
                          <a:highlight>
                            <a:srgbClr val="FFFFFF"/>
                          </a:highlight>
                          <a:latin typeface="Avenir"/>
                          <a:ea typeface="Avenir"/>
                          <a:cs typeface="Avenir"/>
                          <a:sym typeface="Avenir"/>
                        </a:rPr>
                        <a:t>LessTrain</a:t>
                      </a:r>
                      <a:endParaRPr sz="1200">
                        <a:solidFill>
                          <a:srgbClr val="003057"/>
                        </a:solidFill>
                        <a:highlight>
                          <a:srgbClr val="FFFFFF"/>
                        </a:highlight>
                        <a:latin typeface="Avenir"/>
                        <a:ea typeface="Avenir"/>
                        <a:cs typeface="Avenir"/>
                        <a:sym typeface="Avenir"/>
                      </a:endParaRPr>
                    </a:p>
                    <a:p>
                      <a:pPr marL="0" lvl="0" indent="0" algn="ctr" rtl="0">
                        <a:spcBef>
                          <a:spcPts val="0"/>
                        </a:spcBef>
                        <a:spcAft>
                          <a:spcPts val="0"/>
                        </a:spcAft>
                        <a:buClr>
                          <a:schemeClr val="dk1"/>
                        </a:buClr>
                        <a:buSzPts val="1100"/>
                        <a:buFont typeface="Arial"/>
                        <a:buNone/>
                      </a:pPr>
                      <a:r>
                        <a:rPr lang="en" sz="1200">
                          <a:solidFill>
                            <a:srgbClr val="003057"/>
                          </a:solidFill>
                          <a:highlight>
                            <a:srgbClr val="FFFFFF"/>
                          </a:highlight>
                          <a:latin typeface="Avenir"/>
                          <a:ea typeface="Avenir"/>
                          <a:cs typeface="Avenir"/>
                          <a:sym typeface="Avenir"/>
                        </a:rPr>
                        <a:t>(0.5)</a:t>
                      </a:r>
                      <a:endParaRPr>
                        <a:solidFill>
                          <a:srgbClr val="003057"/>
                        </a:solidFill>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b="1" dirty="0">
                          <a:solidFill>
                            <a:srgbClr val="003057"/>
                          </a:solidFill>
                          <a:highlight>
                            <a:srgbClr val="FFFFFF"/>
                          </a:highlight>
                          <a:latin typeface="Avenir"/>
                          <a:ea typeface="Avenir"/>
                          <a:cs typeface="Avenir"/>
                          <a:sym typeface="Avenir"/>
                        </a:rPr>
                        <a:t>Active</a:t>
                      </a:r>
                      <a:r>
                        <a:rPr lang="en" sz="1200" dirty="0">
                          <a:solidFill>
                            <a:srgbClr val="003057"/>
                          </a:solidFill>
                          <a:highlight>
                            <a:srgbClr val="FFFFFF"/>
                          </a:highlight>
                          <a:latin typeface="Avenir"/>
                          <a:ea typeface="Avenir"/>
                          <a:cs typeface="Avenir"/>
                          <a:sym typeface="Avenir"/>
                        </a:rPr>
                        <a:t>-Semi (0.5)</a:t>
                      </a:r>
                      <a:endParaRPr dirty="0">
                        <a:solidFill>
                          <a:srgbClr val="003057"/>
                        </a:solidFill>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a:solidFill>
                            <a:srgbClr val="003057"/>
                          </a:solidFill>
                          <a:highlight>
                            <a:srgbClr val="FFFFFF"/>
                          </a:highlight>
                          <a:latin typeface="Avenir"/>
                          <a:ea typeface="Avenir"/>
                          <a:cs typeface="Avenir"/>
                          <a:sym typeface="Avenir"/>
                        </a:rPr>
                        <a:t>Semi-Sup</a:t>
                      </a:r>
                      <a:endParaRPr sz="1200">
                        <a:solidFill>
                          <a:srgbClr val="003057"/>
                        </a:solidFill>
                        <a:highlight>
                          <a:srgbClr val="FFFFFF"/>
                        </a:highlight>
                        <a:latin typeface="Avenir"/>
                        <a:ea typeface="Avenir"/>
                        <a:cs typeface="Avenir"/>
                        <a:sym typeface="Avenir"/>
                      </a:endParaRPr>
                    </a:p>
                    <a:p>
                      <a:pPr marL="0" lvl="0" indent="0" algn="ctr" rtl="0">
                        <a:spcBef>
                          <a:spcPts val="0"/>
                        </a:spcBef>
                        <a:spcAft>
                          <a:spcPts val="0"/>
                        </a:spcAft>
                        <a:buClr>
                          <a:schemeClr val="dk1"/>
                        </a:buClr>
                        <a:buSzPts val="1100"/>
                        <a:buFont typeface="Arial"/>
                        <a:buNone/>
                      </a:pPr>
                      <a:r>
                        <a:rPr lang="en" sz="1200">
                          <a:solidFill>
                            <a:srgbClr val="003057"/>
                          </a:solidFill>
                          <a:highlight>
                            <a:srgbClr val="FFFFFF"/>
                          </a:highlight>
                          <a:latin typeface="Avenir"/>
                          <a:ea typeface="Avenir"/>
                          <a:cs typeface="Avenir"/>
                          <a:sym typeface="Avenir"/>
                        </a:rPr>
                        <a:t>(0.7)</a:t>
                      </a:r>
                      <a:endParaRPr>
                        <a:solidFill>
                          <a:srgbClr val="003057"/>
                        </a:solidFill>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tc>
                  <a:txBody>
                    <a:bodyPr/>
                    <a:lstStyle/>
                    <a:p>
                      <a:pPr marL="0" lvl="0" indent="0" algn="ctr" rtl="0">
                        <a:spcBef>
                          <a:spcPts val="0"/>
                        </a:spcBef>
                        <a:spcAft>
                          <a:spcPts val="0"/>
                        </a:spcAft>
                        <a:buNone/>
                      </a:pPr>
                      <a:r>
                        <a:rPr lang="en" sz="1200" b="1" dirty="0">
                          <a:solidFill>
                            <a:srgbClr val="003057"/>
                          </a:solidFill>
                          <a:highlight>
                            <a:schemeClr val="lt1"/>
                          </a:highlight>
                          <a:latin typeface="Avenir"/>
                          <a:ea typeface="Avenir"/>
                          <a:cs typeface="Avenir"/>
                          <a:sym typeface="Avenir"/>
                        </a:rPr>
                        <a:t>Active</a:t>
                      </a:r>
                      <a:r>
                        <a:rPr lang="en" sz="1200" dirty="0">
                          <a:solidFill>
                            <a:srgbClr val="003057"/>
                          </a:solidFill>
                          <a:highlight>
                            <a:schemeClr val="lt1"/>
                          </a:highlight>
                          <a:latin typeface="Avenir"/>
                          <a:ea typeface="Avenir"/>
                          <a:cs typeface="Avenir"/>
                          <a:sym typeface="Avenir"/>
                        </a:rPr>
                        <a:t>-Semi (0.7)</a:t>
                      </a:r>
                      <a:endParaRPr sz="1200" dirty="0">
                        <a:solidFill>
                          <a:srgbClr val="003057"/>
                        </a:solidFill>
                        <a:highlight>
                          <a:srgbClr val="FFFFFF"/>
                        </a:highlight>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a:solidFill>
                            <a:srgbClr val="003057"/>
                          </a:solidFill>
                          <a:highlight>
                            <a:srgbClr val="FFFFFF"/>
                          </a:highlight>
                          <a:latin typeface="Avenir"/>
                          <a:ea typeface="Avenir"/>
                          <a:cs typeface="Avenir"/>
                          <a:sym typeface="Avenir"/>
                        </a:rPr>
                        <a:t>Supervised</a:t>
                      </a:r>
                      <a:br>
                        <a:rPr lang="en" sz="1200">
                          <a:solidFill>
                            <a:srgbClr val="003057"/>
                          </a:solidFill>
                          <a:highlight>
                            <a:srgbClr val="FFFFFF"/>
                          </a:highlight>
                          <a:latin typeface="Avenir"/>
                          <a:ea typeface="Avenir"/>
                          <a:cs typeface="Avenir"/>
                          <a:sym typeface="Avenir"/>
                        </a:rPr>
                      </a:br>
                      <a:r>
                        <a:rPr lang="en" sz="1200">
                          <a:solidFill>
                            <a:srgbClr val="003057"/>
                          </a:solidFill>
                          <a:highlight>
                            <a:srgbClr val="FFFFFF"/>
                          </a:highlight>
                          <a:latin typeface="Avenir"/>
                          <a:ea typeface="Avenir"/>
                          <a:cs typeface="Avenir"/>
                          <a:sym typeface="Avenir"/>
                        </a:rPr>
                        <a:t>(1.0)</a:t>
                      </a:r>
                      <a:endParaRPr>
                        <a:solidFill>
                          <a:srgbClr val="003057"/>
                        </a:solidFill>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extLst>
                  <a:ext uri="{0D108BD9-81ED-4DB2-BD59-A6C34878D82A}">
                    <a16:rowId xmlns:a16="http://schemas.microsoft.com/office/drawing/2014/main" val="10000"/>
                  </a:ext>
                </a:extLst>
              </a:tr>
              <a:tr h="449125">
                <a:tc>
                  <a:txBody>
                    <a:bodyPr/>
                    <a:lstStyle/>
                    <a:p>
                      <a:pPr marL="0" lvl="0" indent="0" algn="l" rtl="0">
                        <a:spcBef>
                          <a:spcPts val="0"/>
                        </a:spcBef>
                        <a:spcAft>
                          <a:spcPts val="0"/>
                        </a:spcAft>
                        <a:buNone/>
                      </a:pPr>
                      <a:r>
                        <a:rPr lang="en" sz="1100" dirty="0">
                          <a:solidFill>
                            <a:srgbClr val="003057"/>
                          </a:solidFill>
                          <a:highlight>
                            <a:srgbClr val="FFFFFF"/>
                          </a:highlight>
                          <a:latin typeface="Avenir"/>
                          <a:ea typeface="Avenir"/>
                          <a:cs typeface="Avenir"/>
                          <a:sym typeface="Avenir"/>
                        </a:rPr>
                        <a:t>TP</a:t>
                      </a:r>
                      <a:endParaRPr dirty="0">
                        <a:solidFill>
                          <a:srgbClr val="003057"/>
                        </a:solidFill>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0.2997</a:t>
                      </a:r>
                      <a:endParaRPr>
                        <a:solidFill>
                          <a:srgbClr val="003057"/>
                        </a:solidFill>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tc>
                  <a:txBody>
                    <a:bodyPr/>
                    <a:lstStyle/>
                    <a:p>
                      <a:pPr marL="0" lvl="0" indent="0" algn="ctr" rtl="0">
                        <a:spcBef>
                          <a:spcPts val="0"/>
                        </a:spcBef>
                        <a:spcAft>
                          <a:spcPts val="0"/>
                        </a:spcAft>
                        <a:buNone/>
                      </a:pPr>
                      <a:r>
                        <a:rPr lang="en" sz="1300" b="1" dirty="0">
                          <a:solidFill>
                            <a:srgbClr val="003057"/>
                          </a:solidFill>
                          <a:highlight>
                            <a:srgbClr val="FFFFFF"/>
                          </a:highlight>
                          <a:latin typeface="Avenir"/>
                          <a:ea typeface="Avenir"/>
                          <a:cs typeface="Avenir"/>
                          <a:sym typeface="Avenir"/>
                        </a:rPr>
                        <a:t>0.2547</a:t>
                      </a:r>
                      <a:endParaRPr sz="1300" b="1" dirty="0">
                        <a:solidFill>
                          <a:srgbClr val="003057"/>
                        </a:solidFill>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0.2885</a:t>
                      </a:r>
                      <a:endParaRPr sz="1300">
                        <a:solidFill>
                          <a:srgbClr val="003057"/>
                        </a:solidFill>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0.2759</a:t>
                      </a:r>
                      <a:endParaRPr sz="1300">
                        <a:solidFill>
                          <a:srgbClr val="003057"/>
                        </a:solidFill>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tc>
                  <a:txBody>
                    <a:bodyPr/>
                    <a:lstStyle/>
                    <a:p>
                      <a:pPr marL="0" lvl="0" indent="0" algn="ctr" rtl="0">
                        <a:spcBef>
                          <a:spcPts val="0"/>
                        </a:spcBef>
                        <a:spcAft>
                          <a:spcPts val="0"/>
                        </a:spcAft>
                        <a:buNone/>
                      </a:pPr>
                      <a:r>
                        <a:rPr lang="en" sz="1300" b="1" dirty="0">
                          <a:solidFill>
                            <a:srgbClr val="003057"/>
                          </a:solidFill>
                          <a:highlight>
                            <a:srgbClr val="FFFFFF"/>
                          </a:highlight>
                          <a:latin typeface="Avenir"/>
                          <a:ea typeface="Avenir"/>
                          <a:cs typeface="Avenir"/>
                          <a:sym typeface="Avenir"/>
                        </a:rPr>
                        <a:t>0.3113</a:t>
                      </a:r>
                      <a:endParaRPr sz="1300" b="1" dirty="0">
                        <a:solidFill>
                          <a:srgbClr val="003057"/>
                        </a:solidFill>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0.3023</a:t>
                      </a:r>
                      <a:endParaRPr sz="1300">
                        <a:solidFill>
                          <a:srgbClr val="003057"/>
                        </a:solidFill>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tc>
                  <a:txBody>
                    <a:bodyPr/>
                    <a:lstStyle/>
                    <a:p>
                      <a:pPr marL="0" lvl="0" indent="0" algn="ctr" rtl="0">
                        <a:spcBef>
                          <a:spcPts val="0"/>
                        </a:spcBef>
                        <a:spcAft>
                          <a:spcPts val="0"/>
                        </a:spcAft>
                        <a:buNone/>
                      </a:pPr>
                      <a:r>
                        <a:rPr lang="en" sz="1300" b="1" dirty="0">
                          <a:solidFill>
                            <a:srgbClr val="003057"/>
                          </a:solidFill>
                          <a:highlight>
                            <a:srgbClr val="FFFFFF"/>
                          </a:highlight>
                          <a:latin typeface="Avenir"/>
                          <a:ea typeface="Avenir"/>
                          <a:cs typeface="Avenir"/>
                          <a:sym typeface="Avenir"/>
                        </a:rPr>
                        <a:t>0.3042</a:t>
                      </a:r>
                      <a:endParaRPr sz="1300" b="1" dirty="0">
                        <a:solidFill>
                          <a:srgbClr val="003057"/>
                        </a:solidFill>
                        <a:highlight>
                          <a:srgbClr val="FFFFFF"/>
                        </a:highlight>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0.3337</a:t>
                      </a:r>
                      <a:endParaRPr sz="1300">
                        <a:solidFill>
                          <a:srgbClr val="003057"/>
                        </a:solidFill>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extLst>
                  <a:ext uri="{0D108BD9-81ED-4DB2-BD59-A6C34878D82A}">
                    <a16:rowId xmlns:a16="http://schemas.microsoft.com/office/drawing/2014/main" val="10001"/>
                  </a:ext>
                </a:extLst>
              </a:tr>
              <a:tr h="449125">
                <a:tc>
                  <a:txBody>
                    <a:bodyPr/>
                    <a:lstStyle/>
                    <a:p>
                      <a:pPr marL="0" lvl="0" indent="0" algn="l" rtl="0">
                        <a:spcBef>
                          <a:spcPts val="0"/>
                        </a:spcBef>
                        <a:spcAft>
                          <a:spcPts val="0"/>
                        </a:spcAft>
                        <a:buNone/>
                      </a:pPr>
                      <a:r>
                        <a:rPr lang="en" sz="1100">
                          <a:solidFill>
                            <a:srgbClr val="003057"/>
                          </a:solidFill>
                          <a:highlight>
                            <a:srgbClr val="FFFFFF"/>
                          </a:highlight>
                          <a:latin typeface="Avenir"/>
                          <a:ea typeface="Avenir"/>
                          <a:cs typeface="Avenir"/>
                          <a:sym typeface="Avenir"/>
                        </a:rPr>
                        <a:t>FP</a:t>
                      </a:r>
                      <a:endParaRPr sz="1100">
                        <a:solidFill>
                          <a:srgbClr val="003057"/>
                        </a:solidFill>
                        <a:highlight>
                          <a:srgbClr val="FFFFFF"/>
                        </a:highlight>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0.4039</a:t>
                      </a:r>
                      <a:endParaRPr sz="1800">
                        <a:solidFill>
                          <a:srgbClr val="003057"/>
                        </a:solidFill>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tc>
                  <a:txBody>
                    <a:bodyPr/>
                    <a:lstStyle/>
                    <a:p>
                      <a:pPr marL="0" lvl="0" indent="0" algn="ctr" rtl="0">
                        <a:spcBef>
                          <a:spcPts val="0"/>
                        </a:spcBef>
                        <a:spcAft>
                          <a:spcPts val="0"/>
                        </a:spcAft>
                        <a:buNone/>
                      </a:pPr>
                      <a:r>
                        <a:rPr lang="en" sz="1300" b="1" dirty="0">
                          <a:solidFill>
                            <a:srgbClr val="003057"/>
                          </a:solidFill>
                          <a:highlight>
                            <a:srgbClr val="FFFFFF"/>
                          </a:highlight>
                          <a:latin typeface="Avenir"/>
                          <a:ea typeface="Avenir"/>
                          <a:cs typeface="Avenir"/>
                          <a:sym typeface="Avenir"/>
                        </a:rPr>
                        <a:t>0.2615</a:t>
                      </a:r>
                      <a:endParaRPr sz="1300" b="1" dirty="0">
                        <a:solidFill>
                          <a:srgbClr val="003057"/>
                        </a:solidFill>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0.3667</a:t>
                      </a:r>
                      <a:endParaRPr sz="1300">
                        <a:solidFill>
                          <a:srgbClr val="003057"/>
                        </a:solidFill>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0.3449</a:t>
                      </a:r>
                      <a:endParaRPr sz="1300">
                        <a:solidFill>
                          <a:srgbClr val="003057"/>
                        </a:solidFill>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tc>
                  <a:txBody>
                    <a:bodyPr/>
                    <a:lstStyle/>
                    <a:p>
                      <a:pPr marL="0" lvl="0" indent="0" algn="ctr" rtl="0">
                        <a:spcBef>
                          <a:spcPts val="0"/>
                        </a:spcBef>
                        <a:spcAft>
                          <a:spcPts val="0"/>
                        </a:spcAft>
                        <a:buNone/>
                      </a:pPr>
                      <a:r>
                        <a:rPr lang="en" sz="1300" b="1" dirty="0">
                          <a:solidFill>
                            <a:srgbClr val="003057"/>
                          </a:solidFill>
                          <a:highlight>
                            <a:srgbClr val="FFFFFF"/>
                          </a:highlight>
                          <a:latin typeface="Avenir"/>
                          <a:ea typeface="Avenir"/>
                          <a:cs typeface="Avenir"/>
                          <a:sym typeface="Avenir"/>
                        </a:rPr>
                        <a:t>0.3913</a:t>
                      </a:r>
                      <a:endParaRPr sz="1300" b="1" dirty="0">
                        <a:solidFill>
                          <a:srgbClr val="003057"/>
                        </a:solidFill>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0.4039</a:t>
                      </a:r>
                      <a:endParaRPr sz="1300">
                        <a:solidFill>
                          <a:srgbClr val="003057"/>
                        </a:solidFill>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tc>
                  <a:txBody>
                    <a:bodyPr/>
                    <a:lstStyle/>
                    <a:p>
                      <a:pPr marL="0" lvl="0" indent="0" algn="ctr" rtl="0">
                        <a:spcBef>
                          <a:spcPts val="0"/>
                        </a:spcBef>
                        <a:spcAft>
                          <a:spcPts val="0"/>
                        </a:spcAft>
                        <a:buNone/>
                      </a:pPr>
                      <a:r>
                        <a:rPr lang="en" sz="1300" b="1" dirty="0">
                          <a:solidFill>
                            <a:srgbClr val="003057"/>
                          </a:solidFill>
                          <a:highlight>
                            <a:srgbClr val="FFFFFF"/>
                          </a:highlight>
                          <a:latin typeface="Avenir"/>
                          <a:ea typeface="Avenir"/>
                          <a:cs typeface="Avenir"/>
                          <a:sym typeface="Avenir"/>
                        </a:rPr>
                        <a:t>0.3849</a:t>
                      </a:r>
                      <a:endParaRPr sz="1300" b="1" dirty="0">
                        <a:solidFill>
                          <a:srgbClr val="003057"/>
                        </a:solidFill>
                        <a:highlight>
                          <a:srgbClr val="FFFFFF"/>
                        </a:highlight>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0.3172</a:t>
                      </a:r>
                      <a:endParaRPr sz="1300">
                        <a:solidFill>
                          <a:srgbClr val="003057"/>
                        </a:solidFill>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extLst>
                  <a:ext uri="{0D108BD9-81ED-4DB2-BD59-A6C34878D82A}">
                    <a16:rowId xmlns:a16="http://schemas.microsoft.com/office/drawing/2014/main" val="10002"/>
                  </a:ext>
                </a:extLst>
              </a:tr>
              <a:tr h="449125">
                <a:tc>
                  <a:txBody>
                    <a:bodyPr/>
                    <a:lstStyle/>
                    <a:p>
                      <a:pPr marL="0" lvl="0" indent="0" algn="l" rtl="0">
                        <a:spcBef>
                          <a:spcPts val="0"/>
                        </a:spcBef>
                        <a:spcAft>
                          <a:spcPts val="0"/>
                        </a:spcAft>
                        <a:buNone/>
                      </a:pPr>
                      <a:r>
                        <a:rPr lang="en" sz="1100">
                          <a:solidFill>
                            <a:srgbClr val="003057"/>
                          </a:solidFill>
                          <a:highlight>
                            <a:srgbClr val="FFFFFF"/>
                          </a:highlight>
                          <a:latin typeface="Avenir"/>
                          <a:ea typeface="Avenir"/>
                          <a:cs typeface="Avenir"/>
                          <a:sym typeface="Avenir"/>
                        </a:rPr>
                        <a:t>FN</a:t>
                      </a:r>
                      <a:endParaRPr sz="1100">
                        <a:solidFill>
                          <a:srgbClr val="003057"/>
                        </a:solidFill>
                        <a:highlight>
                          <a:srgbClr val="FFFFFF"/>
                        </a:highlight>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0.2964</a:t>
                      </a:r>
                      <a:endParaRPr sz="1800">
                        <a:solidFill>
                          <a:srgbClr val="003057"/>
                        </a:solidFill>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tc>
                  <a:txBody>
                    <a:bodyPr/>
                    <a:lstStyle/>
                    <a:p>
                      <a:pPr marL="0" lvl="0" indent="0" algn="ctr" rtl="0">
                        <a:spcBef>
                          <a:spcPts val="0"/>
                        </a:spcBef>
                        <a:spcAft>
                          <a:spcPts val="0"/>
                        </a:spcAft>
                        <a:buNone/>
                      </a:pPr>
                      <a:r>
                        <a:rPr lang="en" sz="1300" b="1" dirty="0">
                          <a:solidFill>
                            <a:srgbClr val="003057"/>
                          </a:solidFill>
                          <a:highlight>
                            <a:srgbClr val="FFFFFF"/>
                          </a:highlight>
                          <a:latin typeface="Avenir"/>
                          <a:ea typeface="Avenir"/>
                          <a:cs typeface="Avenir"/>
                          <a:sym typeface="Avenir"/>
                        </a:rPr>
                        <a:t>0.4838</a:t>
                      </a:r>
                      <a:endParaRPr sz="1300" b="1" dirty="0">
                        <a:solidFill>
                          <a:srgbClr val="003057"/>
                        </a:solidFill>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0.3448</a:t>
                      </a:r>
                      <a:endParaRPr sz="1300">
                        <a:solidFill>
                          <a:srgbClr val="003057"/>
                        </a:solidFill>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0.3792</a:t>
                      </a:r>
                      <a:endParaRPr sz="1300">
                        <a:solidFill>
                          <a:srgbClr val="003057"/>
                        </a:solidFill>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tc>
                  <a:txBody>
                    <a:bodyPr/>
                    <a:lstStyle/>
                    <a:p>
                      <a:pPr marL="0" lvl="0" indent="0" algn="ctr" rtl="0">
                        <a:spcBef>
                          <a:spcPts val="0"/>
                        </a:spcBef>
                        <a:spcAft>
                          <a:spcPts val="0"/>
                        </a:spcAft>
                        <a:buNone/>
                      </a:pPr>
                      <a:r>
                        <a:rPr lang="en" sz="1300" b="1" dirty="0">
                          <a:solidFill>
                            <a:srgbClr val="003057"/>
                          </a:solidFill>
                          <a:highlight>
                            <a:srgbClr val="FFFFFF"/>
                          </a:highlight>
                          <a:latin typeface="Avenir"/>
                          <a:ea typeface="Avenir"/>
                          <a:cs typeface="Avenir"/>
                          <a:sym typeface="Avenir"/>
                        </a:rPr>
                        <a:t>0.2974</a:t>
                      </a:r>
                      <a:endParaRPr sz="1300" b="1" dirty="0">
                        <a:solidFill>
                          <a:srgbClr val="003057"/>
                        </a:solidFill>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rgbClr val="003057"/>
                          </a:solidFill>
                          <a:highlight>
                            <a:srgbClr val="FFFFFF"/>
                          </a:highlight>
                          <a:latin typeface="Avenir"/>
                          <a:ea typeface="Avenir"/>
                          <a:cs typeface="Avenir"/>
                          <a:sym typeface="Avenir"/>
                        </a:rPr>
                        <a:t>0.2938</a:t>
                      </a:r>
                      <a:endParaRPr sz="1800">
                        <a:solidFill>
                          <a:srgbClr val="003057"/>
                        </a:solidFill>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tc>
                  <a:txBody>
                    <a:bodyPr/>
                    <a:lstStyle/>
                    <a:p>
                      <a:pPr marL="0" lvl="0" indent="0" algn="ctr" rtl="0">
                        <a:spcBef>
                          <a:spcPts val="0"/>
                        </a:spcBef>
                        <a:spcAft>
                          <a:spcPts val="0"/>
                        </a:spcAft>
                        <a:buNone/>
                      </a:pPr>
                      <a:r>
                        <a:rPr lang="en" sz="1300" b="1" dirty="0">
                          <a:solidFill>
                            <a:srgbClr val="003057"/>
                          </a:solidFill>
                          <a:highlight>
                            <a:srgbClr val="FFFFFF"/>
                          </a:highlight>
                          <a:latin typeface="Avenir"/>
                          <a:ea typeface="Avenir"/>
                          <a:cs typeface="Avenir"/>
                          <a:sym typeface="Avenir"/>
                        </a:rPr>
                        <a:t>0.3110</a:t>
                      </a:r>
                      <a:endParaRPr sz="1300" b="1" dirty="0">
                        <a:solidFill>
                          <a:srgbClr val="003057"/>
                        </a:solidFill>
                        <a:highlight>
                          <a:srgbClr val="FFFFFF"/>
                        </a:highlight>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tc>
                  <a:txBody>
                    <a:bodyPr/>
                    <a:lstStyle/>
                    <a:p>
                      <a:pPr marL="0" lvl="0" indent="0" algn="ctr" rtl="0">
                        <a:spcBef>
                          <a:spcPts val="0"/>
                        </a:spcBef>
                        <a:spcAft>
                          <a:spcPts val="0"/>
                        </a:spcAft>
                        <a:buNone/>
                      </a:pPr>
                      <a:r>
                        <a:rPr lang="en" sz="1300" dirty="0">
                          <a:solidFill>
                            <a:srgbClr val="003057"/>
                          </a:solidFill>
                          <a:highlight>
                            <a:srgbClr val="FFFFFF"/>
                          </a:highlight>
                          <a:latin typeface="Avenir"/>
                          <a:ea typeface="Avenir"/>
                          <a:cs typeface="Avenir"/>
                          <a:sym typeface="Avenir"/>
                        </a:rPr>
                        <a:t>0.3491</a:t>
                      </a:r>
                      <a:endParaRPr sz="1300" dirty="0">
                        <a:solidFill>
                          <a:srgbClr val="003057"/>
                        </a:solidFill>
                        <a:latin typeface="Avenir"/>
                        <a:ea typeface="Avenir"/>
                        <a:cs typeface="Avenir"/>
                        <a:sym typeface="Avenir"/>
                      </a:endParaRPr>
                    </a:p>
                  </a:txBody>
                  <a:tcPr marL="91425" marR="91425" marT="91425" marB="91425">
                    <a:lnL w="9525" cap="flat" cmpd="sng">
                      <a:solidFill>
                        <a:srgbClr val="003057"/>
                      </a:solidFill>
                      <a:prstDash val="solid"/>
                      <a:round/>
                      <a:headEnd type="none" w="sm" len="sm"/>
                      <a:tailEnd type="none" w="sm" len="sm"/>
                    </a:lnL>
                    <a:lnR w="9525" cap="flat" cmpd="sng">
                      <a:solidFill>
                        <a:srgbClr val="003057"/>
                      </a:solidFill>
                      <a:prstDash val="solid"/>
                      <a:round/>
                      <a:headEnd type="none" w="sm" len="sm"/>
                      <a:tailEnd type="none" w="sm" len="sm"/>
                    </a:lnR>
                    <a:lnT w="9525" cap="flat" cmpd="sng">
                      <a:solidFill>
                        <a:srgbClr val="003057"/>
                      </a:solidFill>
                      <a:prstDash val="solid"/>
                      <a:round/>
                      <a:headEnd type="none" w="sm" len="sm"/>
                      <a:tailEnd type="none" w="sm" len="sm"/>
                    </a:lnT>
                    <a:lnB w="9525" cap="flat" cmpd="sng">
                      <a:solidFill>
                        <a:srgbClr val="003057"/>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88" name="Google Shape;288;p44"/>
          <p:cNvSpPr txBox="1"/>
          <p:nvPr/>
        </p:nvSpPr>
        <p:spPr>
          <a:xfrm>
            <a:off x="285750" y="3573870"/>
            <a:ext cx="8572500" cy="156963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rgbClr val="003057"/>
                </a:solidFill>
                <a:latin typeface="Avenir"/>
                <a:ea typeface="Avenir"/>
                <a:cs typeface="Avenir"/>
                <a:sym typeface="Avenir"/>
              </a:rPr>
              <a:t>Possible reasons for cases of FN/FP:</a:t>
            </a:r>
            <a:endParaRPr sz="1800" dirty="0">
              <a:solidFill>
                <a:srgbClr val="003057"/>
              </a:solidFill>
              <a:latin typeface="Avenir"/>
              <a:ea typeface="Avenir"/>
              <a:cs typeface="Avenir"/>
              <a:sym typeface="Avenir"/>
            </a:endParaRPr>
          </a:p>
          <a:p>
            <a:pPr marL="457200" lvl="0" indent="-342900" algn="l" rtl="0">
              <a:spcBef>
                <a:spcPts val="0"/>
              </a:spcBef>
              <a:spcAft>
                <a:spcPts val="0"/>
              </a:spcAft>
              <a:buSzPts val="1800"/>
              <a:buFont typeface="Avenir"/>
              <a:buAutoNum type="arabicPeriod"/>
            </a:pPr>
            <a:r>
              <a:rPr lang="en" sz="1800" dirty="0">
                <a:solidFill>
                  <a:srgbClr val="003057"/>
                </a:solidFill>
                <a:latin typeface="Avenir"/>
                <a:ea typeface="Avenir"/>
                <a:cs typeface="Avenir"/>
                <a:sym typeface="Avenir"/>
              </a:rPr>
              <a:t>Model is not sufficiently trained with only 5-7 epochs (1000 iteration) each experiment.</a:t>
            </a:r>
            <a:endParaRPr sz="1800" dirty="0">
              <a:solidFill>
                <a:srgbClr val="003057"/>
              </a:solidFill>
              <a:latin typeface="Avenir"/>
              <a:ea typeface="Avenir"/>
              <a:cs typeface="Avenir"/>
              <a:sym typeface="Avenir"/>
            </a:endParaRPr>
          </a:p>
          <a:p>
            <a:pPr marL="457200" lvl="0" indent="-342900" algn="l" rtl="0">
              <a:spcBef>
                <a:spcPts val="0"/>
              </a:spcBef>
              <a:spcAft>
                <a:spcPts val="0"/>
              </a:spcAft>
              <a:buSzPts val="1800"/>
              <a:buFont typeface="Avenir"/>
              <a:buAutoNum type="arabicPeriod"/>
            </a:pPr>
            <a:r>
              <a:rPr lang="en" sz="1800" dirty="0">
                <a:solidFill>
                  <a:srgbClr val="003057"/>
                </a:solidFill>
                <a:latin typeface="Avenir"/>
                <a:ea typeface="Avenir"/>
                <a:cs typeface="Avenir"/>
                <a:sym typeface="Avenir"/>
              </a:rPr>
              <a:t>Model may not sufficiently trained on enough diverse dataset.</a:t>
            </a:r>
            <a:endParaRPr sz="1800" dirty="0">
              <a:solidFill>
                <a:srgbClr val="003057"/>
              </a:solidFill>
              <a:latin typeface="Avenir"/>
              <a:ea typeface="Avenir"/>
              <a:cs typeface="Avenir"/>
              <a:sym typeface="Avenir"/>
            </a:endParaRPr>
          </a:p>
          <a:p>
            <a:pPr marL="0" lvl="0" indent="0" algn="l" rtl="0">
              <a:spcBef>
                <a:spcPts val="0"/>
              </a:spcBef>
              <a:spcAft>
                <a:spcPts val="0"/>
              </a:spcAft>
              <a:buNone/>
            </a:pPr>
            <a:endParaRPr sz="1800" dirty="0">
              <a:solidFill>
                <a:srgbClr val="003057"/>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6"/>
        <p:cNvGrpSpPr/>
        <p:nvPr/>
      </p:nvGrpSpPr>
      <p:grpSpPr>
        <a:xfrm>
          <a:off x="0" y="0"/>
          <a:ext cx="0" cy="0"/>
          <a:chOff x="0" y="0"/>
          <a:chExt cx="0" cy="0"/>
        </a:xfrm>
      </p:grpSpPr>
      <p:sp>
        <p:nvSpPr>
          <p:cNvPr id="127" name="Google Shape;127;p26"/>
          <p:cNvSpPr txBox="1">
            <a:spLocks noGrp="1"/>
          </p:cNvSpPr>
          <p:nvPr>
            <p:ph type="title"/>
          </p:nvPr>
        </p:nvSpPr>
        <p:spPr>
          <a:xfrm>
            <a:off x="285750" y="150541"/>
            <a:ext cx="8572500" cy="7611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A7934B"/>
              </a:buClr>
              <a:buSzPts val="2700"/>
              <a:buFont typeface="Roboto"/>
              <a:buNone/>
            </a:pPr>
            <a:r>
              <a:rPr lang="en">
                <a:latin typeface="Avenir"/>
                <a:ea typeface="Avenir"/>
                <a:cs typeface="Avenir"/>
                <a:sym typeface="Avenir"/>
              </a:rPr>
              <a:t>Contents</a:t>
            </a:r>
            <a:endParaRPr>
              <a:latin typeface="Avenir"/>
              <a:ea typeface="Avenir"/>
              <a:cs typeface="Avenir"/>
              <a:sym typeface="Avenir"/>
            </a:endParaRPr>
          </a:p>
        </p:txBody>
      </p:sp>
      <p:sp>
        <p:nvSpPr>
          <p:cNvPr id="128" name="Google Shape;128;p26"/>
          <p:cNvSpPr txBox="1">
            <a:spLocks noGrp="1"/>
          </p:cNvSpPr>
          <p:nvPr>
            <p:ph type="body" idx="1"/>
          </p:nvPr>
        </p:nvSpPr>
        <p:spPr>
          <a:xfrm>
            <a:off x="285750" y="987151"/>
            <a:ext cx="8572500" cy="3169200"/>
          </a:xfrm>
          <a:prstGeom prst="rect">
            <a:avLst/>
          </a:prstGeom>
          <a:noFill/>
          <a:ln>
            <a:noFill/>
          </a:ln>
        </p:spPr>
        <p:txBody>
          <a:bodyPr spcFirstLastPara="1" wrap="square" lIns="68575" tIns="34275" rIns="68575" bIns="34275" anchor="t" anchorCtr="0">
            <a:noAutofit/>
          </a:bodyPr>
          <a:lstStyle/>
          <a:p>
            <a:pPr marL="457200" lvl="0" indent="-317500" algn="l" rtl="0">
              <a:lnSpc>
                <a:spcPct val="87000"/>
              </a:lnSpc>
              <a:spcBef>
                <a:spcPts val="0"/>
              </a:spcBef>
              <a:spcAft>
                <a:spcPts val="0"/>
              </a:spcAft>
              <a:buSzPts val="1400"/>
              <a:buFont typeface="Avenir"/>
              <a:buChar char="•"/>
            </a:pPr>
            <a:r>
              <a:rPr lang="en">
                <a:latin typeface="Avenir"/>
                <a:ea typeface="Avenir"/>
                <a:cs typeface="Avenir"/>
                <a:sym typeface="Avenir"/>
              </a:rPr>
              <a:t>Introduction - Background</a:t>
            </a:r>
            <a:endParaRPr>
              <a:latin typeface="Avenir"/>
              <a:ea typeface="Avenir"/>
              <a:cs typeface="Avenir"/>
              <a:sym typeface="Avenir"/>
            </a:endParaRPr>
          </a:p>
          <a:p>
            <a:pPr marL="457200" lvl="0" indent="-317500" algn="l" rtl="0">
              <a:lnSpc>
                <a:spcPct val="87000"/>
              </a:lnSpc>
              <a:spcBef>
                <a:spcPts val="1000"/>
              </a:spcBef>
              <a:spcAft>
                <a:spcPts val="0"/>
              </a:spcAft>
              <a:buSzPts val="1400"/>
              <a:buFont typeface="Avenir"/>
              <a:buChar char="•"/>
            </a:pPr>
            <a:r>
              <a:rPr lang="en">
                <a:latin typeface="Avenir"/>
                <a:ea typeface="Avenir"/>
                <a:cs typeface="Avenir"/>
                <a:sym typeface="Avenir"/>
              </a:rPr>
              <a:t>Needs Assessment &amp; Improvement</a:t>
            </a:r>
            <a:endParaRPr>
              <a:latin typeface="Avenir"/>
              <a:ea typeface="Avenir"/>
              <a:cs typeface="Avenir"/>
              <a:sym typeface="Avenir"/>
            </a:endParaRPr>
          </a:p>
          <a:p>
            <a:pPr marL="457200" lvl="0" indent="-317500" algn="l" rtl="0">
              <a:lnSpc>
                <a:spcPct val="87000"/>
              </a:lnSpc>
              <a:spcBef>
                <a:spcPts val="1000"/>
              </a:spcBef>
              <a:spcAft>
                <a:spcPts val="0"/>
              </a:spcAft>
              <a:buSzPts val="1400"/>
              <a:buFont typeface="Avenir"/>
              <a:buChar char="•"/>
            </a:pPr>
            <a:r>
              <a:rPr lang="en">
                <a:latin typeface="Avenir"/>
                <a:ea typeface="Avenir"/>
                <a:cs typeface="Avenir"/>
                <a:sym typeface="Avenir"/>
              </a:rPr>
              <a:t>Research Problem</a:t>
            </a:r>
            <a:endParaRPr>
              <a:latin typeface="Avenir"/>
              <a:ea typeface="Avenir"/>
              <a:cs typeface="Avenir"/>
              <a:sym typeface="Avenir"/>
            </a:endParaRPr>
          </a:p>
          <a:p>
            <a:pPr marL="457200" lvl="0" indent="-317500" algn="l" rtl="0">
              <a:lnSpc>
                <a:spcPct val="87000"/>
              </a:lnSpc>
              <a:spcBef>
                <a:spcPts val="1000"/>
              </a:spcBef>
              <a:spcAft>
                <a:spcPts val="0"/>
              </a:spcAft>
              <a:buSzPts val="1400"/>
              <a:buFont typeface="Avenir"/>
              <a:buChar char="•"/>
            </a:pPr>
            <a:r>
              <a:rPr lang="en">
                <a:latin typeface="Avenir"/>
                <a:ea typeface="Avenir"/>
                <a:cs typeface="Avenir"/>
                <a:sym typeface="Avenir"/>
              </a:rPr>
              <a:t>Objectives</a:t>
            </a:r>
            <a:endParaRPr>
              <a:latin typeface="Avenir"/>
              <a:ea typeface="Avenir"/>
              <a:cs typeface="Avenir"/>
              <a:sym typeface="Avenir"/>
            </a:endParaRPr>
          </a:p>
          <a:p>
            <a:pPr marL="457200" lvl="0" indent="-317500" algn="l" rtl="0">
              <a:lnSpc>
                <a:spcPct val="87000"/>
              </a:lnSpc>
              <a:spcBef>
                <a:spcPts val="1000"/>
              </a:spcBef>
              <a:spcAft>
                <a:spcPts val="0"/>
              </a:spcAft>
              <a:buSzPts val="1400"/>
              <a:buFont typeface="Avenir"/>
              <a:buChar char="•"/>
            </a:pPr>
            <a:r>
              <a:rPr lang="en">
                <a:latin typeface="Avenir"/>
                <a:ea typeface="Avenir"/>
                <a:cs typeface="Avenir"/>
                <a:sym typeface="Avenir"/>
              </a:rPr>
              <a:t>Proposed Methodology </a:t>
            </a:r>
            <a:endParaRPr>
              <a:latin typeface="Avenir"/>
              <a:ea typeface="Avenir"/>
              <a:cs typeface="Avenir"/>
              <a:sym typeface="Avenir"/>
            </a:endParaRPr>
          </a:p>
          <a:p>
            <a:pPr marL="457200" lvl="0" indent="-317500" algn="l" rtl="0">
              <a:lnSpc>
                <a:spcPct val="87000"/>
              </a:lnSpc>
              <a:spcBef>
                <a:spcPts val="1000"/>
              </a:spcBef>
              <a:spcAft>
                <a:spcPts val="0"/>
              </a:spcAft>
              <a:buSzPts val="1400"/>
              <a:buFont typeface="Avenir"/>
              <a:buChar char="•"/>
            </a:pPr>
            <a:r>
              <a:rPr lang="en">
                <a:latin typeface="Avenir"/>
                <a:ea typeface="Avenir"/>
                <a:cs typeface="Avenir"/>
                <a:sym typeface="Avenir"/>
              </a:rPr>
              <a:t>Evaluation and Discussion</a:t>
            </a:r>
            <a:endParaRPr>
              <a:latin typeface="Avenir"/>
              <a:ea typeface="Avenir"/>
              <a:cs typeface="Avenir"/>
              <a:sym typeface="Avenir"/>
            </a:endParaRPr>
          </a:p>
          <a:p>
            <a:pPr marL="457200" lvl="0" indent="-317500" algn="l" rtl="0">
              <a:lnSpc>
                <a:spcPct val="87000"/>
              </a:lnSpc>
              <a:spcBef>
                <a:spcPts val="1000"/>
              </a:spcBef>
              <a:spcAft>
                <a:spcPts val="0"/>
              </a:spcAft>
              <a:buSzPts val="1400"/>
              <a:buFont typeface="Avenir"/>
              <a:buChar char="•"/>
            </a:pPr>
            <a:r>
              <a:rPr lang="en">
                <a:latin typeface="Avenir"/>
                <a:ea typeface="Avenir"/>
                <a:cs typeface="Avenir"/>
                <a:sym typeface="Avenir"/>
              </a:rPr>
              <a:t>Conclusions and Recommendations</a:t>
            </a:r>
            <a:endParaRPr>
              <a:latin typeface="Avenir"/>
              <a:ea typeface="Avenir"/>
              <a:cs typeface="Avenir"/>
              <a:sym typeface="Avenir"/>
            </a:endParaRPr>
          </a:p>
          <a:p>
            <a:pPr marL="457200" lvl="0" indent="-317500" algn="l" rtl="0">
              <a:lnSpc>
                <a:spcPct val="87000"/>
              </a:lnSpc>
              <a:spcBef>
                <a:spcPts val="1000"/>
              </a:spcBef>
              <a:spcAft>
                <a:spcPts val="0"/>
              </a:spcAft>
              <a:buSzPts val="1400"/>
              <a:buFont typeface="Avenir"/>
              <a:buChar char="•"/>
            </a:pPr>
            <a:r>
              <a:rPr lang="en">
                <a:latin typeface="Avenir"/>
                <a:ea typeface="Avenir"/>
                <a:cs typeface="Avenir"/>
                <a:sym typeface="Avenir"/>
              </a:rPr>
              <a:t>References</a:t>
            </a:r>
            <a:endParaRPr>
              <a:latin typeface="Avenir"/>
              <a:ea typeface="Avenir"/>
              <a:cs typeface="Avenir"/>
              <a:sym typeface="Avenir"/>
            </a:endParaRPr>
          </a:p>
          <a:p>
            <a:pPr marL="0" lvl="0" indent="0" algn="l" rtl="0">
              <a:lnSpc>
                <a:spcPct val="87000"/>
              </a:lnSpc>
              <a:spcBef>
                <a:spcPts val="1000"/>
              </a:spcBef>
              <a:spcAft>
                <a:spcPts val="10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 name="Picture 1" descr="Map&#10;&#10;Description automatically generated">
            <a:extLst>
              <a:ext uri="{FF2B5EF4-FFF2-40B4-BE49-F238E27FC236}">
                <a16:creationId xmlns:a16="http://schemas.microsoft.com/office/drawing/2014/main" id="{8B61A143-8FF2-11F2-0F46-05C009D9C8F4}"/>
              </a:ext>
            </a:extLst>
          </p:cNvPr>
          <p:cNvPicPr>
            <a:picLocks noChangeAspect="1"/>
          </p:cNvPicPr>
          <p:nvPr/>
        </p:nvPicPr>
        <p:blipFill>
          <a:blip r:embed="rId3"/>
          <a:stretch>
            <a:fillRect/>
          </a:stretch>
        </p:blipFill>
        <p:spPr>
          <a:xfrm>
            <a:off x="4654630" y="902904"/>
            <a:ext cx="2726350" cy="3322739"/>
          </a:xfrm>
          <a:prstGeom prst="rect">
            <a:avLst/>
          </a:prstGeom>
        </p:spPr>
      </p:pic>
      <p:pic>
        <p:nvPicPr>
          <p:cNvPr id="293" name="Google Shape;293;p45"/>
          <p:cNvPicPr preferRelativeResize="0"/>
          <p:nvPr/>
        </p:nvPicPr>
        <p:blipFill>
          <a:blip r:embed="rId4">
            <a:alphaModFix/>
          </a:blip>
          <a:stretch>
            <a:fillRect/>
          </a:stretch>
        </p:blipFill>
        <p:spPr>
          <a:xfrm>
            <a:off x="1646705" y="902913"/>
            <a:ext cx="2726358" cy="3337674"/>
          </a:xfrm>
          <a:prstGeom prst="rect">
            <a:avLst/>
          </a:prstGeom>
          <a:noFill/>
          <a:ln>
            <a:noFill/>
          </a:ln>
        </p:spPr>
      </p:pic>
      <p:sp>
        <p:nvSpPr>
          <p:cNvPr id="295" name="Google Shape;295;p45"/>
          <p:cNvSpPr txBox="1"/>
          <p:nvPr/>
        </p:nvSpPr>
        <p:spPr>
          <a:xfrm>
            <a:off x="4654630" y="3078176"/>
            <a:ext cx="924000" cy="1446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sz="1100" dirty="0">
                <a:solidFill>
                  <a:srgbClr val="00FF00"/>
                </a:solidFill>
                <a:latin typeface="Roboto"/>
                <a:ea typeface="Roboto"/>
                <a:cs typeface="Roboto"/>
                <a:sym typeface="Roboto"/>
              </a:rPr>
              <a:t># Green: TP</a:t>
            </a:r>
            <a:endParaRPr sz="1100" dirty="0">
              <a:solidFill>
                <a:srgbClr val="00FF00"/>
              </a:solidFill>
              <a:latin typeface="Roboto"/>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en" sz="1100" dirty="0">
                <a:solidFill>
                  <a:srgbClr val="FF0000"/>
                </a:solidFill>
                <a:latin typeface="Roboto"/>
                <a:ea typeface="Roboto"/>
                <a:cs typeface="Roboto"/>
                <a:sym typeface="Roboto"/>
              </a:rPr>
              <a:t># Red: FP</a:t>
            </a:r>
            <a:endParaRPr sz="1100" dirty="0">
              <a:solidFill>
                <a:srgbClr val="FF0000"/>
              </a:solidFill>
              <a:latin typeface="Roboto"/>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en" sz="1100" dirty="0">
                <a:solidFill>
                  <a:srgbClr val="0000FF"/>
                </a:solidFill>
                <a:latin typeface="Roboto"/>
                <a:ea typeface="Roboto"/>
                <a:cs typeface="Roboto"/>
                <a:sym typeface="Roboto"/>
              </a:rPr>
              <a:t># Blue: FN</a:t>
            </a:r>
            <a:endParaRPr sz="1100" dirty="0">
              <a:solidFill>
                <a:srgbClr val="0000FF"/>
              </a:solidFill>
              <a:latin typeface="Roboto"/>
              <a:ea typeface="Roboto"/>
              <a:cs typeface="Roboto"/>
              <a:sym typeface="Roboto"/>
            </a:endParaRPr>
          </a:p>
          <a:p>
            <a:pPr marL="0" lvl="0" indent="0" algn="l" rtl="0">
              <a:spcBef>
                <a:spcPts val="1200"/>
              </a:spcBef>
              <a:spcAft>
                <a:spcPts val="0"/>
              </a:spcAft>
              <a:buNone/>
            </a:pPr>
            <a:endParaRPr dirty="0">
              <a:latin typeface="Roboto"/>
              <a:ea typeface="Roboto"/>
              <a:cs typeface="Roboto"/>
              <a:sym typeface="Roboto"/>
            </a:endParaRPr>
          </a:p>
        </p:txBody>
      </p:sp>
      <p:sp>
        <p:nvSpPr>
          <p:cNvPr id="296" name="Google Shape;296;p45"/>
          <p:cNvSpPr txBox="1">
            <a:spLocks noGrp="1"/>
          </p:cNvSpPr>
          <p:nvPr>
            <p:ph type="title"/>
          </p:nvPr>
        </p:nvSpPr>
        <p:spPr>
          <a:xfrm>
            <a:off x="285750" y="-9"/>
            <a:ext cx="8572500" cy="7611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latin typeface="Avenir"/>
                <a:ea typeface="Avenir"/>
                <a:cs typeface="Avenir"/>
                <a:sym typeface="Avenir"/>
              </a:rPr>
              <a:t>Error Analysis  </a:t>
            </a:r>
            <a:endParaRPr>
              <a:latin typeface="Avenir"/>
              <a:ea typeface="Avenir"/>
              <a:cs typeface="Avenir"/>
              <a:sym typeface="Avenir"/>
            </a:endParaRPr>
          </a:p>
        </p:txBody>
      </p:sp>
      <p:sp>
        <p:nvSpPr>
          <p:cNvPr id="297" name="Google Shape;297;p45"/>
          <p:cNvSpPr txBox="1"/>
          <p:nvPr/>
        </p:nvSpPr>
        <p:spPr>
          <a:xfrm>
            <a:off x="679155" y="4434038"/>
            <a:ext cx="89658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1"/>
              </a:buClr>
              <a:buSzPts val="1800"/>
              <a:buFont typeface="Avenir"/>
              <a:buAutoNum type="arabicPeriod"/>
            </a:pPr>
            <a:r>
              <a:rPr lang="en" sz="1800" dirty="0">
                <a:solidFill>
                  <a:srgbClr val="003057"/>
                </a:solidFill>
                <a:latin typeface="Avenir"/>
                <a:ea typeface="Avenir"/>
                <a:cs typeface="Avenir"/>
                <a:sym typeface="Avenir"/>
              </a:rPr>
              <a:t>The trivial crack is hard for the model to detect</a:t>
            </a:r>
            <a:endParaRPr dirty="0"/>
          </a:p>
        </p:txBody>
      </p:sp>
      <p:sp>
        <p:nvSpPr>
          <p:cNvPr id="4" name="TextBox 3">
            <a:extLst>
              <a:ext uri="{FF2B5EF4-FFF2-40B4-BE49-F238E27FC236}">
                <a16:creationId xmlns:a16="http://schemas.microsoft.com/office/drawing/2014/main" id="{BE394798-56AD-CAFB-57FB-D9DF9F6CFA37}"/>
              </a:ext>
            </a:extLst>
          </p:cNvPr>
          <p:cNvSpPr txBox="1"/>
          <p:nvPr/>
        </p:nvSpPr>
        <p:spPr>
          <a:xfrm>
            <a:off x="2102915" y="585210"/>
            <a:ext cx="4821864" cy="369332"/>
          </a:xfrm>
          <a:prstGeom prst="rect">
            <a:avLst/>
          </a:prstGeom>
          <a:noFill/>
        </p:spPr>
        <p:txBody>
          <a:bodyPr wrap="square">
            <a:spAutoFit/>
          </a:bodyPr>
          <a:lstStyle/>
          <a:p>
            <a:r>
              <a:rPr lang="en" sz="1800" dirty="0">
                <a:solidFill>
                  <a:srgbClr val="003057"/>
                </a:solidFill>
                <a:latin typeface="Avenir"/>
                <a:sym typeface="Avenir"/>
              </a:rPr>
              <a:t>Result from baseline (1.0 Fully Supervised)</a:t>
            </a:r>
            <a:endParaRPr lang="en-US" sz="1800" dirty="0">
              <a:solidFill>
                <a:srgbClr val="003057"/>
              </a:solidFill>
              <a:latin typeface="Aveni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Google Shape;302;p46"/>
          <p:cNvPicPr preferRelativeResize="0"/>
          <p:nvPr/>
        </p:nvPicPr>
        <p:blipFill>
          <a:blip r:embed="rId3">
            <a:alphaModFix/>
          </a:blip>
          <a:stretch>
            <a:fillRect/>
          </a:stretch>
        </p:blipFill>
        <p:spPr>
          <a:xfrm>
            <a:off x="4622066" y="873479"/>
            <a:ext cx="2734650" cy="3332848"/>
          </a:xfrm>
          <a:prstGeom prst="rect">
            <a:avLst/>
          </a:prstGeom>
          <a:noFill/>
          <a:ln>
            <a:noFill/>
          </a:ln>
        </p:spPr>
      </p:pic>
      <p:sp>
        <p:nvSpPr>
          <p:cNvPr id="303" name="Google Shape;303;p46"/>
          <p:cNvSpPr txBox="1">
            <a:spLocks noGrp="1"/>
          </p:cNvSpPr>
          <p:nvPr>
            <p:ph type="title"/>
          </p:nvPr>
        </p:nvSpPr>
        <p:spPr>
          <a:xfrm>
            <a:off x="285750" y="-9"/>
            <a:ext cx="8572500" cy="7611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latin typeface="Avenir"/>
                <a:ea typeface="Avenir"/>
                <a:cs typeface="Avenir"/>
                <a:sym typeface="Avenir"/>
              </a:rPr>
              <a:t>Error Analysis  </a:t>
            </a:r>
            <a:endParaRPr>
              <a:latin typeface="Avenir"/>
              <a:ea typeface="Avenir"/>
              <a:cs typeface="Avenir"/>
              <a:sym typeface="Avenir"/>
            </a:endParaRPr>
          </a:p>
        </p:txBody>
      </p:sp>
      <p:pic>
        <p:nvPicPr>
          <p:cNvPr id="304" name="Google Shape;304;p46"/>
          <p:cNvPicPr preferRelativeResize="0"/>
          <p:nvPr/>
        </p:nvPicPr>
        <p:blipFill>
          <a:blip r:embed="rId4">
            <a:alphaModFix/>
          </a:blip>
          <a:stretch>
            <a:fillRect/>
          </a:stretch>
        </p:blipFill>
        <p:spPr>
          <a:xfrm>
            <a:off x="1589390" y="873475"/>
            <a:ext cx="2734641" cy="3332850"/>
          </a:xfrm>
          <a:prstGeom prst="rect">
            <a:avLst/>
          </a:prstGeom>
          <a:noFill/>
          <a:ln>
            <a:noFill/>
          </a:ln>
        </p:spPr>
      </p:pic>
      <p:sp>
        <p:nvSpPr>
          <p:cNvPr id="305" name="Google Shape;305;p46"/>
          <p:cNvSpPr txBox="1"/>
          <p:nvPr/>
        </p:nvSpPr>
        <p:spPr>
          <a:xfrm>
            <a:off x="6432716" y="3048771"/>
            <a:ext cx="924000" cy="1446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sz="1100" dirty="0">
                <a:solidFill>
                  <a:srgbClr val="00FF00"/>
                </a:solidFill>
                <a:latin typeface="Roboto"/>
                <a:ea typeface="Roboto"/>
                <a:cs typeface="Roboto"/>
                <a:sym typeface="Roboto"/>
              </a:rPr>
              <a:t># Green: TP</a:t>
            </a:r>
            <a:endParaRPr sz="1100" dirty="0">
              <a:solidFill>
                <a:srgbClr val="00FF00"/>
              </a:solidFill>
              <a:latin typeface="Roboto"/>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en" sz="1100" dirty="0">
                <a:solidFill>
                  <a:srgbClr val="FF0000"/>
                </a:solidFill>
                <a:latin typeface="Roboto"/>
                <a:ea typeface="Roboto"/>
                <a:cs typeface="Roboto"/>
                <a:sym typeface="Roboto"/>
              </a:rPr>
              <a:t># Red: FP</a:t>
            </a:r>
            <a:endParaRPr sz="1100" dirty="0">
              <a:solidFill>
                <a:srgbClr val="FF0000"/>
              </a:solidFill>
              <a:latin typeface="Roboto"/>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en" sz="1100" dirty="0">
                <a:solidFill>
                  <a:srgbClr val="0000FF"/>
                </a:solidFill>
                <a:latin typeface="Roboto"/>
                <a:ea typeface="Roboto"/>
                <a:cs typeface="Roboto"/>
                <a:sym typeface="Roboto"/>
              </a:rPr>
              <a:t># Blue: FN</a:t>
            </a:r>
            <a:endParaRPr sz="1100" dirty="0">
              <a:solidFill>
                <a:srgbClr val="0000FF"/>
              </a:solidFill>
              <a:latin typeface="Roboto"/>
              <a:ea typeface="Roboto"/>
              <a:cs typeface="Roboto"/>
              <a:sym typeface="Roboto"/>
            </a:endParaRPr>
          </a:p>
          <a:p>
            <a:pPr marL="0" lvl="0" indent="0" algn="l" rtl="0">
              <a:spcBef>
                <a:spcPts val="1200"/>
              </a:spcBef>
              <a:spcAft>
                <a:spcPts val="0"/>
              </a:spcAft>
              <a:buNone/>
            </a:pPr>
            <a:endParaRPr dirty="0">
              <a:latin typeface="Roboto"/>
              <a:ea typeface="Roboto"/>
              <a:cs typeface="Roboto"/>
              <a:sym typeface="Roboto"/>
            </a:endParaRPr>
          </a:p>
        </p:txBody>
      </p:sp>
      <p:sp>
        <p:nvSpPr>
          <p:cNvPr id="306" name="Google Shape;306;p46"/>
          <p:cNvSpPr txBox="1"/>
          <p:nvPr/>
        </p:nvSpPr>
        <p:spPr>
          <a:xfrm>
            <a:off x="625991" y="4404600"/>
            <a:ext cx="8965800" cy="738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1"/>
              </a:buClr>
              <a:buSzPts val="1800"/>
              <a:buFont typeface="Avenir"/>
              <a:buAutoNum type="arabicPeriod"/>
            </a:pPr>
            <a:r>
              <a:rPr lang="en" sz="1800">
                <a:solidFill>
                  <a:srgbClr val="003057"/>
                </a:solidFill>
                <a:latin typeface="Avenir"/>
                <a:ea typeface="Avenir"/>
                <a:cs typeface="Avenir"/>
                <a:sym typeface="Avenir"/>
              </a:rPr>
              <a:t>The model is not sufficiently trained with blocking cracks</a:t>
            </a:r>
            <a:endParaRPr sz="1800">
              <a:solidFill>
                <a:srgbClr val="003057"/>
              </a:solidFill>
              <a:latin typeface="Avenir"/>
              <a:ea typeface="Avenir"/>
              <a:cs typeface="Avenir"/>
              <a:sym typeface="Avenir"/>
            </a:endParaRPr>
          </a:p>
          <a:p>
            <a:pPr marL="457200" lvl="0" indent="-342900" algn="l" rtl="0">
              <a:spcBef>
                <a:spcPts val="0"/>
              </a:spcBef>
              <a:spcAft>
                <a:spcPts val="0"/>
              </a:spcAft>
              <a:buClr>
                <a:srgbClr val="003057"/>
              </a:buClr>
              <a:buSzPts val="1800"/>
              <a:buFont typeface="Avenir"/>
              <a:buAutoNum type="arabicPeriod"/>
            </a:pPr>
            <a:r>
              <a:rPr lang="en" sz="1800">
                <a:solidFill>
                  <a:srgbClr val="003057"/>
                </a:solidFill>
                <a:latin typeface="Avenir"/>
                <a:ea typeface="Avenir"/>
                <a:cs typeface="Avenir"/>
                <a:sym typeface="Avenir"/>
              </a:rPr>
              <a:t>The model is not sufficiently trained with transverse cracks</a:t>
            </a:r>
            <a:endParaRPr sz="1800">
              <a:solidFill>
                <a:srgbClr val="003057"/>
              </a:solidFill>
              <a:latin typeface="Avenir"/>
              <a:ea typeface="Avenir"/>
              <a:cs typeface="Avenir"/>
              <a:sym typeface="Avenir"/>
            </a:endParaRPr>
          </a:p>
        </p:txBody>
      </p:sp>
      <p:sp>
        <p:nvSpPr>
          <p:cNvPr id="2" name="TextBox 1">
            <a:extLst>
              <a:ext uri="{FF2B5EF4-FFF2-40B4-BE49-F238E27FC236}">
                <a16:creationId xmlns:a16="http://schemas.microsoft.com/office/drawing/2014/main" id="{5C743BEA-FECC-10ED-B6BA-B0A67AE17F9B}"/>
              </a:ext>
            </a:extLst>
          </p:cNvPr>
          <p:cNvSpPr txBox="1"/>
          <p:nvPr/>
        </p:nvSpPr>
        <p:spPr>
          <a:xfrm>
            <a:off x="2102915" y="585210"/>
            <a:ext cx="4821864" cy="369332"/>
          </a:xfrm>
          <a:prstGeom prst="rect">
            <a:avLst/>
          </a:prstGeom>
          <a:noFill/>
        </p:spPr>
        <p:txBody>
          <a:bodyPr wrap="square">
            <a:spAutoFit/>
          </a:bodyPr>
          <a:lstStyle/>
          <a:p>
            <a:r>
              <a:rPr lang="en" sz="1800" dirty="0">
                <a:solidFill>
                  <a:srgbClr val="003057"/>
                </a:solidFill>
                <a:latin typeface="Avenir"/>
                <a:sym typeface="Avenir"/>
              </a:rPr>
              <a:t>Result from baseline (1.0 Fully Supervised)</a:t>
            </a:r>
            <a:endParaRPr lang="en-US" sz="1800" dirty="0">
              <a:solidFill>
                <a:srgbClr val="003057"/>
              </a:solidFill>
              <a:latin typeface="Aveni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pic>
        <p:nvPicPr>
          <p:cNvPr id="311" name="Google Shape;311;p47"/>
          <p:cNvPicPr preferRelativeResize="0"/>
          <p:nvPr/>
        </p:nvPicPr>
        <p:blipFill>
          <a:blip r:embed="rId3">
            <a:alphaModFix/>
          </a:blip>
          <a:stretch>
            <a:fillRect/>
          </a:stretch>
        </p:blipFill>
        <p:spPr>
          <a:xfrm>
            <a:off x="1546862" y="873454"/>
            <a:ext cx="2734650" cy="3332848"/>
          </a:xfrm>
          <a:prstGeom prst="rect">
            <a:avLst/>
          </a:prstGeom>
          <a:noFill/>
          <a:ln>
            <a:noFill/>
          </a:ln>
        </p:spPr>
      </p:pic>
      <p:pic>
        <p:nvPicPr>
          <p:cNvPr id="312" name="Google Shape;312;p47"/>
          <p:cNvPicPr preferRelativeResize="0"/>
          <p:nvPr/>
        </p:nvPicPr>
        <p:blipFill>
          <a:blip r:embed="rId4">
            <a:alphaModFix/>
          </a:blip>
          <a:stretch>
            <a:fillRect/>
          </a:stretch>
        </p:blipFill>
        <p:spPr>
          <a:xfrm>
            <a:off x="4598013" y="873462"/>
            <a:ext cx="2734650" cy="3332865"/>
          </a:xfrm>
          <a:prstGeom prst="rect">
            <a:avLst/>
          </a:prstGeom>
          <a:noFill/>
          <a:ln>
            <a:noFill/>
          </a:ln>
        </p:spPr>
      </p:pic>
      <p:sp>
        <p:nvSpPr>
          <p:cNvPr id="313" name="Google Shape;313;p47"/>
          <p:cNvSpPr txBox="1">
            <a:spLocks noGrp="1"/>
          </p:cNvSpPr>
          <p:nvPr>
            <p:ph type="title"/>
          </p:nvPr>
        </p:nvSpPr>
        <p:spPr>
          <a:xfrm>
            <a:off x="285750" y="-9"/>
            <a:ext cx="8572500" cy="7611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latin typeface="Avenir"/>
                <a:ea typeface="Avenir"/>
                <a:cs typeface="Avenir"/>
                <a:sym typeface="Avenir"/>
              </a:rPr>
              <a:t>Error Analysis  </a:t>
            </a:r>
            <a:endParaRPr>
              <a:latin typeface="Avenir"/>
              <a:ea typeface="Avenir"/>
              <a:cs typeface="Avenir"/>
              <a:sym typeface="Avenir"/>
            </a:endParaRPr>
          </a:p>
        </p:txBody>
      </p:sp>
      <p:sp>
        <p:nvSpPr>
          <p:cNvPr id="314" name="Google Shape;314;p47"/>
          <p:cNvSpPr txBox="1"/>
          <p:nvPr/>
        </p:nvSpPr>
        <p:spPr>
          <a:xfrm>
            <a:off x="6408663" y="2136451"/>
            <a:ext cx="924000" cy="1446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sz="1100" dirty="0">
                <a:solidFill>
                  <a:srgbClr val="00FF00"/>
                </a:solidFill>
                <a:latin typeface="Roboto"/>
                <a:ea typeface="Roboto"/>
                <a:cs typeface="Roboto"/>
                <a:sym typeface="Roboto"/>
              </a:rPr>
              <a:t># Green: TP</a:t>
            </a:r>
            <a:endParaRPr sz="1100" dirty="0">
              <a:solidFill>
                <a:srgbClr val="00FF00"/>
              </a:solidFill>
              <a:latin typeface="Roboto"/>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en" sz="1100" dirty="0">
                <a:solidFill>
                  <a:srgbClr val="FF0000"/>
                </a:solidFill>
                <a:latin typeface="Roboto"/>
                <a:ea typeface="Roboto"/>
                <a:cs typeface="Roboto"/>
                <a:sym typeface="Roboto"/>
              </a:rPr>
              <a:t># Red: FP</a:t>
            </a:r>
            <a:endParaRPr sz="1100" dirty="0">
              <a:solidFill>
                <a:srgbClr val="FF0000"/>
              </a:solidFill>
              <a:latin typeface="Roboto"/>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en" sz="1100" dirty="0">
                <a:solidFill>
                  <a:srgbClr val="0000FF"/>
                </a:solidFill>
                <a:latin typeface="Roboto"/>
                <a:ea typeface="Roboto"/>
                <a:cs typeface="Roboto"/>
                <a:sym typeface="Roboto"/>
              </a:rPr>
              <a:t># Blue: FN</a:t>
            </a:r>
            <a:endParaRPr sz="1100" dirty="0">
              <a:solidFill>
                <a:srgbClr val="0000FF"/>
              </a:solidFill>
              <a:latin typeface="Roboto"/>
              <a:ea typeface="Roboto"/>
              <a:cs typeface="Roboto"/>
              <a:sym typeface="Roboto"/>
            </a:endParaRPr>
          </a:p>
          <a:p>
            <a:pPr marL="0" lvl="0" indent="0" algn="l" rtl="0">
              <a:spcBef>
                <a:spcPts val="1200"/>
              </a:spcBef>
              <a:spcAft>
                <a:spcPts val="0"/>
              </a:spcAft>
              <a:buNone/>
            </a:pPr>
            <a:endParaRPr dirty="0">
              <a:latin typeface="Roboto"/>
              <a:ea typeface="Roboto"/>
              <a:cs typeface="Roboto"/>
              <a:sym typeface="Roboto"/>
            </a:endParaRPr>
          </a:p>
        </p:txBody>
      </p:sp>
      <p:sp>
        <p:nvSpPr>
          <p:cNvPr id="315" name="Google Shape;315;p47"/>
          <p:cNvSpPr txBox="1"/>
          <p:nvPr/>
        </p:nvSpPr>
        <p:spPr>
          <a:xfrm>
            <a:off x="583462" y="4404600"/>
            <a:ext cx="8965800" cy="738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1"/>
              </a:buClr>
              <a:buSzPts val="1800"/>
              <a:buFont typeface="Avenir"/>
              <a:buAutoNum type="arabicPeriod"/>
            </a:pPr>
            <a:r>
              <a:rPr lang="en" sz="1800">
                <a:solidFill>
                  <a:srgbClr val="003057"/>
                </a:solidFill>
                <a:latin typeface="Avenir"/>
                <a:ea typeface="Avenir"/>
                <a:cs typeface="Avenir"/>
                <a:sym typeface="Avenir"/>
              </a:rPr>
              <a:t>The model is trained to be more focused on darker parts in images</a:t>
            </a:r>
            <a:endParaRPr sz="1800">
              <a:solidFill>
                <a:srgbClr val="003057"/>
              </a:solidFill>
              <a:latin typeface="Avenir"/>
              <a:ea typeface="Avenir"/>
              <a:cs typeface="Avenir"/>
              <a:sym typeface="Avenir"/>
            </a:endParaRPr>
          </a:p>
          <a:p>
            <a:pPr marL="457200" lvl="0" indent="-342900" algn="l" rtl="0">
              <a:spcBef>
                <a:spcPts val="0"/>
              </a:spcBef>
              <a:spcAft>
                <a:spcPts val="0"/>
              </a:spcAft>
              <a:buClr>
                <a:srgbClr val="003057"/>
              </a:buClr>
              <a:buSzPts val="1800"/>
              <a:buFont typeface="Avenir"/>
              <a:buAutoNum type="arabicPeriod"/>
            </a:pPr>
            <a:r>
              <a:rPr lang="en" sz="1800">
                <a:solidFill>
                  <a:srgbClr val="003057"/>
                </a:solidFill>
                <a:latin typeface="Avenir"/>
                <a:ea typeface="Avenir"/>
                <a:cs typeface="Avenir"/>
                <a:sym typeface="Avenir"/>
              </a:rPr>
              <a:t>The model is not sufficiently trained with other types of distress</a:t>
            </a:r>
            <a:endParaRPr sz="1800">
              <a:solidFill>
                <a:srgbClr val="003057"/>
              </a:solidFill>
              <a:latin typeface="Avenir"/>
              <a:ea typeface="Avenir"/>
              <a:cs typeface="Avenir"/>
              <a:sym typeface="Avenir"/>
            </a:endParaRPr>
          </a:p>
        </p:txBody>
      </p:sp>
      <p:sp>
        <p:nvSpPr>
          <p:cNvPr id="4" name="TextBox 3">
            <a:extLst>
              <a:ext uri="{FF2B5EF4-FFF2-40B4-BE49-F238E27FC236}">
                <a16:creationId xmlns:a16="http://schemas.microsoft.com/office/drawing/2014/main" id="{1DD7C3B7-D96D-0948-B226-0C93C3B2DE27}"/>
              </a:ext>
            </a:extLst>
          </p:cNvPr>
          <p:cNvSpPr txBox="1"/>
          <p:nvPr/>
        </p:nvSpPr>
        <p:spPr>
          <a:xfrm>
            <a:off x="2102915" y="585210"/>
            <a:ext cx="4821864" cy="369332"/>
          </a:xfrm>
          <a:prstGeom prst="rect">
            <a:avLst/>
          </a:prstGeom>
          <a:noFill/>
        </p:spPr>
        <p:txBody>
          <a:bodyPr wrap="square">
            <a:spAutoFit/>
          </a:bodyPr>
          <a:lstStyle/>
          <a:p>
            <a:r>
              <a:rPr lang="en" sz="1800" dirty="0">
                <a:solidFill>
                  <a:srgbClr val="003057"/>
                </a:solidFill>
                <a:latin typeface="Avenir"/>
                <a:sym typeface="Avenir"/>
              </a:rPr>
              <a:t>Result from baseline (1.0 Fully Supervised)</a:t>
            </a:r>
            <a:endParaRPr lang="en-US" sz="1800" dirty="0">
              <a:solidFill>
                <a:srgbClr val="003057"/>
              </a:solidFill>
              <a:latin typeface="Aveni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8"/>
          <p:cNvSpPr txBox="1">
            <a:spLocks noGrp="1"/>
          </p:cNvSpPr>
          <p:nvPr>
            <p:ph type="body" idx="1"/>
          </p:nvPr>
        </p:nvSpPr>
        <p:spPr>
          <a:xfrm>
            <a:off x="285750" y="911625"/>
            <a:ext cx="8572500" cy="3968100"/>
          </a:xfrm>
          <a:prstGeom prst="rect">
            <a:avLst/>
          </a:prstGeom>
        </p:spPr>
        <p:txBody>
          <a:bodyPr spcFirstLastPara="1" wrap="square" lIns="68575" tIns="34275" rIns="68575" bIns="34275" anchor="t" anchorCtr="0">
            <a:normAutofit fontScale="85000" lnSpcReduction="10000"/>
          </a:bodyPr>
          <a:lstStyle/>
          <a:p>
            <a:pPr marL="0" lvl="0" indent="0" algn="l" rtl="0">
              <a:spcBef>
                <a:spcPts val="800"/>
              </a:spcBef>
              <a:spcAft>
                <a:spcPts val="0"/>
              </a:spcAft>
              <a:buNone/>
            </a:pPr>
            <a:r>
              <a:rPr lang="en" b="1" dirty="0">
                <a:latin typeface="Avenir"/>
                <a:ea typeface="Avenir"/>
                <a:cs typeface="Avenir"/>
                <a:sym typeface="Avenir"/>
              </a:rPr>
              <a:t>Conclusions:</a:t>
            </a:r>
            <a:endParaRPr b="1" dirty="0">
              <a:latin typeface="Avenir"/>
              <a:ea typeface="Avenir"/>
              <a:cs typeface="Avenir"/>
              <a:sym typeface="Avenir"/>
            </a:endParaRPr>
          </a:p>
          <a:p>
            <a:pPr marL="457200" lvl="0" indent="-304165" algn="l" rtl="0">
              <a:lnSpc>
                <a:spcPct val="100000"/>
              </a:lnSpc>
              <a:spcBef>
                <a:spcPts val="800"/>
              </a:spcBef>
              <a:spcAft>
                <a:spcPts val="0"/>
              </a:spcAft>
              <a:buSzPct val="66666"/>
              <a:buFont typeface="Avenir"/>
              <a:buChar char="•"/>
            </a:pPr>
            <a:r>
              <a:rPr lang="en" dirty="0">
                <a:latin typeface="Avenir"/>
                <a:ea typeface="Avenir"/>
                <a:cs typeface="Avenir"/>
                <a:sym typeface="Avenir"/>
              </a:rPr>
              <a:t>The split (labeled : unlabeled) that yields best result used 0.7 split (7 labeled: 3 unlabeled) with the active approach in all semi-supervised experiments.</a:t>
            </a:r>
            <a:endParaRPr dirty="0">
              <a:latin typeface="Avenir"/>
              <a:ea typeface="Avenir"/>
              <a:cs typeface="Avenir"/>
              <a:sym typeface="Avenir"/>
            </a:endParaRPr>
          </a:p>
          <a:p>
            <a:pPr marL="457200" lvl="0" indent="-304165" algn="l" rtl="0">
              <a:lnSpc>
                <a:spcPct val="100000"/>
              </a:lnSpc>
              <a:spcBef>
                <a:spcPts val="1000"/>
              </a:spcBef>
              <a:spcAft>
                <a:spcPts val="0"/>
              </a:spcAft>
              <a:buSzPct val="66666"/>
              <a:buFont typeface="Avenir"/>
              <a:buChar char="•"/>
            </a:pPr>
            <a:r>
              <a:rPr lang="en" dirty="0">
                <a:latin typeface="Avenir"/>
                <a:ea typeface="Avenir"/>
                <a:cs typeface="Avenir"/>
                <a:sym typeface="Avenir"/>
              </a:rPr>
              <a:t>Under the insufficient training circumstances, the active module has no significant effect on improving the annotation process, or the active criterion is not appropriately chose.</a:t>
            </a:r>
            <a:endParaRPr dirty="0">
              <a:latin typeface="Avenir"/>
              <a:ea typeface="Avenir"/>
              <a:cs typeface="Avenir"/>
              <a:sym typeface="Avenir"/>
            </a:endParaRPr>
          </a:p>
          <a:p>
            <a:pPr marL="457200" lvl="0" indent="-304165" algn="l" rtl="0">
              <a:lnSpc>
                <a:spcPct val="100000"/>
              </a:lnSpc>
              <a:spcBef>
                <a:spcPts val="1000"/>
              </a:spcBef>
              <a:spcAft>
                <a:spcPts val="0"/>
              </a:spcAft>
              <a:buSzPct val="66666"/>
              <a:buFont typeface="Avenir"/>
              <a:buChar char="•"/>
            </a:pPr>
            <a:r>
              <a:rPr lang="en" dirty="0">
                <a:latin typeface="Avenir"/>
                <a:ea typeface="Avenir"/>
                <a:cs typeface="Avenir"/>
                <a:sym typeface="Avenir"/>
              </a:rPr>
              <a:t>Under the insufficient training circumstances, a higher portion of annotated data can lead to a better performances, regardless other factors.</a:t>
            </a:r>
            <a:endParaRPr dirty="0">
              <a:latin typeface="Avenir"/>
              <a:ea typeface="Avenir"/>
              <a:cs typeface="Avenir"/>
              <a:sym typeface="Avenir"/>
            </a:endParaRPr>
          </a:p>
          <a:p>
            <a:pPr marL="0" lvl="0" indent="0" algn="l" rtl="0">
              <a:spcBef>
                <a:spcPts val="1000"/>
              </a:spcBef>
              <a:spcAft>
                <a:spcPts val="0"/>
              </a:spcAft>
              <a:buNone/>
            </a:pPr>
            <a:r>
              <a:rPr lang="en" b="1" dirty="0">
                <a:latin typeface="Avenir"/>
                <a:ea typeface="Avenir"/>
                <a:cs typeface="Avenir"/>
                <a:sym typeface="Avenir"/>
              </a:rPr>
              <a:t>Recommendations:</a:t>
            </a:r>
            <a:endParaRPr b="1" dirty="0">
              <a:latin typeface="Avenir"/>
              <a:ea typeface="Avenir"/>
              <a:cs typeface="Avenir"/>
              <a:sym typeface="Avenir"/>
            </a:endParaRPr>
          </a:p>
          <a:p>
            <a:pPr marL="457200" lvl="0" indent="-304165" algn="l" rtl="0">
              <a:spcBef>
                <a:spcPts val="800"/>
              </a:spcBef>
              <a:spcAft>
                <a:spcPts val="0"/>
              </a:spcAft>
              <a:buSzPct val="66666"/>
              <a:buFont typeface="Avenir"/>
              <a:buChar char="•"/>
            </a:pPr>
            <a:r>
              <a:rPr lang="en" dirty="0">
                <a:latin typeface="Avenir"/>
                <a:ea typeface="Avenir"/>
                <a:cs typeface="Avenir"/>
                <a:sym typeface="Avenir"/>
              </a:rPr>
              <a:t>Increase the training epochs.</a:t>
            </a:r>
            <a:endParaRPr dirty="0">
              <a:latin typeface="Avenir"/>
              <a:ea typeface="Avenir"/>
              <a:cs typeface="Avenir"/>
              <a:sym typeface="Avenir"/>
            </a:endParaRPr>
          </a:p>
          <a:p>
            <a:pPr marL="457200" lvl="0" indent="-304165" algn="l" rtl="0">
              <a:spcBef>
                <a:spcPts val="1000"/>
              </a:spcBef>
              <a:spcAft>
                <a:spcPts val="0"/>
              </a:spcAft>
              <a:buSzPct val="66666"/>
              <a:buFont typeface="Avenir"/>
              <a:buChar char="•"/>
            </a:pPr>
            <a:r>
              <a:rPr lang="en" dirty="0">
                <a:latin typeface="Avenir"/>
                <a:ea typeface="Avenir"/>
                <a:cs typeface="Avenir"/>
                <a:sym typeface="Avenir"/>
              </a:rPr>
              <a:t>Find other possible criterions for active module.</a:t>
            </a:r>
            <a:endParaRPr dirty="0">
              <a:latin typeface="Avenir"/>
              <a:ea typeface="Avenir"/>
              <a:cs typeface="Avenir"/>
              <a:sym typeface="Avenir"/>
            </a:endParaRPr>
          </a:p>
          <a:p>
            <a:pPr marL="457200" lvl="0" indent="-304165" algn="l" rtl="0">
              <a:spcBef>
                <a:spcPts val="1000"/>
              </a:spcBef>
              <a:spcAft>
                <a:spcPts val="0"/>
              </a:spcAft>
              <a:buSzPct val="66666"/>
              <a:buFont typeface="Avenir"/>
              <a:buChar char="•"/>
            </a:pPr>
            <a:r>
              <a:rPr lang="en" dirty="0">
                <a:latin typeface="Avenir"/>
                <a:ea typeface="Avenir"/>
                <a:cs typeface="Avenir"/>
                <a:sym typeface="Avenir"/>
              </a:rPr>
              <a:t>Find more annotated datasets, to provide a greater training process. </a:t>
            </a:r>
            <a:endParaRPr dirty="0">
              <a:latin typeface="Avenir"/>
              <a:ea typeface="Avenir"/>
              <a:cs typeface="Avenir"/>
              <a:sym typeface="Avenir"/>
            </a:endParaRPr>
          </a:p>
          <a:p>
            <a:pPr marL="0" lvl="0" indent="0" algn="l" rtl="0">
              <a:spcBef>
                <a:spcPts val="1000"/>
              </a:spcBef>
              <a:spcAft>
                <a:spcPts val="0"/>
              </a:spcAft>
              <a:buNone/>
            </a:pPr>
            <a:endParaRPr dirty="0">
              <a:latin typeface="Avenir"/>
              <a:ea typeface="Avenir"/>
              <a:cs typeface="Avenir"/>
              <a:sym typeface="Avenir"/>
            </a:endParaRPr>
          </a:p>
        </p:txBody>
      </p:sp>
      <p:sp>
        <p:nvSpPr>
          <p:cNvPr id="321" name="Google Shape;321;p48"/>
          <p:cNvSpPr txBox="1">
            <a:spLocks noGrp="1"/>
          </p:cNvSpPr>
          <p:nvPr>
            <p:ph type="title"/>
          </p:nvPr>
        </p:nvSpPr>
        <p:spPr>
          <a:xfrm>
            <a:off x="285750" y="150541"/>
            <a:ext cx="8572500" cy="7611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latin typeface="Avenir"/>
                <a:ea typeface="Avenir"/>
                <a:cs typeface="Avenir"/>
                <a:sym typeface="Avenir"/>
              </a:rPr>
              <a:t>Conclusions and Recommendations</a:t>
            </a:r>
            <a:endParaRPr>
              <a:latin typeface="Avenir"/>
              <a:ea typeface="Avenir"/>
              <a:cs typeface="Avenir"/>
              <a:sym typeface="Aveni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9"/>
          <p:cNvSpPr txBox="1">
            <a:spLocks noGrp="1"/>
          </p:cNvSpPr>
          <p:nvPr>
            <p:ph type="title"/>
          </p:nvPr>
        </p:nvSpPr>
        <p:spPr>
          <a:xfrm>
            <a:off x="203450" y="1284595"/>
            <a:ext cx="8572500" cy="25743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sz="4400" dirty="0">
                <a:latin typeface="Avenir"/>
                <a:ea typeface="Avenir"/>
                <a:cs typeface="Avenir"/>
                <a:sym typeface="Avenir"/>
              </a:rPr>
              <a:t>Thank You</a:t>
            </a:r>
            <a:endParaRPr sz="4400" dirty="0">
              <a:latin typeface="Avenir"/>
              <a:ea typeface="Avenir"/>
              <a:cs typeface="Avenir"/>
              <a:sym typeface="Aveni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bg>
      <p:bgPr>
        <a:blipFill>
          <a:blip r:embed="rId3">
            <a:alphaModFix/>
          </a:blip>
          <a:stretch>
            <a:fillRect/>
          </a:stretch>
        </a:blipFill>
        <a:effectLst/>
      </p:bgPr>
    </p:bg>
    <p:spTree>
      <p:nvGrpSpPr>
        <p:cNvPr id="1" name="Shape 330"/>
        <p:cNvGrpSpPr/>
        <p:nvPr/>
      </p:nvGrpSpPr>
      <p:grpSpPr>
        <a:xfrm>
          <a:off x="0" y="0"/>
          <a:ext cx="0" cy="0"/>
          <a:chOff x="0" y="0"/>
          <a:chExt cx="0" cy="0"/>
        </a:xfrm>
      </p:grpSpPr>
      <p:sp>
        <p:nvSpPr>
          <p:cNvPr id="331" name="Google Shape;331;p50"/>
          <p:cNvSpPr txBox="1">
            <a:spLocks noGrp="1"/>
          </p:cNvSpPr>
          <p:nvPr>
            <p:ph type="title"/>
          </p:nvPr>
        </p:nvSpPr>
        <p:spPr>
          <a:xfrm>
            <a:off x="69175" y="75966"/>
            <a:ext cx="8572500" cy="7611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rgbClr val="A7934B"/>
              </a:buClr>
              <a:buSzPts val="2700"/>
              <a:buFont typeface="Roboto"/>
              <a:buNone/>
            </a:pPr>
            <a:r>
              <a:rPr lang="en">
                <a:latin typeface="Avenir"/>
                <a:ea typeface="Avenir"/>
                <a:cs typeface="Avenir"/>
                <a:sym typeface="Avenir"/>
              </a:rPr>
              <a:t>Model Evaluation Results</a:t>
            </a:r>
            <a:endParaRPr>
              <a:latin typeface="Avenir"/>
              <a:ea typeface="Avenir"/>
              <a:cs typeface="Avenir"/>
              <a:sym typeface="Avenir"/>
            </a:endParaRPr>
          </a:p>
        </p:txBody>
      </p:sp>
      <p:sp>
        <p:nvSpPr>
          <p:cNvPr id="332" name="Google Shape;332;p50"/>
          <p:cNvSpPr txBox="1">
            <a:spLocks noGrp="1"/>
          </p:cNvSpPr>
          <p:nvPr>
            <p:ph type="sldNum" idx="12"/>
          </p:nvPr>
        </p:nvSpPr>
        <p:spPr>
          <a:xfrm>
            <a:off x="6800850" y="4080851"/>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25</a:t>
            </a:fld>
            <a:endParaRPr/>
          </a:p>
        </p:txBody>
      </p:sp>
      <p:graphicFrame>
        <p:nvGraphicFramePr>
          <p:cNvPr id="333" name="Google Shape;333;p50"/>
          <p:cNvGraphicFramePr/>
          <p:nvPr>
            <p:extLst>
              <p:ext uri="{D42A27DB-BD31-4B8C-83A1-F6EECF244321}">
                <p14:modId xmlns:p14="http://schemas.microsoft.com/office/powerpoint/2010/main" val="609862638"/>
              </p:ext>
            </p:extLst>
          </p:nvPr>
        </p:nvGraphicFramePr>
        <p:xfrm>
          <a:off x="497550" y="681825"/>
          <a:ext cx="7646575" cy="4305205"/>
        </p:xfrm>
        <a:graphic>
          <a:graphicData uri="http://schemas.openxmlformats.org/drawingml/2006/table">
            <a:tbl>
              <a:tblPr>
                <a:noFill/>
                <a:tableStyleId>{A01FFBA2-3AC2-4F37-9505-FCC47E02D9F8}</a:tableStyleId>
              </a:tblPr>
              <a:tblGrid>
                <a:gridCol w="1085034">
                  <a:extLst>
                    <a:ext uri="{9D8B030D-6E8A-4147-A177-3AD203B41FA5}">
                      <a16:colId xmlns:a16="http://schemas.microsoft.com/office/drawing/2014/main" val="20000"/>
                    </a:ext>
                  </a:extLst>
                </a:gridCol>
                <a:gridCol w="771889">
                  <a:extLst>
                    <a:ext uri="{9D8B030D-6E8A-4147-A177-3AD203B41FA5}">
                      <a16:colId xmlns:a16="http://schemas.microsoft.com/office/drawing/2014/main" val="20001"/>
                    </a:ext>
                  </a:extLst>
                </a:gridCol>
                <a:gridCol w="652104">
                  <a:extLst>
                    <a:ext uri="{9D8B030D-6E8A-4147-A177-3AD203B41FA5}">
                      <a16:colId xmlns:a16="http://schemas.microsoft.com/office/drawing/2014/main" val="20002"/>
                    </a:ext>
                  </a:extLst>
                </a:gridCol>
                <a:gridCol w="816411">
                  <a:extLst>
                    <a:ext uri="{9D8B030D-6E8A-4147-A177-3AD203B41FA5}">
                      <a16:colId xmlns:a16="http://schemas.microsoft.com/office/drawing/2014/main" val="20003"/>
                    </a:ext>
                  </a:extLst>
                </a:gridCol>
                <a:gridCol w="845464">
                  <a:extLst>
                    <a:ext uri="{9D8B030D-6E8A-4147-A177-3AD203B41FA5}">
                      <a16:colId xmlns:a16="http://schemas.microsoft.com/office/drawing/2014/main" val="20004"/>
                    </a:ext>
                  </a:extLst>
                </a:gridCol>
                <a:gridCol w="929871">
                  <a:extLst>
                    <a:ext uri="{9D8B030D-6E8A-4147-A177-3AD203B41FA5}">
                      <a16:colId xmlns:a16="http://schemas.microsoft.com/office/drawing/2014/main" val="20005"/>
                    </a:ext>
                  </a:extLst>
                </a:gridCol>
                <a:gridCol w="858026">
                  <a:extLst>
                    <a:ext uri="{9D8B030D-6E8A-4147-A177-3AD203B41FA5}">
                      <a16:colId xmlns:a16="http://schemas.microsoft.com/office/drawing/2014/main" val="20006"/>
                    </a:ext>
                  </a:extLst>
                </a:gridCol>
                <a:gridCol w="858026">
                  <a:extLst>
                    <a:ext uri="{9D8B030D-6E8A-4147-A177-3AD203B41FA5}">
                      <a16:colId xmlns:a16="http://schemas.microsoft.com/office/drawing/2014/main" val="670599441"/>
                    </a:ext>
                  </a:extLst>
                </a:gridCol>
                <a:gridCol w="829750">
                  <a:extLst>
                    <a:ext uri="{9D8B030D-6E8A-4147-A177-3AD203B41FA5}">
                      <a16:colId xmlns:a16="http://schemas.microsoft.com/office/drawing/2014/main" val="20007"/>
                    </a:ext>
                  </a:extLst>
                </a:gridCol>
              </a:tblGrid>
              <a:tr h="556950">
                <a:tc>
                  <a:txBody>
                    <a:bodyPr/>
                    <a:lstStyle/>
                    <a:p>
                      <a:pPr marL="0" lvl="0" indent="0" algn="l" rtl="0">
                        <a:spcBef>
                          <a:spcPts val="0"/>
                        </a:spcBef>
                        <a:spcAft>
                          <a:spcPts val="0"/>
                        </a:spcAft>
                        <a:buNone/>
                      </a:pPr>
                      <a:endParaRPr sz="1200" b="0" i="0" u="none" strike="noStrike" cap="none" dirty="0">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dirty="0">
                          <a:solidFill>
                            <a:srgbClr val="24292F"/>
                          </a:solidFill>
                          <a:highlight>
                            <a:srgbClr val="FFFFFF"/>
                          </a:highlight>
                          <a:latin typeface="Avenir"/>
                          <a:ea typeface="Avenir"/>
                          <a:cs typeface="Avenir"/>
                          <a:sym typeface="Avenir"/>
                        </a:rPr>
                        <a:t>Semi-Sup(0.3)</a:t>
                      </a:r>
                      <a:endParaRPr sz="1200" b="0" i="0" u="none" strike="noStrike" cap="none" dirty="0">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Active-Semi (0.3)</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200" b="0" i="0" u="none" strike="noStrike" cap="none">
                          <a:solidFill>
                            <a:srgbClr val="24292F"/>
                          </a:solidFill>
                          <a:highlight>
                            <a:srgbClr val="FFFFFF"/>
                          </a:highlight>
                          <a:latin typeface="Avenir"/>
                          <a:ea typeface="Avenir"/>
                          <a:cs typeface="Avenir"/>
                          <a:sym typeface="Avenir"/>
                        </a:rPr>
                        <a:t>Semi-Sup-EqualTrain(0.5)</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200" b="0" i="0" u="none" strike="noStrike" cap="none">
                          <a:solidFill>
                            <a:srgbClr val="24292F"/>
                          </a:solidFill>
                          <a:highlight>
                            <a:srgbClr val="FFFFFF"/>
                          </a:highlight>
                          <a:latin typeface="Avenir"/>
                          <a:ea typeface="Avenir"/>
                          <a:cs typeface="Avenir"/>
                          <a:sym typeface="Avenir"/>
                        </a:rPr>
                        <a:t>Semi-Sup-LessTrain</a:t>
                      </a:r>
                      <a:endParaRPr sz="1200" b="0" i="0" u="none" strike="noStrike" cap="none">
                        <a:solidFill>
                          <a:srgbClr val="24292F"/>
                        </a:solidFill>
                        <a:highlight>
                          <a:srgbClr val="FFFFFF"/>
                        </a:highlight>
                        <a:latin typeface="Avenir"/>
                        <a:ea typeface="Avenir"/>
                        <a:cs typeface="Avenir"/>
                        <a:sym typeface="Avenir"/>
                      </a:endParaRPr>
                    </a:p>
                    <a:p>
                      <a:pPr marL="0" lvl="0" indent="0" algn="ctr" rtl="0">
                        <a:spcBef>
                          <a:spcPts val="0"/>
                        </a:spcBef>
                        <a:spcAft>
                          <a:spcPts val="0"/>
                        </a:spcAft>
                        <a:buClr>
                          <a:schemeClr val="dk1"/>
                        </a:buClr>
                        <a:buSzPts val="1100"/>
                        <a:buFont typeface="Arial"/>
                        <a:buNone/>
                      </a:pPr>
                      <a:r>
                        <a:rPr lang="en" sz="1200" b="0" i="0" u="none" strike="noStrike" cap="none">
                          <a:solidFill>
                            <a:srgbClr val="24292F"/>
                          </a:solidFill>
                          <a:highlight>
                            <a:srgbClr val="FFFFFF"/>
                          </a:highlight>
                          <a:latin typeface="Avenir"/>
                          <a:ea typeface="Avenir"/>
                          <a:cs typeface="Avenir"/>
                          <a:sym typeface="Avenir"/>
                        </a:rPr>
                        <a:t>(0.5)</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200" b="0" i="0" u="none" strike="noStrike" cap="none" dirty="0">
                          <a:solidFill>
                            <a:srgbClr val="24292F"/>
                          </a:solidFill>
                          <a:highlight>
                            <a:srgbClr val="FFFFFF"/>
                          </a:highlight>
                          <a:latin typeface="Avenir"/>
                          <a:ea typeface="Avenir"/>
                          <a:cs typeface="Avenir"/>
                          <a:sym typeface="Avenir"/>
                        </a:rPr>
                        <a:t>Active-Semi (0.5)</a:t>
                      </a:r>
                      <a:endParaRPr sz="1200" b="0" i="0" u="none" strike="noStrike" cap="none" dirty="0">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200" b="0" i="0" u="none" strike="noStrike" cap="none" dirty="0">
                          <a:solidFill>
                            <a:srgbClr val="24292F"/>
                          </a:solidFill>
                          <a:highlight>
                            <a:srgbClr val="FFFFFF"/>
                          </a:highlight>
                          <a:latin typeface="Avenir"/>
                          <a:ea typeface="Avenir"/>
                          <a:cs typeface="Avenir"/>
                          <a:sym typeface="Avenir"/>
                        </a:rPr>
                        <a:t>Semi-Sup</a:t>
                      </a:r>
                      <a:endParaRPr sz="1200" b="0" i="0" u="none" strike="noStrike" cap="none" dirty="0">
                        <a:solidFill>
                          <a:srgbClr val="24292F"/>
                        </a:solidFill>
                        <a:highlight>
                          <a:srgbClr val="FFFFFF"/>
                        </a:highlight>
                        <a:latin typeface="Avenir"/>
                        <a:ea typeface="Avenir"/>
                        <a:cs typeface="Avenir"/>
                        <a:sym typeface="Avenir"/>
                      </a:endParaRPr>
                    </a:p>
                    <a:p>
                      <a:pPr marL="0" lvl="0" indent="0" algn="ctr" rtl="0">
                        <a:spcBef>
                          <a:spcPts val="0"/>
                        </a:spcBef>
                        <a:spcAft>
                          <a:spcPts val="0"/>
                        </a:spcAft>
                        <a:buClr>
                          <a:schemeClr val="dk1"/>
                        </a:buClr>
                        <a:buSzPts val="1100"/>
                        <a:buFont typeface="Arial"/>
                        <a:buNone/>
                      </a:pPr>
                      <a:r>
                        <a:rPr lang="en" sz="1200" b="0" i="0" u="none" strike="noStrike" cap="none" dirty="0">
                          <a:solidFill>
                            <a:srgbClr val="24292F"/>
                          </a:solidFill>
                          <a:highlight>
                            <a:srgbClr val="FFFFFF"/>
                          </a:highlight>
                          <a:latin typeface="Avenir"/>
                          <a:ea typeface="Avenir"/>
                          <a:cs typeface="Avenir"/>
                          <a:sym typeface="Avenir"/>
                        </a:rPr>
                        <a:t>(0.7)</a:t>
                      </a:r>
                      <a:endParaRPr sz="1200" b="0" i="0" u="none" strike="noStrike" cap="none" dirty="0">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en-US" sz="1200" b="0" i="0" u="none" strike="noStrike" cap="none" dirty="0">
                          <a:solidFill>
                            <a:srgbClr val="24292F"/>
                          </a:solidFill>
                          <a:highlight>
                            <a:srgbClr val="FFFFFF"/>
                          </a:highlight>
                          <a:latin typeface="Avenir"/>
                          <a:ea typeface="Avenir"/>
                          <a:cs typeface="Avenir"/>
                          <a:sym typeface="Avenir"/>
                        </a:rPr>
                        <a:t>Active-Semi (0.7)</a:t>
                      </a:r>
                    </a:p>
                    <a:p>
                      <a:pPr marL="0" marR="0" lvl="0" indent="0" algn="ctr" rtl="0">
                        <a:lnSpc>
                          <a:spcPct val="100000"/>
                        </a:lnSpc>
                        <a:spcBef>
                          <a:spcPts val="0"/>
                        </a:spcBef>
                        <a:spcAft>
                          <a:spcPts val="0"/>
                        </a:spcAft>
                        <a:buClr>
                          <a:schemeClr val="dk1"/>
                        </a:buClr>
                        <a:buSzPts val="1100"/>
                        <a:buFont typeface="Arial"/>
                        <a:buNone/>
                      </a:pPr>
                      <a:endParaRPr sz="1200" b="0" i="0" u="none" strike="noStrike" cap="none" dirty="0">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200" b="0" i="0" u="none" strike="noStrike" cap="none">
                          <a:solidFill>
                            <a:srgbClr val="24292F"/>
                          </a:solidFill>
                          <a:highlight>
                            <a:srgbClr val="FFFFFF"/>
                          </a:highlight>
                          <a:latin typeface="Avenir"/>
                          <a:ea typeface="Avenir"/>
                          <a:cs typeface="Avenir"/>
                          <a:sym typeface="Avenir"/>
                        </a:rPr>
                        <a:t>Supervised(1.0)</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extLst>
                  <a:ext uri="{0D108BD9-81ED-4DB2-BD59-A6C34878D82A}">
                    <a16:rowId xmlns:a16="http://schemas.microsoft.com/office/drawing/2014/main" val="10000"/>
                  </a:ext>
                </a:extLst>
              </a:tr>
              <a:tr h="329725">
                <a:tc>
                  <a:txBody>
                    <a:bodyPr/>
                    <a:lstStyle/>
                    <a:p>
                      <a:pPr marL="0" lvl="0" indent="0" algn="l" rtl="0">
                        <a:spcBef>
                          <a:spcPts val="0"/>
                        </a:spcBef>
                        <a:spcAft>
                          <a:spcPts val="0"/>
                        </a:spcAft>
                        <a:buNone/>
                      </a:pPr>
                      <a:r>
                        <a:rPr lang="en" sz="1200" b="0" i="0" u="none" strike="noStrike" cap="none" dirty="0">
                          <a:solidFill>
                            <a:srgbClr val="24292F"/>
                          </a:solidFill>
                          <a:highlight>
                            <a:srgbClr val="FFFFFF"/>
                          </a:highlight>
                          <a:latin typeface="Avenir"/>
                          <a:ea typeface="Avenir"/>
                          <a:cs typeface="Avenir"/>
                          <a:sym typeface="Avenir"/>
                        </a:rPr>
                        <a:t>mIoU</a:t>
                      </a:r>
                      <a:endParaRPr sz="1200" b="0" i="0" u="none" strike="noStrike" cap="none" dirty="0">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dirty="0">
                          <a:solidFill>
                            <a:srgbClr val="24292F"/>
                          </a:solidFill>
                          <a:highlight>
                            <a:srgbClr val="FFFFFF"/>
                          </a:highlight>
                          <a:latin typeface="Avenir"/>
                          <a:ea typeface="Avenir"/>
                          <a:cs typeface="Avenir"/>
                          <a:sym typeface="Avenir"/>
                        </a:rPr>
                        <a:t>63.11</a:t>
                      </a:r>
                      <a:endParaRPr sz="1200" b="0" i="0" u="none" strike="noStrike" cap="none" dirty="0">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61.47</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62.63</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62.07</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62.32</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dirty="0">
                          <a:solidFill>
                            <a:srgbClr val="24292F"/>
                          </a:solidFill>
                          <a:highlight>
                            <a:srgbClr val="FFFFFF"/>
                          </a:highlight>
                          <a:latin typeface="Avenir"/>
                          <a:ea typeface="Avenir"/>
                          <a:cs typeface="Avenir"/>
                          <a:sym typeface="Avenir"/>
                        </a:rPr>
                        <a:t>62.93</a:t>
                      </a:r>
                      <a:endParaRPr sz="1200" b="0" i="0" u="none" strike="noStrike" cap="none" dirty="0">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marR="0" lvl="0" indent="0" algn="ctr" rtl="0">
                        <a:lnSpc>
                          <a:spcPct val="100000"/>
                        </a:lnSpc>
                        <a:spcBef>
                          <a:spcPts val="0"/>
                        </a:spcBef>
                        <a:spcAft>
                          <a:spcPts val="0"/>
                        </a:spcAft>
                        <a:buClr>
                          <a:schemeClr val="dk1"/>
                        </a:buClr>
                        <a:buSzPts val="1100"/>
                        <a:buFont typeface="Arial"/>
                        <a:buNone/>
                      </a:pPr>
                      <a:r>
                        <a:rPr lang="en-US" sz="1200" b="0" i="0" u="none" strike="noStrike" cap="none" dirty="0">
                          <a:solidFill>
                            <a:srgbClr val="24292F"/>
                          </a:solidFill>
                          <a:highlight>
                            <a:srgbClr val="FFFFFF"/>
                          </a:highlight>
                          <a:latin typeface="Avenir"/>
                          <a:ea typeface="Avenir"/>
                          <a:cs typeface="Avenir"/>
                          <a:sym typeface="Avenir"/>
                        </a:rPr>
                        <a:t>63.24</a:t>
                      </a:r>
                      <a:endParaRPr sz="1200" b="0" i="0" u="none" strike="noStrike" cap="none" dirty="0">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64.60</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extLst>
                  <a:ext uri="{0D108BD9-81ED-4DB2-BD59-A6C34878D82A}">
                    <a16:rowId xmlns:a16="http://schemas.microsoft.com/office/drawing/2014/main" val="10001"/>
                  </a:ext>
                </a:extLst>
              </a:tr>
              <a:tr h="329725">
                <a:tc>
                  <a:txBody>
                    <a:bodyPr/>
                    <a:lstStyle/>
                    <a:p>
                      <a:pPr marL="0" lvl="0" indent="0" algn="l" rtl="0">
                        <a:spcBef>
                          <a:spcPts val="0"/>
                        </a:spcBef>
                        <a:spcAft>
                          <a:spcPts val="0"/>
                        </a:spcAft>
                        <a:buNone/>
                      </a:pPr>
                      <a:r>
                        <a:rPr lang="en" sz="1200" b="0" i="0" u="none" strike="noStrike" cap="none" dirty="0">
                          <a:solidFill>
                            <a:srgbClr val="24292F"/>
                          </a:solidFill>
                          <a:highlight>
                            <a:srgbClr val="FFFFFF"/>
                          </a:highlight>
                          <a:latin typeface="Avenir"/>
                          <a:ea typeface="Avenir"/>
                          <a:cs typeface="Avenir"/>
                          <a:sym typeface="Avenir"/>
                        </a:rPr>
                        <a:t>Class[1] IoU</a:t>
                      </a:r>
                      <a:endParaRPr sz="1200" b="0" i="0" u="none" strike="noStrike" cap="none" dirty="0">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27.40</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dirty="0">
                          <a:solidFill>
                            <a:srgbClr val="24292F"/>
                          </a:solidFill>
                          <a:highlight>
                            <a:srgbClr val="FFFFFF"/>
                          </a:highlight>
                          <a:latin typeface="Avenir"/>
                          <a:ea typeface="Avenir"/>
                          <a:cs typeface="Avenir"/>
                          <a:sym typeface="Avenir"/>
                        </a:rPr>
                        <a:t>23.91</a:t>
                      </a:r>
                      <a:endParaRPr sz="1200" b="0" i="0" u="none" strike="noStrike" cap="none" dirty="0">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26.38</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25.23</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25.93</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dirty="0">
                          <a:solidFill>
                            <a:srgbClr val="24292F"/>
                          </a:solidFill>
                          <a:highlight>
                            <a:srgbClr val="FFFFFF"/>
                          </a:highlight>
                          <a:latin typeface="Avenir"/>
                          <a:ea typeface="Avenir"/>
                          <a:cs typeface="Avenir"/>
                          <a:sym typeface="Avenir"/>
                        </a:rPr>
                        <a:t>27.07</a:t>
                      </a:r>
                      <a:endParaRPr sz="1200" b="0" i="0" u="none" strike="noStrike" cap="none" dirty="0">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marR="0" lvl="0" indent="0" algn="ctr" rtl="0">
                        <a:lnSpc>
                          <a:spcPct val="100000"/>
                        </a:lnSpc>
                        <a:spcBef>
                          <a:spcPts val="0"/>
                        </a:spcBef>
                        <a:spcAft>
                          <a:spcPts val="0"/>
                        </a:spcAft>
                        <a:buClr>
                          <a:schemeClr val="dk1"/>
                        </a:buClr>
                        <a:buSzPts val="1100"/>
                        <a:buFont typeface="Arial"/>
                        <a:buNone/>
                      </a:pPr>
                      <a:r>
                        <a:rPr lang="en-US" sz="1200" b="0" i="0" u="none" strike="noStrike" cap="none" dirty="0">
                          <a:solidFill>
                            <a:srgbClr val="24292F"/>
                          </a:solidFill>
                          <a:highlight>
                            <a:srgbClr val="FFFFFF"/>
                          </a:highlight>
                          <a:latin typeface="Avenir"/>
                          <a:ea typeface="Avenir"/>
                          <a:cs typeface="Avenir"/>
                          <a:sym typeface="Avenir"/>
                        </a:rPr>
                        <a:t>27.62</a:t>
                      </a:r>
                      <a:endParaRPr sz="1200" b="0" i="0" u="none" strike="noStrike" cap="none" dirty="0">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30.20</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extLst>
                  <a:ext uri="{0D108BD9-81ED-4DB2-BD59-A6C34878D82A}">
                    <a16:rowId xmlns:a16="http://schemas.microsoft.com/office/drawing/2014/main" val="10002"/>
                  </a:ext>
                </a:extLst>
              </a:tr>
              <a:tr h="413750">
                <a:tc>
                  <a:txBody>
                    <a:bodyPr/>
                    <a:lstStyle/>
                    <a:p>
                      <a:pPr marL="0" lvl="0" indent="0" algn="l"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Precision</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0.4259</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0.4934</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dirty="0">
                          <a:solidFill>
                            <a:srgbClr val="24292F"/>
                          </a:solidFill>
                          <a:highlight>
                            <a:srgbClr val="FFFFFF"/>
                          </a:highlight>
                          <a:latin typeface="Avenir"/>
                          <a:ea typeface="Avenir"/>
                          <a:cs typeface="Avenir"/>
                          <a:sym typeface="Avenir"/>
                        </a:rPr>
                        <a:t>0.4403</a:t>
                      </a:r>
                      <a:endParaRPr sz="1200" b="0" i="0" u="none" strike="noStrike" cap="none" dirty="0">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0.4444</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0.4430</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dirty="0">
                          <a:solidFill>
                            <a:srgbClr val="24292F"/>
                          </a:solidFill>
                          <a:highlight>
                            <a:srgbClr val="FFFFFF"/>
                          </a:highlight>
                          <a:latin typeface="Avenir"/>
                          <a:ea typeface="Avenir"/>
                          <a:cs typeface="Avenir"/>
                          <a:sym typeface="Avenir"/>
                        </a:rPr>
                        <a:t>0.4281</a:t>
                      </a:r>
                      <a:endParaRPr sz="1200" b="0" i="0" u="none" strike="noStrike" cap="none" dirty="0">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marR="0" lvl="0" indent="0" algn="ctr" rtl="0">
                        <a:lnSpc>
                          <a:spcPct val="100000"/>
                        </a:lnSpc>
                        <a:spcBef>
                          <a:spcPts val="0"/>
                        </a:spcBef>
                        <a:spcAft>
                          <a:spcPts val="0"/>
                        </a:spcAft>
                        <a:buClr>
                          <a:schemeClr val="dk1"/>
                        </a:buClr>
                        <a:buSzPts val="1100"/>
                        <a:buFont typeface="Arial"/>
                        <a:buNone/>
                      </a:pPr>
                      <a:r>
                        <a:rPr lang="en-US" sz="1200" b="0" i="0" u="none" strike="noStrike" cap="none" dirty="0">
                          <a:solidFill>
                            <a:srgbClr val="24292F"/>
                          </a:solidFill>
                          <a:highlight>
                            <a:srgbClr val="FFFFFF"/>
                          </a:highlight>
                          <a:latin typeface="Avenir"/>
                          <a:ea typeface="Avenir"/>
                          <a:cs typeface="Avenir"/>
                          <a:sym typeface="Avenir"/>
                        </a:rPr>
                        <a:t>0.4414</a:t>
                      </a:r>
                      <a:endParaRPr sz="1200" b="0" i="0" u="none" strike="noStrike" cap="none" dirty="0">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0.5127</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extLst>
                  <a:ext uri="{0D108BD9-81ED-4DB2-BD59-A6C34878D82A}">
                    <a16:rowId xmlns:a16="http://schemas.microsoft.com/office/drawing/2014/main" val="10003"/>
                  </a:ext>
                </a:extLst>
              </a:tr>
              <a:tr h="449125">
                <a:tc>
                  <a:txBody>
                    <a:bodyPr/>
                    <a:lstStyle/>
                    <a:p>
                      <a:pPr marL="0" lvl="0" indent="0" algn="l"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Recall</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0.5028</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0.3449</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dirty="0">
                          <a:solidFill>
                            <a:srgbClr val="24292F"/>
                          </a:solidFill>
                          <a:highlight>
                            <a:srgbClr val="FFFFFF"/>
                          </a:highlight>
                          <a:latin typeface="Avenir"/>
                          <a:ea typeface="Avenir"/>
                          <a:cs typeface="Avenir"/>
                          <a:sym typeface="Avenir"/>
                        </a:rPr>
                        <a:t>0.4555</a:t>
                      </a:r>
                      <a:endParaRPr sz="1200" b="0" i="0" u="none" strike="noStrike" cap="none" dirty="0">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dirty="0">
                          <a:solidFill>
                            <a:srgbClr val="24292F"/>
                          </a:solidFill>
                          <a:highlight>
                            <a:srgbClr val="FFFFFF"/>
                          </a:highlight>
                          <a:latin typeface="Avenir"/>
                          <a:ea typeface="Avenir"/>
                          <a:cs typeface="Avenir"/>
                          <a:sym typeface="Avenir"/>
                        </a:rPr>
                        <a:t>0.4212</a:t>
                      </a:r>
                      <a:endParaRPr sz="1200" b="0" i="0" u="none" strike="noStrike" cap="none" dirty="0">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0.5114</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dirty="0">
                          <a:solidFill>
                            <a:srgbClr val="24292F"/>
                          </a:solidFill>
                          <a:highlight>
                            <a:srgbClr val="FFFFFF"/>
                          </a:highlight>
                          <a:latin typeface="Avenir"/>
                          <a:ea typeface="Avenir"/>
                          <a:cs typeface="Avenir"/>
                          <a:sym typeface="Avenir"/>
                        </a:rPr>
                        <a:t>0.5072</a:t>
                      </a:r>
                      <a:endParaRPr sz="1200" b="0" i="0" u="none" strike="noStrike" cap="none" dirty="0">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marR="0" lvl="0" indent="0" algn="ctr" rtl="0">
                        <a:lnSpc>
                          <a:spcPct val="100000"/>
                        </a:lnSpc>
                        <a:spcBef>
                          <a:spcPts val="0"/>
                        </a:spcBef>
                        <a:spcAft>
                          <a:spcPts val="0"/>
                        </a:spcAft>
                        <a:buClr>
                          <a:schemeClr val="dk1"/>
                        </a:buClr>
                        <a:buSzPts val="1100"/>
                        <a:buFont typeface="Arial"/>
                        <a:buNone/>
                      </a:pPr>
                      <a:r>
                        <a:rPr lang="en-US" sz="1200" b="0" i="0" u="none" strike="noStrike" cap="none" dirty="0">
                          <a:solidFill>
                            <a:srgbClr val="24292F"/>
                          </a:solidFill>
                          <a:highlight>
                            <a:srgbClr val="FFFFFF"/>
                          </a:highlight>
                          <a:latin typeface="Avenir"/>
                          <a:ea typeface="Avenir"/>
                          <a:cs typeface="Avenir"/>
                          <a:sym typeface="Avenir"/>
                        </a:rPr>
                        <a:t>0.4945</a:t>
                      </a:r>
                      <a:endParaRPr sz="1200" b="0" i="0" u="none" strike="noStrike" cap="none" dirty="0">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0.4887</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extLst>
                  <a:ext uri="{0D108BD9-81ED-4DB2-BD59-A6C34878D82A}">
                    <a16:rowId xmlns:a16="http://schemas.microsoft.com/office/drawing/2014/main" val="10004"/>
                  </a:ext>
                </a:extLst>
              </a:tr>
              <a:tr h="449125">
                <a:tc>
                  <a:txBody>
                    <a:bodyPr/>
                    <a:lstStyle/>
                    <a:p>
                      <a:pPr marL="0" lvl="0" indent="0" algn="l"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F1-Score</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0.4612</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0.4060</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0.4478</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dirty="0">
                          <a:solidFill>
                            <a:srgbClr val="24292F"/>
                          </a:solidFill>
                          <a:highlight>
                            <a:srgbClr val="FFFFFF"/>
                          </a:highlight>
                          <a:latin typeface="Avenir"/>
                          <a:ea typeface="Avenir"/>
                          <a:cs typeface="Avenir"/>
                          <a:sym typeface="Avenir"/>
                        </a:rPr>
                        <a:t>0.4325</a:t>
                      </a:r>
                      <a:endParaRPr sz="1200" b="0" i="0" u="none" strike="noStrike" cap="none" dirty="0">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dirty="0">
                          <a:solidFill>
                            <a:srgbClr val="24292F"/>
                          </a:solidFill>
                          <a:highlight>
                            <a:srgbClr val="FFFFFF"/>
                          </a:highlight>
                          <a:latin typeface="Avenir"/>
                          <a:ea typeface="Avenir"/>
                          <a:cs typeface="Avenir"/>
                          <a:sym typeface="Avenir"/>
                        </a:rPr>
                        <a:t>0.4748</a:t>
                      </a:r>
                      <a:endParaRPr sz="1200" b="0" i="0" u="none" strike="noStrike" cap="none" dirty="0">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dirty="0">
                          <a:solidFill>
                            <a:srgbClr val="24292F"/>
                          </a:solidFill>
                          <a:highlight>
                            <a:srgbClr val="FFFFFF"/>
                          </a:highlight>
                          <a:latin typeface="Avenir"/>
                          <a:ea typeface="Avenir"/>
                          <a:cs typeface="Avenir"/>
                          <a:sym typeface="Avenir"/>
                        </a:rPr>
                        <a:t>0.4643</a:t>
                      </a:r>
                      <a:endParaRPr sz="1200" b="0" i="0" u="none" strike="noStrike" cap="none" dirty="0">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marR="0" lvl="0" indent="0" algn="ctr" rtl="0">
                        <a:lnSpc>
                          <a:spcPct val="100000"/>
                        </a:lnSpc>
                        <a:spcBef>
                          <a:spcPts val="0"/>
                        </a:spcBef>
                        <a:spcAft>
                          <a:spcPts val="0"/>
                        </a:spcAft>
                        <a:buClr>
                          <a:schemeClr val="dk1"/>
                        </a:buClr>
                        <a:buSzPts val="1100"/>
                        <a:buFont typeface="Arial"/>
                        <a:buNone/>
                      </a:pPr>
                      <a:r>
                        <a:rPr lang="en-US" sz="1200" b="0" i="0" u="none" strike="noStrike" cap="none" dirty="0">
                          <a:solidFill>
                            <a:srgbClr val="24292F"/>
                          </a:solidFill>
                          <a:highlight>
                            <a:srgbClr val="FFFFFF"/>
                          </a:highlight>
                          <a:latin typeface="Avenir"/>
                          <a:ea typeface="Avenir"/>
                          <a:cs typeface="Avenir"/>
                          <a:sym typeface="Avenir"/>
                        </a:rPr>
                        <a:t>0.4665</a:t>
                      </a:r>
                      <a:endParaRPr sz="1200" b="0" i="0" u="none" strike="noStrike" cap="none" dirty="0">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0.5004</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extLst>
                  <a:ext uri="{0D108BD9-81ED-4DB2-BD59-A6C34878D82A}">
                    <a16:rowId xmlns:a16="http://schemas.microsoft.com/office/drawing/2014/main" val="10005"/>
                  </a:ext>
                </a:extLst>
              </a:tr>
              <a:tr h="449125">
                <a:tc>
                  <a:txBody>
                    <a:bodyPr/>
                    <a:lstStyle/>
                    <a:p>
                      <a:pPr marL="0" lvl="0" indent="0" algn="l"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TP</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0.2997</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0.2547</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0.2885</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0.2759</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dirty="0">
                          <a:solidFill>
                            <a:srgbClr val="24292F"/>
                          </a:solidFill>
                          <a:highlight>
                            <a:srgbClr val="FFFFFF"/>
                          </a:highlight>
                          <a:latin typeface="Avenir"/>
                          <a:ea typeface="Avenir"/>
                          <a:cs typeface="Avenir"/>
                          <a:sym typeface="Avenir"/>
                        </a:rPr>
                        <a:t>0.3113</a:t>
                      </a:r>
                      <a:endParaRPr sz="1200" b="0" i="0" u="none" strike="noStrike" cap="none" dirty="0">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dirty="0">
                          <a:solidFill>
                            <a:srgbClr val="24292F"/>
                          </a:solidFill>
                          <a:highlight>
                            <a:srgbClr val="FFFFFF"/>
                          </a:highlight>
                          <a:latin typeface="Avenir"/>
                          <a:ea typeface="Avenir"/>
                          <a:cs typeface="Avenir"/>
                          <a:sym typeface="Avenir"/>
                        </a:rPr>
                        <a:t>0.3023</a:t>
                      </a:r>
                      <a:endParaRPr sz="1200" b="0" i="0" u="none" strike="noStrike" cap="none" dirty="0">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marR="0" lvl="0" indent="0" algn="ctr" rtl="0">
                        <a:lnSpc>
                          <a:spcPct val="100000"/>
                        </a:lnSpc>
                        <a:spcBef>
                          <a:spcPts val="0"/>
                        </a:spcBef>
                        <a:spcAft>
                          <a:spcPts val="0"/>
                        </a:spcAft>
                        <a:buClr>
                          <a:schemeClr val="dk1"/>
                        </a:buClr>
                        <a:buSzPts val="1100"/>
                        <a:buFont typeface="Arial"/>
                        <a:buNone/>
                      </a:pPr>
                      <a:r>
                        <a:rPr lang="en-US" sz="1200" b="0" i="0" u="none" strike="noStrike" cap="none" dirty="0">
                          <a:solidFill>
                            <a:srgbClr val="24292F"/>
                          </a:solidFill>
                          <a:highlight>
                            <a:srgbClr val="FFFFFF"/>
                          </a:highlight>
                          <a:latin typeface="Avenir"/>
                          <a:ea typeface="Avenir"/>
                          <a:cs typeface="Avenir"/>
                          <a:sym typeface="Avenir"/>
                        </a:rPr>
                        <a:t>0.3042</a:t>
                      </a:r>
                      <a:endParaRPr sz="1200" b="0" i="0" u="none" strike="noStrike" cap="none" dirty="0">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0.3337</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extLst>
                  <a:ext uri="{0D108BD9-81ED-4DB2-BD59-A6C34878D82A}">
                    <a16:rowId xmlns:a16="http://schemas.microsoft.com/office/drawing/2014/main" val="10006"/>
                  </a:ext>
                </a:extLst>
              </a:tr>
              <a:tr h="449125">
                <a:tc>
                  <a:txBody>
                    <a:bodyPr/>
                    <a:lstStyle/>
                    <a:p>
                      <a:pPr marL="0" lvl="0" indent="0" algn="l"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FP</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0.4039</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0.2615</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0.3667</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0.3449</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0.3913</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dirty="0">
                          <a:solidFill>
                            <a:srgbClr val="24292F"/>
                          </a:solidFill>
                          <a:highlight>
                            <a:srgbClr val="FFFFFF"/>
                          </a:highlight>
                          <a:latin typeface="Avenir"/>
                          <a:ea typeface="Avenir"/>
                          <a:cs typeface="Avenir"/>
                          <a:sym typeface="Avenir"/>
                        </a:rPr>
                        <a:t>0.4039</a:t>
                      </a:r>
                      <a:endParaRPr sz="1200" b="0" i="0" u="none" strike="noStrike" cap="none" dirty="0">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marR="0" lvl="0" indent="0" algn="ctr" rtl="0">
                        <a:lnSpc>
                          <a:spcPct val="100000"/>
                        </a:lnSpc>
                        <a:spcBef>
                          <a:spcPts val="0"/>
                        </a:spcBef>
                        <a:spcAft>
                          <a:spcPts val="0"/>
                        </a:spcAft>
                        <a:buClr>
                          <a:schemeClr val="dk1"/>
                        </a:buClr>
                        <a:buSzPts val="1100"/>
                        <a:buFont typeface="Arial"/>
                        <a:buNone/>
                      </a:pPr>
                      <a:r>
                        <a:rPr lang="en-US" sz="1200" b="0" i="0" u="none" strike="noStrike" cap="none" dirty="0">
                          <a:solidFill>
                            <a:srgbClr val="24292F"/>
                          </a:solidFill>
                          <a:highlight>
                            <a:srgbClr val="FFFFFF"/>
                          </a:highlight>
                          <a:latin typeface="Avenir"/>
                          <a:ea typeface="Avenir"/>
                          <a:cs typeface="Avenir"/>
                          <a:sym typeface="Avenir"/>
                        </a:rPr>
                        <a:t>0.3849</a:t>
                      </a:r>
                      <a:endParaRPr sz="1200" b="0" i="0" u="none" strike="noStrike" cap="none" dirty="0">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dirty="0">
                          <a:solidFill>
                            <a:srgbClr val="24292F"/>
                          </a:solidFill>
                          <a:highlight>
                            <a:srgbClr val="FFFFFF"/>
                          </a:highlight>
                          <a:latin typeface="Avenir"/>
                          <a:ea typeface="Avenir"/>
                          <a:cs typeface="Avenir"/>
                          <a:sym typeface="Avenir"/>
                        </a:rPr>
                        <a:t>0.3172</a:t>
                      </a:r>
                      <a:endParaRPr sz="1200" b="0" i="0" u="none" strike="noStrike" cap="none" dirty="0">
                        <a:solidFill>
                          <a:srgbClr val="24292F"/>
                        </a:solidFill>
                        <a:highlight>
                          <a:srgbClr val="FFFFFF"/>
                        </a:highlight>
                        <a:latin typeface="Avenir"/>
                        <a:ea typeface="Avenir"/>
                        <a:cs typeface="Avenir"/>
                        <a:sym typeface="Avenir"/>
                      </a:endParaRPr>
                    </a:p>
                  </a:txBody>
                  <a:tcPr marL="91425" marR="91425" marT="91425" marB="91425"/>
                </a:tc>
                <a:extLst>
                  <a:ext uri="{0D108BD9-81ED-4DB2-BD59-A6C34878D82A}">
                    <a16:rowId xmlns:a16="http://schemas.microsoft.com/office/drawing/2014/main" val="10007"/>
                  </a:ext>
                </a:extLst>
              </a:tr>
              <a:tr h="449125">
                <a:tc>
                  <a:txBody>
                    <a:bodyPr/>
                    <a:lstStyle/>
                    <a:p>
                      <a:pPr marL="0" lvl="0" indent="0" algn="l"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FN</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0.2964</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0.4838</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0.3448</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0.3792</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a:solidFill>
                            <a:srgbClr val="24292F"/>
                          </a:solidFill>
                          <a:highlight>
                            <a:srgbClr val="FFFFFF"/>
                          </a:highlight>
                          <a:latin typeface="Avenir"/>
                          <a:ea typeface="Avenir"/>
                          <a:cs typeface="Avenir"/>
                          <a:sym typeface="Avenir"/>
                        </a:rPr>
                        <a:t>0.2974</a:t>
                      </a:r>
                      <a:endParaRPr sz="1200" b="0" i="0" u="none" strike="noStrike" cap="none">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dirty="0">
                          <a:solidFill>
                            <a:srgbClr val="24292F"/>
                          </a:solidFill>
                          <a:highlight>
                            <a:srgbClr val="FFFFFF"/>
                          </a:highlight>
                          <a:latin typeface="Avenir"/>
                          <a:ea typeface="Avenir"/>
                          <a:cs typeface="Avenir"/>
                          <a:sym typeface="Avenir"/>
                        </a:rPr>
                        <a:t>0.2938</a:t>
                      </a:r>
                      <a:endParaRPr sz="1200" b="0" i="0" u="none" strike="noStrike" cap="none" dirty="0">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marR="0" lvl="0" indent="0" algn="ctr" rtl="0">
                        <a:lnSpc>
                          <a:spcPct val="100000"/>
                        </a:lnSpc>
                        <a:spcBef>
                          <a:spcPts val="0"/>
                        </a:spcBef>
                        <a:spcAft>
                          <a:spcPts val="0"/>
                        </a:spcAft>
                        <a:buClr>
                          <a:schemeClr val="dk1"/>
                        </a:buClr>
                        <a:buSzPts val="1100"/>
                        <a:buFont typeface="Arial"/>
                        <a:buNone/>
                      </a:pPr>
                      <a:r>
                        <a:rPr lang="en-US" sz="1200" b="0" i="0" u="none" strike="noStrike" cap="none" dirty="0">
                          <a:solidFill>
                            <a:srgbClr val="24292F"/>
                          </a:solidFill>
                          <a:highlight>
                            <a:srgbClr val="FFFFFF"/>
                          </a:highlight>
                          <a:latin typeface="Avenir"/>
                          <a:ea typeface="Avenir"/>
                          <a:cs typeface="Avenir"/>
                          <a:sym typeface="Avenir"/>
                        </a:rPr>
                        <a:t>0.3110</a:t>
                      </a:r>
                      <a:endParaRPr sz="1200" b="0" i="0" u="none" strike="noStrike" cap="none" dirty="0">
                        <a:solidFill>
                          <a:srgbClr val="24292F"/>
                        </a:solidFill>
                        <a:highlight>
                          <a:srgbClr val="FFFFFF"/>
                        </a:highlight>
                        <a:latin typeface="Avenir"/>
                        <a:ea typeface="Avenir"/>
                        <a:cs typeface="Avenir"/>
                        <a:sym typeface="Avenir"/>
                      </a:endParaRPr>
                    </a:p>
                  </a:txBody>
                  <a:tcPr marL="91425" marR="91425" marT="91425" marB="91425"/>
                </a:tc>
                <a:tc>
                  <a:txBody>
                    <a:bodyPr/>
                    <a:lstStyle/>
                    <a:p>
                      <a:pPr marL="0" lvl="0" indent="0" algn="ctr" rtl="0">
                        <a:spcBef>
                          <a:spcPts val="0"/>
                        </a:spcBef>
                        <a:spcAft>
                          <a:spcPts val="0"/>
                        </a:spcAft>
                        <a:buNone/>
                      </a:pPr>
                      <a:r>
                        <a:rPr lang="en" sz="1200" b="0" i="0" u="none" strike="noStrike" cap="none" dirty="0">
                          <a:solidFill>
                            <a:srgbClr val="24292F"/>
                          </a:solidFill>
                          <a:highlight>
                            <a:srgbClr val="FFFFFF"/>
                          </a:highlight>
                          <a:latin typeface="Avenir"/>
                          <a:ea typeface="Avenir"/>
                          <a:cs typeface="Avenir"/>
                          <a:sym typeface="Avenir"/>
                        </a:rPr>
                        <a:t>0.3491</a:t>
                      </a:r>
                      <a:endParaRPr sz="1200" b="0" i="0" u="none" strike="noStrike" cap="none" dirty="0">
                        <a:solidFill>
                          <a:srgbClr val="24292F"/>
                        </a:solidFill>
                        <a:highlight>
                          <a:srgbClr val="FFFFFF"/>
                        </a:highlight>
                        <a:latin typeface="Avenir"/>
                        <a:ea typeface="Avenir"/>
                        <a:cs typeface="Avenir"/>
                        <a:sym typeface="Avenir"/>
                      </a:endParaRPr>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3"/>
        <p:cNvGrpSpPr/>
        <p:nvPr/>
      </p:nvGrpSpPr>
      <p:grpSpPr>
        <a:xfrm>
          <a:off x="0" y="0"/>
          <a:ext cx="0" cy="0"/>
          <a:chOff x="0" y="0"/>
          <a:chExt cx="0" cy="0"/>
        </a:xfrm>
      </p:grpSpPr>
      <p:sp>
        <p:nvSpPr>
          <p:cNvPr id="134" name="Google Shape;134;p27"/>
          <p:cNvSpPr txBox="1">
            <a:spLocks noGrp="1"/>
          </p:cNvSpPr>
          <p:nvPr>
            <p:ph type="title"/>
          </p:nvPr>
        </p:nvSpPr>
        <p:spPr>
          <a:xfrm>
            <a:off x="285750" y="150541"/>
            <a:ext cx="8572500" cy="761071"/>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A7934B"/>
              </a:buClr>
              <a:buSzPts val="2700"/>
              <a:buFont typeface="Roboto"/>
              <a:buNone/>
            </a:pPr>
            <a:r>
              <a:rPr lang="en">
                <a:latin typeface="Avenir"/>
                <a:ea typeface="Avenir"/>
                <a:cs typeface="Avenir"/>
                <a:sym typeface="Avenir"/>
              </a:rPr>
              <a:t>Introduction - Background</a:t>
            </a:r>
            <a:endParaRPr>
              <a:latin typeface="Avenir"/>
              <a:ea typeface="Avenir"/>
              <a:cs typeface="Avenir"/>
              <a:sym typeface="Avenir"/>
            </a:endParaRPr>
          </a:p>
        </p:txBody>
      </p:sp>
      <p:sp>
        <p:nvSpPr>
          <p:cNvPr id="135" name="Google Shape;135;p27"/>
          <p:cNvSpPr txBox="1">
            <a:spLocks noGrp="1"/>
          </p:cNvSpPr>
          <p:nvPr>
            <p:ph type="body" idx="1"/>
          </p:nvPr>
        </p:nvSpPr>
        <p:spPr>
          <a:xfrm>
            <a:off x="285750" y="987126"/>
            <a:ext cx="8572500" cy="3169200"/>
          </a:xfrm>
          <a:prstGeom prst="rect">
            <a:avLst/>
          </a:prstGeom>
          <a:noFill/>
          <a:ln>
            <a:noFill/>
          </a:ln>
        </p:spPr>
        <p:txBody>
          <a:bodyPr spcFirstLastPara="1" wrap="square" lIns="68575" tIns="34275" rIns="68575" bIns="34275" anchor="t" anchorCtr="0">
            <a:normAutofit/>
          </a:bodyPr>
          <a:lstStyle/>
          <a:p>
            <a:pPr marL="0" lvl="0" indent="0" algn="l" rtl="0">
              <a:lnSpc>
                <a:spcPct val="115000"/>
              </a:lnSpc>
              <a:spcBef>
                <a:spcPts val="1200"/>
              </a:spcBef>
              <a:spcAft>
                <a:spcPts val="0"/>
              </a:spcAft>
              <a:buNone/>
            </a:pPr>
            <a:r>
              <a:rPr lang="en" dirty="0">
                <a:latin typeface="Avenir"/>
                <a:ea typeface="Avenir"/>
                <a:cs typeface="Avenir"/>
                <a:sym typeface="Avenir"/>
              </a:rPr>
              <a:t>All supervised learning algorithms for automatic crack detection and classification require </a:t>
            </a:r>
            <a:r>
              <a:rPr lang="en" b="1" dirty="0">
                <a:solidFill>
                  <a:srgbClr val="FF0000"/>
                </a:solidFill>
                <a:latin typeface="Avenir"/>
                <a:ea typeface="Avenir"/>
                <a:cs typeface="Avenir"/>
                <a:sym typeface="Avenir"/>
              </a:rPr>
              <a:t>large</a:t>
            </a:r>
            <a:r>
              <a:rPr lang="en" b="1" dirty="0">
                <a:latin typeface="Avenir"/>
                <a:ea typeface="Avenir"/>
                <a:cs typeface="Avenir"/>
                <a:sym typeface="Avenir"/>
              </a:rPr>
              <a:t> </a:t>
            </a:r>
            <a:r>
              <a:rPr lang="en" dirty="0">
                <a:latin typeface="Avenir"/>
                <a:ea typeface="Avenir"/>
                <a:cs typeface="Avenir"/>
                <a:sym typeface="Avenir"/>
              </a:rPr>
              <a:t>and </a:t>
            </a:r>
            <a:r>
              <a:rPr lang="en" b="1" dirty="0">
                <a:solidFill>
                  <a:srgbClr val="FF0000"/>
                </a:solidFill>
                <a:latin typeface="Avenir"/>
                <a:ea typeface="Avenir"/>
                <a:cs typeface="Avenir"/>
                <a:sym typeface="Avenir"/>
              </a:rPr>
              <a:t>diverse</a:t>
            </a:r>
            <a:r>
              <a:rPr lang="en" b="1" dirty="0">
                <a:latin typeface="Avenir"/>
                <a:ea typeface="Avenir"/>
                <a:cs typeface="Avenir"/>
                <a:sym typeface="Avenir"/>
              </a:rPr>
              <a:t> </a:t>
            </a:r>
            <a:r>
              <a:rPr lang="en" dirty="0">
                <a:latin typeface="Avenir"/>
                <a:ea typeface="Avenir"/>
                <a:cs typeface="Avenir"/>
                <a:sym typeface="Avenir"/>
              </a:rPr>
              <a:t>datasets. In order to make these datasets useful </a:t>
            </a:r>
            <a:r>
              <a:rPr lang="en" b="1" dirty="0">
                <a:solidFill>
                  <a:srgbClr val="FF0000"/>
                </a:solidFill>
                <a:latin typeface="Avenir"/>
                <a:ea typeface="Avenir"/>
                <a:cs typeface="Avenir"/>
                <a:sym typeface="Avenir"/>
              </a:rPr>
              <a:t>data annotation</a:t>
            </a:r>
            <a:r>
              <a:rPr lang="en" dirty="0">
                <a:latin typeface="Avenir"/>
                <a:ea typeface="Avenir"/>
                <a:cs typeface="Avenir"/>
                <a:sym typeface="Avenir"/>
              </a:rPr>
              <a:t> is </a:t>
            </a:r>
            <a:r>
              <a:rPr lang="en" b="1" dirty="0">
                <a:latin typeface="Avenir"/>
                <a:ea typeface="Avenir"/>
                <a:cs typeface="Avenir"/>
                <a:sym typeface="Avenir"/>
              </a:rPr>
              <a:t>required. This </a:t>
            </a:r>
            <a:r>
              <a:rPr lang="en" dirty="0">
                <a:latin typeface="Avenir"/>
                <a:ea typeface="Avenir"/>
                <a:cs typeface="Avenir"/>
                <a:sym typeface="Avenir"/>
              </a:rPr>
              <a:t>process involves </a:t>
            </a:r>
            <a:r>
              <a:rPr lang="en" b="1" dirty="0">
                <a:latin typeface="Avenir"/>
                <a:ea typeface="Avenir"/>
                <a:cs typeface="Avenir"/>
                <a:sym typeface="Avenir"/>
              </a:rPr>
              <a:t>labeling </a:t>
            </a:r>
            <a:r>
              <a:rPr lang="en" dirty="0">
                <a:latin typeface="Avenir"/>
                <a:ea typeface="Avenir"/>
                <a:cs typeface="Avenir"/>
                <a:sym typeface="Avenir"/>
              </a:rPr>
              <a:t>features needed for training machine learning models to predict desired output.</a:t>
            </a:r>
            <a:endParaRPr dirty="0">
              <a:latin typeface="Avenir"/>
              <a:ea typeface="Avenir"/>
              <a:cs typeface="Avenir"/>
              <a:sym typeface="Avenir"/>
            </a:endParaRPr>
          </a:p>
          <a:p>
            <a:pPr marL="0" lvl="0" indent="0" algn="l" rtl="0">
              <a:lnSpc>
                <a:spcPct val="115000"/>
              </a:lnSpc>
              <a:spcBef>
                <a:spcPts val="1200"/>
              </a:spcBef>
              <a:spcAft>
                <a:spcPts val="0"/>
              </a:spcAft>
              <a:buClr>
                <a:schemeClr val="dk1"/>
              </a:buClr>
              <a:buSzPts val="1100"/>
              <a:buFont typeface="Arial"/>
              <a:buNone/>
            </a:pPr>
            <a:r>
              <a:rPr lang="en" dirty="0">
                <a:latin typeface="Avenir"/>
                <a:ea typeface="Avenir"/>
                <a:cs typeface="Avenir"/>
                <a:sym typeface="Avenir"/>
              </a:rPr>
              <a:t>In the framework of automatic crack detection, </a:t>
            </a:r>
            <a:r>
              <a:rPr lang="en" b="1" dirty="0">
                <a:latin typeface="Avenir"/>
                <a:ea typeface="Avenir"/>
                <a:cs typeface="Avenir"/>
                <a:sym typeface="Avenir"/>
              </a:rPr>
              <a:t>semantic segmentation</a:t>
            </a:r>
            <a:r>
              <a:rPr lang="en" dirty="0">
                <a:latin typeface="Avenir"/>
                <a:ea typeface="Avenir"/>
                <a:cs typeface="Avenir"/>
                <a:sym typeface="Avenir"/>
              </a:rPr>
              <a:t> is the most common and most promising data annotation technique.</a:t>
            </a:r>
            <a:endParaRPr dirty="0">
              <a:latin typeface="Avenir"/>
              <a:ea typeface="Avenir"/>
              <a:cs typeface="Avenir"/>
              <a:sym typeface="Avenir"/>
            </a:endParaRPr>
          </a:p>
          <a:p>
            <a:pPr marL="0" lvl="0" indent="0" algn="l" rtl="0">
              <a:lnSpc>
                <a:spcPct val="115000"/>
              </a:lnSpc>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0"/>
        <p:cNvGrpSpPr/>
        <p:nvPr/>
      </p:nvGrpSpPr>
      <p:grpSpPr>
        <a:xfrm>
          <a:off x="0" y="0"/>
          <a:ext cx="0" cy="0"/>
          <a:chOff x="0" y="0"/>
          <a:chExt cx="0" cy="0"/>
        </a:xfrm>
      </p:grpSpPr>
      <p:sp>
        <p:nvSpPr>
          <p:cNvPr id="141" name="Google Shape;141;p28"/>
          <p:cNvSpPr txBox="1">
            <a:spLocks noGrp="1"/>
          </p:cNvSpPr>
          <p:nvPr>
            <p:ph type="title"/>
          </p:nvPr>
        </p:nvSpPr>
        <p:spPr>
          <a:xfrm>
            <a:off x="285750" y="150541"/>
            <a:ext cx="8572500" cy="7611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rgbClr val="A7934B"/>
              </a:buClr>
              <a:buSzPts val="2700"/>
              <a:buFont typeface="Roboto"/>
              <a:buNone/>
            </a:pPr>
            <a:r>
              <a:rPr lang="en">
                <a:latin typeface="Avenir"/>
                <a:ea typeface="Avenir"/>
                <a:cs typeface="Avenir"/>
                <a:sym typeface="Avenir"/>
              </a:rPr>
              <a:t>Needs Assessment &amp; Improvement</a:t>
            </a:r>
            <a:endParaRPr>
              <a:latin typeface="Avenir"/>
              <a:ea typeface="Avenir"/>
              <a:cs typeface="Avenir"/>
              <a:sym typeface="Avenir"/>
            </a:endParaRPr>
          </a:p>
        </p:txBody>
      </p:sp>
      <p:sp>
        <p:nvSpPr>
          <p:cNvPr id="142" name="Google Shape;142;p28"/>
          <p:cNvSpPr txBox="1">
            <a:spLocks noGrp="1"/>
          </p:cNvSpPr>
          <p:nvPr>
            <p:ph type="body" idx="1"/>
          </p:nvPr>
        </p:nvSpPr>
        <p:spPr>
          <a:xfrm>
            <a:off x="285750" y="987126"/>
            <a:ext cx="8572500" cy="3169200"/>
          </a:xfrm>
          <a:prstGeom prst="rect">
            <a:avLst/>
          </a:prstGeom>
          <a:noFill/>
          <a:ln>
            <a:noFill/>
          </a:ln>
        </p:spPr>
        <p:txBody>
          <a:bodyPr spcFirstLastPara="1" wrap="square" lIns="68575" tIns="34275" rIns="68575" bIns="34275" anchor="t" anchorCtr="0">
            <a:normAutofit lnSpcReduction="10000"/>
          </a:bodyPr>
          <a:lstStyle/>
          <a:p>
            <a:pPr marL="0" lvl="0" indent="0" algn="l" rtl="0">
              <a:lnSpc>
                <a:spcPct val="115000"/>
              </a:lnSpc>
              <a:spcBef>
                <a:spcPts val="1200"/>
              </a:spcBef>
              <a:spcAft>
                <a:spcPts val="0"/>
              </a:spcAft>
              <a:buNone/>
            </a:pPr>
            <a:r>
              <a:rPr lang="en">
                <a:latin typeface="Avenir"/>
                <a:ea typeface="Avenir"/>
                <a:cs typeface="Avenir"/>
                <a:sym typeface="Avenir"/>
              </a:rPr>
              <a:t>Possible improvements in the automatic crack detection field in terms of improving data annotation techniques include the following:</a:t>
            </a:r>
            <a:endParaRPr>
              <a:latin typeface="Avenir"/>
              <a:ea typeface="Avenir"/>
              <a:cs typeface="Avenir"/>
              <a:sym typeface="Avenir"/>
            </a:endParaRPr>
          </a:p>
          <a:p>
            <a:pPr marL="457200" lvl="0" indent="-317500" algn="l" rtl="0">
              <a:lnSpc>
                <a:spcPct val="115000"/>
              </a:lnSpc>
              <a:spcBef>
                <a:spcPts val="1200"/>
              </a:spcBef>
              <a:spcAft>
                <a:spcPts val="0"/>
              </a:spcAft>
              <a:buSzPts val="1400"/>
              <a:buFont typeface="Avenir"/>
              <a:buAutoNum type="arabicPeriod"/>
            </a:pPr>
            <a:r>
              <a:rPr lang="en">
                <a:latin typeface="Avenir"/>
                <a:ea typeface="Avenir"/>
                <a:cs typeface="Avenir"/>
                <a:sym typeface="Avenir"/>
              </a:rPr>
              <a:t>Methods to reduce overhead cost of data annotation for semantic segmentation annotation used in ML applications - </a:t>
            </a:r>
            <a:r>
              <a:rPr lang="en">
                <a:solidFill>
                  <a:srgbClr val="FF0000"/>
                </a:solidFill>
                <a:latin typeface="Avenir"/>
                <a:ea typeface="Avenir"/>
                <a:cs typeface="Avenir"/>
                <a:sym typeface="Avenir"/>
              </a:rPr>
              <a:t>optimizing or even automating</a:t>
            </a:r>
            <a:r>
              <a:rPr lang="en">
                <a:latin typeface="Avenir"/>
                <a:ea typeface="Avenir"/>
                <a:cs typeface="Avenir"/>
                <a:sym typeface="Avenir"/>
              </a:rPr>
              <a:t> the process.</a:t>
            </a:r>
            <a:endParaRPr>
              <a:latin typeface="Avenir"/>
              <a:ea typeface="Avenir"/>
              <a:cs typeface="Avenir"/>
              <a:sym typeface="Avenir"/>
            </a:endParaRPr>
          </a:p>
          <a:p>
            <a:pPr marL="457200" marR="0" lvl="0" indent="-317500" algn="l" rtl="0">
              <a:lnSpc>
                <a:spcPct val="115000"/>
              </a:lnSpc>
              <a:spcBef>
                <a:spcPts val="0"/>
              </a:spcBef>
              <a:spcAft>
                <a:spcPts val="0"/>
              </a:spcAft>
              <a:buSzPts val="1400"/>
              <a:buFont typeface="Avenir"/>
              <a:buAutoNum type="arabicPeriod"/>
            </a:pPr>
            <a:r>
              <a:rPr lang="en">
                <a:latin typeface="Avenir"/>
                <a:ea typeface="Avenir"/>
                <a:cs typeface="Avenir"/>
                <a:sym typeface="Avenir"/>
              </a:rPr>
              <a:t>Transfer learning capability for future use on multi-model crack images to improve model generalization and accuracy.</a:t>
            </a:r>
            <a:endParaRPr>
              <a:latin typeface="Avenir"/>
              <a:ea typeface="Avenir"/>
              <a:cs typeface="Avenir"/>
              <a:sym typeface="Avenir"/>
            </a:endParaRPr>
          </a:p>
          <a:p>
            <a:pPr marL="457200" marR="0" lvl="0" indent="-317500" algn="l" rtl="0">
              <a:lnSpc>
                <a:spcPct val="115000"/>
              </a:lnSpc>
              <a:spcBef>
                <a:spcPts val="0"/>
              </a:spcBef>
              <a:spcAft>
                <a:spcPts val="0"/>
              </a:spcAft>
              <a:buSzPts val="1400"/>
              <a:buFont typeface="Avenir"/>
              <a:buAutoNum type="arabicPeriod"/>
            </a:pPr>
            <a:r>
              <a:rPr lang="en">
                <a:latin typeface="Avenir"/>
                <a:ea typeface="Avenir"/>
                <a:cs typeface="Avenir"/>
                <a:sym typeface="Avenir"/>
              </a:rPr>
              <a:t>Micro-cracks detection.</a:t>
            </a:r>
            <a:endParaRPr>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
        <p:cNvGrpSpPr/>
        <p:nvPr/>
      </p:nvGrpSpPr>
      <p:grpSpPr>
        <a:xfrm>
          <a:off x="0" y="0"/>
          <a:ext cx="0" cy="0"/>
          <a:chOff x="0" y="0"/>
          <a:chExt cx="0" cy="0"/>
        </a:xfrm>
      </p:grpSpPr>
      <p:sp>
        <p:nvSpPr>
          <p:cNvPr id="148" name="Google Shape;148;p29"/>
          <p:cNvSpPr txBox="1">
            <a:spLocks noGrp="1"/>
          </p:cNvSpPr>
          <p:nvPr>
            <p:ph type="title"/>
          </p:nvPr>
        </p:nvSpPr>
        <p:spPr>
          <a:xfrm>
            <a:off x="285750" y="150541"/>
            <a:ext cx="8572500" cy="7611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A7934B"/>
              </a:buClr>
              <a:buSzPts val="2700"/>
              <a:buFont typeface="Roboto"/>
              <a:buNone/>
            </a:pPr>
            <a:r>
              <a:rPr lang="en">
                <a:latin typeface="Avenir"/>
                <a:ea typeface="Avenir"/>
                <a:cs typeface="Avenir"/>
                <a:sym typeface="Avenir"/>
              </a:rPr>
              <a:t>Research Problem</a:t>
            </a:r>
            <a:endParaRPr>
              <a:latin typeface="Avenir"/>
              <a:ea typeface="Avenir"/>
              <a:cs typeface="Avenir"/>
              <a:sym typeface="Avenir"/>
            </a:endParaRPr>
          </a:p>
        </p:txBody>
      </p:sp>
      <p:sp>
        <p:nvSpPr>
          <p:cNvPr id="149" name="Google Shape;149;p29"/>
          <p:cNvSpPr txBox="1">
            <a:spLocks noGrp="1"/>
          </p:cNvSpPr>
          <p:nvPr>
            <p:ph type="body" idx="1"/>
          </p:nvPr>
        </p:nvSpPr>
        <p:spPr>
          <a:xfrm>
            <a:off x="285750" y="987126"/>
            <a:ext cx="8572500" cy="3169200"/>
          </a:xfrm>
          <a:prstGeom prst="rect">
            <a:avLst/>
          </a:prstGeom>
          <a:noFill/>
          <a:ln>
            <a:noFill/>
          </a:ln>
        </p:spPr>
        <p:txBody>
          <a:bodyPr spcFirstLastPara="1" wrap="square" lIns="68575" tIns="34275" rIns="68575" bIns="34275" anchor="t" anchorCtr="0">
            <a:normAutofit/>
          </a:bodyPr>
          <a:lstStyle/>
          <a:p>
            <a:pPr marL="457200" lvl="0" indent="0" algn="l" rtl="0">
              <a:lnSpc>
                <a:spcPct val="115000"/>
              </a:lnSpc>
              <a:spcBef>
                <a:spcPts val="1200"/>
              </a:spcBef>
              <a:spcAft>
                <a:spcPts val="0"/>
              </a:spcAft>
              <a:buNone/>
            </a:pPr>
            <a:r>
              <a:rPr lang="en">
                <a:latin typeface="Avenir"/>
                <a:ea typeface="Avenir"/>
                <a:cs typeface="Avenir"/>
                <a:sym typeface="Avenir"/>
              </a:rPr>
              <a:t>Create a robust automatic data annotation tool specialized for crack detection data.</a:t>
            </a:r>
            <a:endParaRPr>
              <a:latin typeface="Avenir"/>
              <a:ea typeface="Avenir"/>
              <a:cs typeface="Avenir"/>
              <a:sym typeface="Avenir"/>
            </a:endParaRPr>
          </a:p>
          <a:p>
            <a:pPr marL="914400" lvl="0" indent="-317500" algn="l" rtl="0">
              <a:lnSpc>
                <a:spcPct val="115000"/>
              </a:lnSpc>
              <a:spcBef>
                <a:spcPts val="1200"/>
              </a:spcBef>
              <a:spcAft>
                <a:spcPts val="0"/>
              </a:spcAft>
              <a:buSzPts val="1400"/>
              <a:buFont typeface="Avenir"/>
              <a:buChar char="•"/>
            </a:pPr>
            <a:r>
              <a:rPr lang="en">
                <a:latin typeface="Avenir"/>
                <a:ea typeface="Avenir"/>
                <a:cs typeface="Avenir"/>
                <a:sym typeface="Avenir"/>
              </a:rPr>
              <a:t>Use semi supervised learning to assign pseudo-labels to unlabeled images</a:t>
            </a:r>
            <a:endParaRPr>
              <a:latin typeface="Avenir"/>
              <a:ea typeface="Avenir"/>
              <a:cs typeface="Avenir"/>
              <a:sym typeface="Avenir"/>
            </a:endParaRPr>
          </a:p>
          <a:p>
            <a:pPr marL="914400" lvl="0" indent="-317500" algn="l" rtl="0">
              <a:lnSpc>
                <a:spcPct val="115000"/>
              </a:lnSpc>
              <a:spcBef>
                <a:spcPts val="0"/>
              </a:spcBef>
              <a:spcAft>
                <a:spcPts val="0"/>
              </a:spcAft>
              <a:buSzPts val="1400"/>
              <a:buFont typeface="Avenir"/>
              <a:buChar char="•"/>
            </a:pPr>
            <a:r>
              <a:rPr lang="en">
                <a:latin typeface="Avenir"/>
                <a:ea typeface="Avenir"/>
                <a:cs typeface="Avenir"/>
                <a:sym typeface="Avenir"/>
              </a:rPr>
              <a:t>Select the most informative labeled images for training to reduce total number of training images</a:t>
            </a:r>
            <a:endParaRPr>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4"/>
        <p:cNvGrpSpPr/>
        <p:nvPr/>
      </p:nvGrpSpPr>
      <p:grpSpPr>
        <a:xfrm>
          <a:off x="0" y="0"/>
          <a:ext cx="0" cy="0"/>
          <a:chOff x="0" y="0"/>
          <a:chExt cx="0" cy="0"/>
        </a:xfrm>
      </p:grpSpPr>
      <p:sp>
        <p:nvSpPr>
          <p:cNvPr id="155" name="Google Shape;155;p30"/>
          <p:cNvSpPr txBox="1">
            <a:spLocks noGrp="1"/>
          </p:cNvSpPr>
          <p:nvPr>
            <p:ph type="title"/>
          </p:nvPr>
        </p:nvSpPr>
        <p:spPr>
          <a:xfrm>
            <a:off x="285750" y="150541"/>
            <a:ext cx="8572500" cy="7611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rgbClr val="A7934B"/>
              </a:buClr>
              <a:buSzPts val="2700"/>
              <a:buFont typeface="Roboto"/>
              <a:buNone/>
            </a:pPr>
            <a:r>
              <a:rPr lang="en">
                <a:latin typeface="Avenir"/>
                <a:ea typeface="Avenir"/>
                <a:cs typeface="Avenir"/>
                <a:sym typeface="Avenir"/>
              </a:rPr>
              <a:t>Research Objectives </a:t>
            </a:r>
            <a:endParaRPr sz="2800">
              <a:latin typeface="Avenir"/>
              <a:ea typeface="Avenir"/>
              <a:cs typeface="Avenir"/>
              <a:sym typeface="Avenir"/>
            </a:endParaRPr>
          </a:p>
        </p:txBody>
      </p:sp>
      <p:sp>
        <p:nvSpPr>
          <p:cNvPr id="157" name="Google Shape;157;p30"/>
          <p:cNvSpPr txBox="1">
            <a:spLocks noGrp="1"/>
          </p:cNvSpPr>
          <p:nvPr>
            <p:ph type="body" idx="1"/>
          </p:nvPr>
        </p:nvSpPr>
        <p:spPr>
          <a:xfrm>
            <a:off x="285750" y="911626"/>
            <a:ext cx="8572500" cy="3443100"/>
          </a:xfrm>
          <a:prstGeom prst="rect">
            <a:avLst/>
          </a:prstGeom>
          <a:noFill/>
          <a:ln>
            <a:noFill/>
          </a:ln>
        </p:spPr>
        <p:txBody>
          <a:bodyPr spcFirstLastPara="1" wrap="square" lIns="68575" tIns="34275" rIns="68575" bIns="34275" anchor="t" anchorCtr="0">
            <a:normAutofit fontScale="92500" lnSpcReduction="20000"/>
          </a:bodyPr>
          <a:lstStyle/>
          <a:p>
            <a:pPr marL="457200" lvl="0" indent="-323850" algn="l" rtl="0">
              <a:lnSpc>
                <a:spcPct val="115000"/>
              </a:lnSpc>
              <a:spcBef>
                <a:spcPts val="1200"/>
              </a:spcBef>
              <a:spcAft>
                <a:spcPts val="0"/>
              </a:spcAft>
              <a:buClr>
                <a:schemeClr val="dk1"/>
              </a:buClr>
              <a:buSzPts val="1500"/>
              <a:buChar char="•"/>
            </a:pPr>
            <a:r>
              <a:rPr lang="en">
                <a:latin typeface="Avenir"/>
                <a:ea typeface="Avenir"/>
                <a:cs typeface="Avenir"/>
                <a:sym typeface="Avenir"/>
              </a:rPr>
              <a:t>Identify images that require </a:t>
            </a:r>
            <a:r>
              <a:rPr lang="en" b="1">
                <a:latin typeface="Avenir"/>
                <a:ea typeface="Avenir"/>
                <a:cs typeface="Avenir"/>
                <a:sym typeface="Avenir"/>
              </a:rPr>
              <a:t>more annotation</a:t>
            </a:r>
            <a:r>
              <a:rPr lang="en">
                <a:latin typeface="Avenir"/>
                <a:ea typeface="Avenir"/>
                <a:cs typeface="Avenir"/>
                <a:sym typeface="Avenir"/>
              </a:rPr>
              <a:t>, and identify most informative samples for model training.</a:t>
            </a:r>
            <a:endParaRPr>
              <a:latin typeface="Avenir"/>
              <a:ea typeface="Avenir"/>
              <a:cs typeface="Avenir"/>
              <a:sym typeface="Avenir"/>
            </a:endParaRPr>
          </a:p>
          <a:p>
            <a:pPr marL="457200" lvl="0" indent="-323850" algn="l" rtl="0">
              <a:lnSpc>
                <a:spcPct val="115000"/>
              </a:lnSpc>
              <a:spcBef>
                <a:spcPts val="0"/>
              </a:spcBef>
              <a:spcAft>
                <a:spcPts val="0"/>
              </a:spcAft>
              <a:buClr>
                <a:schemeClr val="dk1"/>
              </a:buClr>
              <a:buSzPts val="1500"/>
              <a:buChar char="•"/>
            </a:pPr>
            <a:r>
              <a:rPr lang="en" b="1">
                <a:latin typeface="Avenir"/>
                <a:ea typeface="Avenir"/>
                <a:cs typeface="Avenir"/>
                <a:sym typeface="Avenir"/>
              </a:rPr>
              <a:t>Increase</a:t>
            </a:r>
            <a:r>
              <a:rPr lang="en">
                <a:latin typeface="Avenir"/>
                <a:ea typeface="Avenir"/>
                <a:cs typeface="Avenir"/>
                <a:sym typeface="Avenir"/>
              </a:rPr>
              <a:t> the quantity and diversity of finely </a:t>
            </a:r>
            <a:r>
              <a:rPr lang="en" b="1">
                <a:latin typeface="Avenir"/>
                <a:ea typeface="Avenir"/>
                <a:cs typeface="Avenir"/>
                <a:sym typeface="Avenir"/>
              </a:rPr>
              <a:t>annotated. segmentation data</a:t>
            </a:r>
            <a:r>
              <a:rPr lang="en">
                <a:latin typeface="Avenir"/>
                <a:ea typeface="Avenir"/>
                <a:cs typeface="Avenir"/>
                <a:sym typeface="Avenir"/>
              </a:rPr>
              <a:t> for algorithms use.</a:t>
            </a:r>
            <a:endParaRPr>
              <a:latin typeface="Avenir"/>
              <a:ea typeface="Avenir"/>
              <a:cs typeface="Avenir"/>
              <a:sym typeface="Avenir"/>
            </a:endParaRPr>
          </a:p>
          <a:p>
            <a:pPr marL="457200" lvl="0" indent="-323850" algn="l" rtl="0">
              <a:lnSpc>
                <a:spcPct val="115000"/>
              </a:lnSpc>
              <a:spcBef>
                <a:spcPts val="0"/>
              </a:spcBef>
              <a:spcAft>
                <a:spcPts val="0"/>
              </a:spcAft>
              <a:buClr>
                <a:schemeClr val="dk1"/>
              </a:buClr>
              <a:buSzPts val="1500"/>
              <a:buChar char="•"/>
            </a:pPr>
            <a:r>
              <a:rPr lang="en" b="1">
                <a:latin typeface="Avenir"/>
                <a:ea typeface="Avenir"/>
                <a:cs typeface="Avenir"/>
                <a:sym typeface="Avenir"/>
              </a:rPr>
              <a:t>Reduce</a:t>
            </a:r>
            <a:r>
              <a:rPr lang="en">
                <a:latin typeface="Avenir"/>
                <a:ea typeface="Avenir"/>
                <a:cs typeface="Avenir"/>
                <a:sym typeface="Avenir"/>
              </a:rPr>
              <a:t> amount of  </a:t>
            </a:r>
            <a:r>
              <a:rPr lang="en" b="1">
                <a:latin typeface="Avenir"/>
                <a:ea typeface="Avenir"/>
                <a:cs typeface="Avenir"/>
                <a:sym typeface="Avenir"/>
              </a:rPr>
              <a:t>human effort</a:t>
            </a:r>
            <a:r>
              <a:rPr lang="en">
                <a:latin typeface="Avenir"/>
                <a:ea typeface="Avenir"/>
                <a:cs typeface="Avenir"/>
                <a:sym typeface="Avenir"/>
              </a:rPr>
              <a:t> required in the data annotation process through automation.</a:t>
            </a:r>
            <a:endParaRPr>
              <a:latin typeface="Avenir"/>
              <a:ea typeface="Avenir"/>
              <a:cs typeface="Avenir"/>
              <a:sym typeface="Avenir"/>
            </a:endParaRPr>
          </a:p>
          <a:p>
            <a:pPr marL="914400" lvl="1" indent="-323850" algn="l" rtl="0">
              <a:lnSpc>
                <a:spcPct val="115000"/>
              </a:lnSpc>
              <a:spcBef>
                <a:spcPts val="0"/>
              </a:spcBef>
              <a:spcAft>
                <a:spcPts val="0"/>
              </a:spcAft>
              <a:buClr>
                <a:schemeClr val="dk1"/>
              </a:buClr>
              <a:buSzPts val="1500"/>
              <a:buFont typeface="Avenir"/>
              <a:buChar char="•"/>
            </a:pPr>
            <a:r>
              <a:rPr lang="en" sz="2100">
                <a:latin typeface="Avenir"/>
                <a:ea typeface="Avenir"/>
                <a:cs typeface="Avenir"/>
                <a:sym typeface="Avenir"/>
              </a:rPr>
              <a:t>Decreases overall time and cost of classifying data for machine learning.</a:t>
            </a:r>
            <a:endParaRPr sz="2100">
              <a:latin typeface="Avenir"/>
              <a:ea typeface="Avenir"/>
              <a:cs typeface="Avenir"/>
              <a:sym typeface="Avenir"/>
            </a:endParaRPr>
          </a:p>
          <a:p>
            <a:pPr marL="914400" lvl="1" indent="-323850" algn="l" rtl="0">
              <a:lnSpc>
                <a:spcPct val="115000"/>
              </a:lnSpc>
              <a:spcBef>
                <a:spcPts val="0"/>
              </a:spcBef>
              <a:spcAft>
                <a:spcPts val="0"/>
              </a:spcAft>
              <a:buClr>
                <a:schemeClr val="dk1"/>
              </a:buClr>
              <a:buSzPts val="1500"/>
              <a:buFont typeface="Avenir"/>
              <a:buChar char="•"/>
            </a:pPr>
            <a:r>
              <a:rPr lang="en" sz="2100">
                <a:latin typeface="Avenir"/>
                <a:ea typeface="Avenir"/>
                <a:cs typeface="Avenir"/>
                <a:sym typeface="Avenir"/>
              </a:rPr>
              <a:t>Decreased subjectivity and human error.</a:t>
            </a:r>
            <a:endParaRPr sz="2100">
              <a:latin typeface="Avenir"/>
              <a:ea typeface="Avenir"/>
              <a:cs typeface="Avenir"/>
              <a:sym typeface="Avenir"/>
            </a:endParaRPr>
          </a:p>
          <a:p>
            <a:pPr marL="457200" marR="0" lvl="0" indent="-323850" algn="l" rtl="0">
              <a:lnSpc>
                <a:spcPct val="115000"/>
              </a:lnSpc>
              <a:spcBef>
                <a:spcPts val="0"/>
              </a:spcBef>
              <a:spcAft>
                <a:spcPts val="0"/>
              </a:spcAft>
              <a:buClr>
                <a:schemeClr val="dk1"/>
              </a:buClr>
              <a:buSzPts val="1500"/>
              <a:buChar char="•"/>
            </a:pPr>
            <a:r>
              <a:rPr lang="en" b="1">
                <a:latin typeface="Avenir"/>
                <a:ea typeface="Avenir"/>
                <a:cs typeface="Avenir"/>
                <a:sym typeface="Avenir"/>
              </a:rPr>
              <a:t>Keep</a:t>
            </a:r>
            <a:r>
              <a:rPr lang="en">
                <a:latin typeface="Avenir"/>
                <a:ea typeface="Avenir"/>
                <a:cs typeface="Avenir"/>
                <a:sym typeface="Avenir"/>
              </a:rPr>
              <a:t> the annotated data as </a:t>
            </a:r>
            <a:r>
              <a:rPr lang="en" b="1">
                <a:latin typeface="Avenir"/>
                <a:ea typeface="Avenir"/>
                <a:cs typeface="Avenir"/>
                <a:sym typeface="Avenir"/>
              </a:rPr>
              <a:t>robust and reliable</a:t>
            </a:r>
            <a:r>
              <a:rPr lang="en">
                <a:latin typeface="Avenir"/>
                <a:ea typeface="Avenir"/>
                <a:cs typeface="Avenir"/>
                <a:sym typeface="Avenir"/>
              </a:rPr>
              <a:t> as the manually ones while achieving the objectives above.</a:t>
            </a:r>
            <a:endParaRPr>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1"/>
        <p:cNvGrpSpPr/>
        <p:nvPr/>
      </p:nvGrpSpPr>
      <p:grpSpPr>
        <a:xfrm>
          <a:off x="0" y="0"/>
          <a:ext cx="0" cy="0"/>
          <a:chOff x="0" y="0"/>
          <a:chExt cx="0" cy="0"/>
        </a:xfrm>
      </p:grpSpPr>
      <p:sp>
        <p:nvSpPr>
          <p:cNvPr id="163" name="Google Shape;163;p31"/>
          <p:cNvSpPr/>
          <p:nvPr/>
        </p:nvSpPr>
        <p:spPr>
          <a:xfrm>
            <a:off x="3224975" y="2211725"/>
            <a:ext cx="1347000" cy="304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1"/>
          <p:cNvSpPr txBox="1">
            <a:spLocks noGrp="1"/>
          </p:cNvSpPr>
          <p:nvPr>
            <p:ph type="title"/>
          </p:nvPr>
        </p:nvSpPr>
        <p:spPr>
          <a:xfrm>
            <a:off x="212275" y="193216"/>
            <a:ext cx="8572500" cy="7611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A7934B"/>
              </a:buClr>
              <a:buSzPts val="2700"/>
              <a:buFont typeface="Roboto"/>
              <a:buNone/>
            </a:pPr>
            <a:r>
              <a:rPr lang="en">
                <a:latin typeface="Avenir"/>
                <a:ea typeface="Avenir"/>
                <a:cs typeface="Avenir"/>
                <a:sym typeface="Avenir"/>
              </a:rPr>
              <a:t>Proposed Methodology</a:t>
            </a:r>
            <a:endParaRPr>
              <a:latin typeface="Avenir"/>
              <a:ea typeface="Avenir"/>
              <a:cs typeface="Avenir"/>
              <a:sym typeface="Avenir"/>
            </a:endParaRPr>
          </a:p>
        </p:txBody>
      </p:sp>
      <p:sp>
        <p:nvSpPr>
          <p:cNvPr id="165" name="Google Shape;165;p31"/>
          <p:cNvSpPr txBox="1"/>
          <p:nvPr/>
        </p:nvSpPr>
        <p:spPr>
          <a:xfrm>
            <a:off x="455100" y="876513"/>
            <a:ext cx="8233800" cy="24705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rgbClr val="003057"/>
              </a:buClr>
              <a:buSzPts val="1400"/>
              <a:buFont typeface="Avenir"/>
              <a:buChar char="●"/>
            </a:pPr>
            <a:r>
              <a:rPr lang="en" sz="2200">
                <a:solidFill>
                  <a:srgbClr val="003057"/>
                </a:solidFill>
                <a:latin typeface="Avenir"/>
                <a:ea typeface="Avenir"/>
                <a:cs typeface="Avenir"/>
                <a:sym typeface="Avenir"/>
              </a:rPr>
              <a:t>Experiment Design</a:t>
            </a:r>
            <a:endParaRPr sz="2200">
              <a:solidFill>
                <a:srgbClr val="003057"/>
              </a:solidFill>
              <a:latin typeface="Avenir"/>
              <a:ea typeface="Avenir"/>
              <a:cs typeface="Avenir"/>
              <a:sym typeface="Avenir"/>
            </a:endParaRPr>
          </a:p>
          <a:p>
            <a:pPr marL="457200" lvl="0" indent="-317500" algn="l" rtl="0">
              <a:lnSpc>
                <a:spcPct val="115000"/>
              </a:lnSpc>
              <a:spcBef>
                <a:spcPts val="0"/>
              </a:spcBef>
              <a:spcAft>
                <a:spcPts val="0"/>
              </a:spcAft>
              <a:buClr>
                <a:srgbClr val="003057"/>
              </a:buClr>
              <a:buSzPts val="1400"/>
              <a:buFont typeface="Avenir"/>
              <a:buChar char="●"/>
            </a:pPr>
            <a:r>
              <a:rPr lang="en" sz="2200">
                <a:solidFill>
                  <a:srgbClr val="003057"/>
                </a:solidFill>
                <a:latin typeface="Avenir"/>
                <a:ea typeface="Avenir"/>
                <a:cs typeface="Avenir"/>
                <a:sym typeface="Avenir"/>
              </a:rPr>
              <a:t>Dataset</a:t>
            </a:r>
            <a:endParaRPr sz="2200">
              <a:solidFill>
                <a:srgbClr val="003057"/>
              </a:solidFill>
              <a:latin typeface="Avenir"/>
              <a:ea typeface="Avenir"/>
              <a:cs typeface="Avenir"/>
              <a:sym typeface="Avenir"/>
            </a:endParaRPr>
          </a:p>
          <a:p>
            <a:pPr marL="914400" lvl="1" indent="-336550" algn="l" rtl="0">
              <a:lnSpc>
                <a:spcPct val="115000"/>
              </a:lnSpc>
              <a:spcBef>
                <a:spcPts val="0"/>
              </a:spcBef>
              <a:spcAft>
                <a:spcPts val="0"/>
              </a:spcAft>
              <a:buClr>
                <a:srgbClr val="003057"/>
              </a:buClr>
              <a:buSzPts val="1700"/>
              <a:buFont typeface="Avenir"/>
              <a:buChar char="○"/>
            </a:pPr>
            <a:r>
              <a:rPr lang="en" sz="2200">
                <a:solidFill>
                  <a:srgbClr val="003057"/>
                </a:solidFill>
                <a:latin typeface="Avenir"/>
                <a:ea typeface="Avenir"/>
                <a:cs typeface="Avenir"/>
                <a:sym typeface="Avenir"/>
              </a:rPr>
              <a:t>Data Description</a:t>
            </a:r>
            <a:endParaRPr sz="2200">
              <a:solidFill>
                <a:srgbClr val="003057"/>
              </a:solidFill>
              <a:latin typeface="Avenir"/>
              <a:ea typeface="Avenir"/>
              <a:cs typeface="Avenir"/>
              <a:sym typeface="Avenir"/>
            </a:endParaRPr>
          </a:p>
          <a:p>
            <a:pPr marL="914400" lvl="1" indent="-336550" algn="l" rtl="0">
              <a:lnSpc>
                <a:spcPct val="115000"/>
              </a:lnSpc>
              <a:spcBef>
                <a:spcPts val="0"/>
              </a:spcBef>
              <a:spcAft>
                <a:spcPts val="0"/>
              </a:spcAft>
              <a:buClr>
                <a:srgbClr val="003057"/>
              </a:buClr>
              <a:buSzPts val="1700"/>
              <a:buFont typeface="Avenir"/>
              <a:buChar char="○"/>
            </a:pPr>
            <a:r>
              <a:rPr lang="en" sz="2200">
                <a:solidFill>
                  <a:srgbClr val="003057"/>
                </a:solidFill>
                <a:latin typeface="Avenir"/>
                <a:ea typeface="Avenir"/>
                <a:cs typeface="Avenir"/>
                <a:sym typeface="Avenir"/>
              </a:rPr>
              <a:t>Annotation Method and potential noises/errors</a:t>
            </a:r>
            <a:endParaRPr sz="2200">
              <a:solidFill>
                <a:srgbClr val="003057"/>
              </a:solidFill>
              <a:latin typeface="Avenir"/>
              <a:ea typeface="Avenir"/>
              <a:cs typeface="Avenir"/>
              <a:sym typeface="Avenir"/>
            </a:endParaRPr>
          </a:p>
          <a:p>
            <a:pPr marL="914400" lvl="1" indent="-368300" algn="l" rtl="0">
              <a:lnSpc>
                <a:spcPct val="115000"/>
              </a:lnSpc>
              <a:spcBef>
                <a:spcPts val="0"/>
              </a:spcBef>
              <a:spcAft>
                <a:spcPts val="0"/>
              </a:spcAft>
              <a:buClr>
                <a:srgbClr val="003057"/>
              </a:buClr>
              <a:buSzPts val="2200"/>
              <a:buFont typeface="Avenir"/>
              <a:buChar char="○"/>
            </a:pPr>
            <a:r>
              <a:rPr lang="en" sz="2200">
                <a:solidFill>
                  <a:srgbClr val="003057"/>
                </a:solidFill>
                <a:latin typeface="Avenir"/>
                <a:ea typeface="Avenir"/>
                <a:cs typeface="Avenir"/>
                <a:sym typeface="Avenir"/>
              </a:rPr>
              <a:t>Data Splitting </a:t>
            </a:r>
            <a:endParaRPr sz="2200">
              <a:solidFill>
                <a:srgbClr val="003057"/>
              </a:solidFill>
              <a:latin typeface="Avenir"/>
              <a:ea typeface="Avenir"/>
              <a:cs typeface="Avenir"/>
              <a:sym typeface="Avenir"/>
            </a:endParaRPr>
          </a:p>
          <a:p>
            <a:pPr marL="457200" lvl="0" indent="-317500" algn="l" rtl="0">
              <a:lnSpc>
                <a:spcPct val="115000"/>
              </a:lnSpc>
              <a:spcBef>
                <a:spcPts val="0"/>
              </a:spcBef>
              <a:spcAft>
                <a:spcPts val="0"/>
              </a:spcAft>
              <a:buClr>
                <a:srgbClr val="003057"/>
              </a:buClr>
              <a:buSzPts val="1400"/>
              <a:buFont typeface="Avenir"/>
              <a:buChar char="●"/>
            </a:pPr>
            <a:r>
              <a:rPr lang="en" sz="2200">
                <a:solidFill>
                  <a:srgbClr val="003057"/>
                </a:solidFill>
                <a:latin typeface="Avenir"/>
                <a:ea typeface="Avenir"/>
                <a:cs typeface="Avenir"/>
                <a:sym typeface="Avenir"/>
              </a:rPr>
              <a:t>Model Structure</a:t>
            </a:r>
            <a:endParaRPr sz="2200">
              <a:solidFill>
                <a:srgbClr val="003057"/>
              </a:solidFill>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285763" y="-9"/>
            <a:ext cx="8572500" cy="7611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rgbClr val="A7934B"/>
              </a:buClr>
              <a:buSzPts val="2700"/>
              <a:buFont typeface="Roboto"/>
              <a:buNone/>
            </a:pPr>
            <a:r>
              <a:rPr lang="en">
                <a:latin typeface="Avenir"/>
                <a:ea typeface="Avenir"/>
                <a:cs typeface="Avenir"/>
                <a:sym typeface="Avenir"/>
              </a:rPr>
              <a:t>Proposed Methodology - Experiment Design</a:t>
            </a:r>
            <a:endParaRPr>
              <a:latin typeface="Avenir"/>
              <a:ea typeface="Avenir"/>
              <a:cs typeface="Avenir"/>
              <a:sym typeface="Avenir"/>
            </a:endParaRPr>
          </a:p>
        </p:txBody>
      </p:sp>
      <p:sp>
        <p:nvSpPr>
          <p:cNvPr id="172" name="Google Shape;172;p32"/>
          <p:cNvSpPr/>
          <p:nvPr/>
        </p:nvSpPr>
        <p:spPr>
          <a:xfrm>
            <a:off x="4560275" y="1398925"/>
            <a:ext cx="4020600" cy="2714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2"/>
          <p:cNvSpPr/>
          <p:nvPr/>
        </p:nvSpPr>
        <p:spPr>
          <a:xfrm>
            <a:off x="3224975" y="2211725"/>
            <a:ext cx="1347000" cy="304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2"/>
          <p:cNvSpPr/>
          <p:nvPr/>
        </p:nvSpPr>
        <p:spPr>
          <a:xfrm>
            <a:off x="2550025" y="3384450"/>
            <a:ext cx="2010300" cy="761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5" name="Google Shape;175;p32"/>
          <p:cNvPicPr preferRelativeResize="0"/>
          <p:nvPr/>
        </p:nvPicPr>
        <p:blipFill>
          <a:blip r:embed="rId4">
            <a:alphaModFix/>
          </a:blip>
          <a:stretch>
            <a:fillRect/>
          </a:stretch>
        </p:blipFill>
        <p:spPr>
          <a:xfrm>
            <a:off x="960713" y="763500"/>
            <a:ext cx="7222584" cy="42318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body" idx="1"/>
          </p:nvPr>
        </p:nvSpPr>
        <p:spPr>
          <a:xfrm>
            <a:off x="285750" y="761101"/>
            <a:ext cx="8572500" cy="33942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endParaRPr sz="1800" b="1">
              <a:solidFill>
                <a:srgbClr val="24292F"/>
              </a:solidFill>
              <a:highlight>
                <a:srgbClr val="FFFFFF"/>
              </a:highlight>
              <a:latin typeface="Avenir"/>
              <a:ea typeface="Avenir"/>
              <a:cs typeface="Avenir"/>
              <a:sym typeface="Avenir"/>
            </a:endParaRPr>
          </a:p>
          <a:p>
            <a:pPr marL="0" lvl="0" indent="0" algn="l" rtl="0">
              <a:spcBef>
                <a:spcPts val="800"/>
              </a:spcBef>
              <a:spcAft>
                <a:spcPts val="0"/>
              </a:spcAft>
              <a:buNone/>
            </a:pPr>
            <a:endParaRPr sz="1400">
              <a:solidFill>
                <a:srgbClr val="24292F"/>
              </a:solidFill>
              <a:highlight>
                <a:srgbClr val="FFFFFF"/>
              </a:highlight>
              <a:latin typeface="Arial"/>
              <a:ea typeface="Arial"/>
              <a:cs typeface="Arial"/>
              <a:sym typeface="Arial"/>
            </a:endParaRPr>
          </a:p>
          <a:p>
            <a:pPr marL="457200" lvl="0" indent="0" algn="l" rtl="0">
              <a:spcBef>
                <a:spcPts val="800"/>
              </a:spcBef>
              <a:spcAft>
                <a:spcPts val="0"/>
              </a:spcAft>
              <a:buNone/>
            </a:pPr>
            <a:endParaRPr sz="1400">
              <a:solidFill>
                <a:srgbClr val="24292F"/>
              </a:solidFill>
              <a:highlight>
                <a:srgbClr val="FFFFFF"/>
              </a:highlight>
              <a:latin typeface="Arial"/>
              <a:ea typeface="Arial"/>
              <a:cs typeface="Arial"/>
              <a:sym typeface="Arial"/>
            </a:endParaRPr>
          </a:p>
          <a:p>
            <a:pPr marL="457200" lvl="0" indent="0" algn="l" rtl="0">
              <a:spcBef>
                <a:spcPts val="800"/>
              </a:spcBef>
              <a:spcAft>
                <a:spcPts val="0"/>
              </a:spcAft>
              <a:buNone/>
            </a:pPr>
            <a:endParaRPr sz="1400">
              <a:solidFill>
                <a:srgbClr val="24292F"/>
              </a:solidFill>
              <a:highlight>
                <a:srgbClr val="FFFFFF"/>
              </a:highlight>
              <a:latin typeface="Arial"/>
              <a:ea typeface="Arial"/>
              <a:cs typeface="Arial"/>
              <a:sym typeface="Arial"/>
            </a:endParaRPr>
          </a:p>
          <a:p>
            <a:pPr marL="457200" lvl="0" indent="0" algn="l" rtl="0">
              <a:spcBef>
                <a:spcPts val="800"/>
              </a:spcBef>
              <a:spcAft>
                <a:spcPts val="0"/>
              </a:spcAft>
              <a:buNone/>
            </a:pPr>
            <a:endParaRPr sz="1400">
              <a:solidFill>
                <a:srgbClr val="24292F"/>
              </a:solidFill>
              <a:highlight>
                <a:srgbClr val="FFFFFF"/>
              </a:highlight>
              <a:latin typeface="Arial"/>
              <a:ea typeface="Arial"/>
              <a:cs typeface="Arial"/>
              <a:sym typeface="Arial"/>
            </a:endParaRPr>
          </a:p>
          <a:p>
            <a:pPr marL="457200" lvl="0" indent="0" algn="l" rtl="0">
              <a:spcBef>
                <a:spcPts val="800"/>
              </a:spcBef>
              <a:spcAft>
                <a:spcPts val="0"/>
              </a:spcAft>
              <a:buNone/>
            </a:pPr>
            <a:endParaRPr sz="1400">
              <a:solidFill>
                <a:srgbClr val="24292F"/>
              </a:solidFill>
              <a:highlight>
                <a:srgbClr val="FFFFFF"/>
              </a:highlight>
              <a:latin typeface="Arial"/>
              <a:ea typeface="Arial"/>
              <a:cs typeface="Arial"/>
              <a:sym typeface="Arial"/>
            </a:endParaRPr>
          </a:p>
          <a:p>
            <a:pPr marL="457200" lvl="0" indent="0" algn="l" rtl="0">
              <a:spcBef>
                <a:spcPts val="800"/>
              </a:spcBef>
              <a:spcAft>
                <a:spcPts val="0"/>
              </a:spcAft>
              <a:buNone/>
            </a:pPr>
            <a:endParaRPr sz="1400">
              <a:solidFill>
                <a:srgbClr val="24292F"/>
              </a:solidFill>
              <a:highlight>
                <a:srgbClr val="FFFFFF"/>
              </a:highlight>
              <a:latin typeface="Arial"/>
              <a:ea typeface="Arial"/>
              <a:cs typeface="Arial"/>
              <a:sym typeface="Arial"/>
            </a:endParaRPr>
          </a:p>
          <a:p>
            <a:pPr marL="0" lvl="0" indent="0" algn="l" rtl="0">
              <a:spcBef>
                <a:spcPts val="800"/>
              </a:spcBef>
              <a:spcAft>
                <a:spcPts val="0"/>
              </a:spcAft>
              <a:buNone/>
            </a:pPr>
            <a:endParaRPr sz="1400">
              <a:solidFill>
                <a:srgbClr val="24292F"/>
              </a:solidFill>
              <a:highlight>
                <a:srgbClr val="FFFFFF"/>
              </a:highlight>
              <a:latin typeface="Arial"/>
              <a:ea typeface="Arial"/>
              <a:cs typeface="Arial"/>
              <a:sym typeface="Arial"/>
            </a:endParaRPr>
          </a:p>
        </p:txBody>
      </p:sp>
      <p:sp>
        <p:nvSpPr>
          <p:cNvPr id="181" name="Google Shape;181;p33"/>
          <p:cNvSpPr txBox="1">
            <a:spLocks noGrp="1"/>
          </p:cNvSpPr>
          <p:nvPr>
            <p:ph type="title"/>
          </p:nvPr>
        </p:nvSpPr>
        <p:spPr>
          <a:xfrm>
            <a:off x="285750" y="-9"/>
            <a:ext cx="8572500" cy="7611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Clr>
                <a:srgbClr val="A7934B"/>
              </a:buClr>
              <a:buSzPts val="2700"/>
              <a:buFont typeface="Roboto"/>
              <a:buNone/>
            </a:pPr>
            <a:r>
              <a:rPr lang="en">
                <a:latin typeface="Avenir"/>
                <a:ea typeface="Avenir"/>
                <a:cs typeface="Avenir"/>
                <a:sym typeface="Avenir"/>
              </a:rPr>
              <a:t>Proposed Methodology - Data Description</a:t>
            </a:r>
            <a:endParaRPr>
              <a:latin typeface="Avenir"/>
              <a:ea typeface="Avenir"/>
              <a:cs typeface="Avenir"/>
              <a:sym typeface="Avenir"/>
            </a:endParaRPr>
          </a:p>
        </p:txBody>
      </p:sp>
      <p:sp>
        <p:nvSpPr>
          <p:cNvPr id="182" name="Google Shape;182;p33"/>
          <p:cNvSpPr txBox="1"/>
          <p:nvPr/>
        </p:nvSpPr>
        <p:spPr>
          <a:xfrm>
            <a:off x="443025" y="747750"/>
            <a:ext cx="6421800" cy="3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a:solidFill>
                  <a:srgbClr val="003057"/>
                </a:solidFill>
                <a:latin typeface="Avenir"/>
                <a:ea typeface="Avenir"/>
                <a:cs typeface="Avenir"/>
                <a:sym typeface="Avenir"/>
              </a:rPr>
              <a:t>The main purpose of this study is to validate proposed pseudo labels generated by automatic annotation framework, and determine the best ratio of Labeled/Unlabeled Data. To do this following dataset used:</a:t>
            </a:r>
            <a:endParaRPr sz="1800">
              <a:solidFill>
                <a:srgbClr val="003057"/>
              </a:solidFill>
              <a:latin typeface="Avenir"/>
              <a:ea typeface="Avenir"/>
              <a:cs typeface="Avenir"/>
              <a:sym typeface="Avenir"/>
            </a:endParaRPr>
          </a:p>
          <a:p>
            <a:pPr marL="457200" lvl="0" indent="-298450" algn="l" rtl="0">
              <a:lnSpc>
                <a:spcPct val="115000"/>
              </a:lnSpc>
              <a:spcBef>
                <a:spcPts val="0"/>
              </a:spcBef>
              <a:spcAft>
                <a:spcPts val="0"/>
              </a:spcAft>
              <a:buClr>
                <a:srgbClr val="003057"/>
              </a:buClr>
              <a:buSzPts val="1100"/>
              <a:buFont typeface="Avenir"/>
              <a:buChar char="●"/>
            </a:pPr>
            <a:r>
              <a:rPr lang="en" sz="1800">
                <a:solidFill>
                  <a:srgbClr val="003057"/>
                </a:solidFill>
                <a:latin typeface="Avenir"/>
                <a:ea typeface="Avenir"/>
                <a:cs typeface="Avenir"/>
                <a:sym typeface="Avenir"/>
              </a:rPr>
              <a:t>A dataset comprised of 1132 + 80 range images with 512x624 pixels with high resolution</a:t>
            </a:r>
            <a:endParaRPr sz="1800">
              <a:solidFill>
                <a:srgbClr val="003057"/>
              </a:solidFill>
              <a:latin typeface="Avenir"/>
              <a:ea typeface="Avenir"/>
              <a:cs typeface="Avenir"/>
              <a:sym typeface="Avenir"/>
            </a:endParaRPr>
          </a:p>
          <a:p>
            <a:pPr marL="457200" lvl="0" indent="-298450" algn="l" rtl="0">
              <a:lnSpc>
                <a:spcPct val="115000"/>
              </a:lnSpc>
              <a:spcBef>
                <a:spcPts val="0"/>
              </a:spcBef>
              <a:spcAft>
                <a:spcPts val="0"/>
              </a:spcAft>
              <a:buClr>
                <a:srgbClr val="003057"/>
              </a:buClr>
              <a:buSzPts val="1100"/>
              <a:buFont typeface="Avenir"/>
              <a:buChar char="●"/>
            </a:pPr>
            <a:r>
              <a:rPr lang="en" sz="1800">
                <a:solidFill>
                  <a:srgbClr val="003057"/>
                </a:solidFill>
                <a:latin typeface="Avenir"/>
                <a:ea typeface="Avenir"/>
                <a:cs typeface="Avenir"/>
                <a:sym typeface="Avenir"/>
              </a:rPr>
              <a:t>Each image is finely annotated and has its corresponding binary segmentation image composed of pixel value of 0 (black, as background) and 255 (white, as crack).</a:t>
            </a:r>
            <a:endParaRPr sz="1800">
              <a:solidFill>
                <a:srgbClr val="003057"/>
              </a:solidFill>
              <a:latin typeface="Avenir"/>
              <a:ea typeface="Avenir"/>
              <a:cs typeface="Avenir"/>
              <a:sym typeface="Avenir"/>
            </a:endParaRPr>
          </a:p>
          <a:p>
            <a:pPr marL="0" lvl="0" indent="0" algn="l" rtl="0">
              <a:lnSpc>
                <a:spcPct val="115000"/>
              </a:lnSpc>
              <a:spcBef>
                <a:spcPts val="0"/>
              </a:spcBef>
              <a:spcAft>
                <a:spcPts val="0"/>
              </a:spcAft>
              <a:buNone/>
            </a:pPr>
            <a:endParaRPr sz="1800">
              <a:solidFill>
                <a:srgbClr val="003057"/>
              </a:solidFill>
              <a:latin typeface="Avenir"/>
              <a:ea typeface="Avenir"/>
              <a:cs typeface="Avenir"/>
              <a:sym typeface="Avenir"/>
            </a:endParaRPr>
          </a:p>
        </p:txBody>
      </p:sp>
      <p:pic>
        <p:nvPicPr>
          <p:cNvPr id="183" name="Google Shape;183;p33"/>
          <p:cNvPicPr preferRelativeResize="0"/>
          <p:nvPr/>
        </p:nvPicPr>
        <p:blipFill rotWithShape="1">
          <a:blip r:embed="rId3">
            <a:alphaModFix/>
          </a:blip>
          <a:srcRect l="2546" r="76935" b="6620"/>
          <a:stretch/>
        </p:blipFill>
        <p:spPr>
          <a:xfrm>
            <a:off x="7113975" y="747750"/>
            <a:ext cx="1260175" cy="1766950"/>
          </a:xfrm>
          <a:prstGeom prst="rect">
            <a:avLst/>
          </a:prstGeom>
          <a:noFill/>
          <a:ln>
            <a:noFill/>
          </a:ln>
        </p:spPr>
      </p:pic>
      <p:pic>
        <p:nvPicPr>
          <p:cNvPr id="184" name="Google Shape;184;p33"/>
          <p:cNvPicPr preferRelativeResize="0"/>
          <p:nvPr/>
        </p:nvPicPr>
        <p:blipFill rotWithShape="1">
          <a:blip r:embed="rId3">
            <a:alphaModFix/>
          </a:blip>
          <a:srcRect l="75971" r="2265"/>
          <a:stretch/>
        </p:blipFill>
        <p:spPr>
          <a:xfrm>
            <a:off x="7076025" y="2511000"/>
            <a:ext cx="1336076" cy="18480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1924</Words>
  <Application>Microsoft Macintosh PowerPoint</Application>
  <PresentationFormat>On-screen Show (16:9)</PresentationFormat>
  <Paragraphs>346</Paragraphs>
  <Slides>25</Slides>
  <Notes>25</Notes>
  <HiddenSlides>1</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25</vt:i4>
      </vt:variant>
    </vt:vector>
  </HeadingPairs>
  <TitlesOfParts>
    <vt:vector size="31" baseType="lpstr">
      <vt:lpstr>Avenir</vt:lpstr>
      <vt:lpstr>Arial</vt:lpstr>
      <vt:lpstr>Roboto</vt:lpstr>
      <vt:lpstr>Simple Light</vt:lpstr>
      <vt:lpstr>Custom Design</vt:lpstr>
      <vt:lpstr>1_Custom Design</vt:lpstr>
      <vt:lpstr>Semi-Supervised Learning with Active Module for Semantic Segmentation Annotation for Crack Detection</vt:lpstr>
      <vt:lpstr>Contents</vt:lpstr>
      <vt:lpstr>Introduction - Background</vt:lpstr>
      <vt:lpstr>Needs Assessment &amp; Improvement</vt:lpstr>
      <vt:lpstr>Research Problem</vt:lpstr>
      <vt:lpstr>Research Objectives </vt:lpstr>
      <vt:lpstr>Proposed Methodology</vt:lpstr>
      <vt:lpstr>Proposed Methodology - Experiment Design</vt:lpstr>
      <vt:lpstr>Proposed Methodology - Data Description</vt:lpstr>
      <vt:lpstr>Proposed Methodology - Data Splitting</vt:lpstr>
      <vt:lpstr>Proposed Methodology - Data Splitting</vt:lpstr>
      <vt:lpstr>Proposed Methodology - Data Diversity</vt:lpstr>
      <vt:lpstr>Proposed Methodology - Annotation method</vt:lpstr>
      <vt:lpstr>Proposed Methodology - Model</vt:lpstr>
      <vt:lpstr>Proposed Methodology - Model</vt:lpstr>
      <vt:lpstr>Proposed Methodology - Loss Functions</vt:lpstr>
      <vt:lpstr>Model Evaluation - Performance Measurement Metrics </vt:lpstr>
      <vt:lpstr>Model Evaluation Results</vt:lpstr>
      <vt:lpstr>Error Analysis  </vt:lpstr>
      <vt:lpstr>Error Analysis  </vt:lpstr>
      <vt:lpstr>Error Analysis  </vt:lpstr>
      <vt:lpstr>Error Analysis  </vt:lpstr>
      <vt:lpstr>Conclusions and Recommendations</vt:lpstr>
      <vt:lpstr>Thank You</vt:lpstr>
      <vt:lpstr>Model Evaluation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Semi-Supervised Learning with Active Module for Semantic Segmentation Annotation for Crack Detection</dc:title>
  <cp:lastModifiedBy>Wang, Haolin</cp:lastModifiedBy>
  <cp:revision>1</cp:revision>
  <dcterms:modified xsi:type="dcterms:W3CDTF">2023-05-05T13:37:09Z</dcterms:modified>
</cp:coreProperties>
</file>