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9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76644-A6EE-49B6-8F16-F257566DFAF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FD2B7-D1AD-4065-8C03-9D846EFE9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7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31A44-91AC-FA4A-878C-7F2AB317F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31A44-91AC-FA4A-878C-7F2AB317F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28268-F628-BAD6-D711-5B93F9C1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DC878-0920-7645-32E1-3EF76300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5AF0-6B48-8571-7C03-3EA6AC1A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5217A-E3A7-F3FB-DF3D-EBB01E7F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E0C9A-39ED-53E4-5801-C05FBBD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2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7AEE-3303-26E1-4B0E-151FC507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D0036-3A68-679B-786F-8E54573C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7C0F3-2B4F-FF43-54FB-B50CF2F1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969EF-FE11-38B2-0130-DDE9D861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4996E-33C8-51AE-8F60-D80937C8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7505BB-4065-9E67-F8C6-E9F500871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4687D-5773-9212-FD96-93D661B8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EB08-7CA9-8341-4049-F9A3E80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CEA3-D8DD-1219-0316-2DE85914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36DC8-582C-BC1C-1864-44ADA74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B8655-2B72-4B08-5C47-4F9B452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C64A1-7FA8-3C4E-930B-838CF41A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6AB-76F1-DDFF-D55D-7D89E214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C9D18-9ACC-B3B8-648A-6D10151D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14D97-0CC2-F26B-992F-691C7C0D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30BF-B563-BD3C-BFEF-2810F45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92958-C96F-8FBB-65D9-F9A76133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A2F5B-9D93-A907-C3BE-8006C926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71C76-41B0-FA8D-3C4F-F59C0DC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0A045-F74A-F336-FB09-3EE396C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62E0A-F111-B394-AE1A-496A4ACD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832A1-683A-1B7A-C7DA-C1B1A922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597A8-BAAA-4E1E-9800-B4067B32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A01D-3819-B95C-2406-0065C3F3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75F67-10BD-2F96-D07E-D5D1BED0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030D4-D797-1741-F04A-E5E13E3C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6AF65-84C9-55EE-C51B-60B6DFEE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FC1C3-A1B7-7458-4FC7-9FC9879C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15958-E30E-8779-D597-B614C0C3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9E13D-D0E8-BDCD-5D74-1F514D69E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96931-F9C8-4AA0-AD03-05094C6B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2D47F-9DD7-0B31-870D-7B943E0E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513AB-761F-62F4-8C2D-718CCA9D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956052-F024-E961-2571-8B8685AA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8D47B-FFF1-403F-AA09-DD30CEB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1D834-706F-4DDB-C9EE-420149E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5D4863-D482-7A24-57AA-9FE3508C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29B016-2355-F303-968F-023B827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1ACE8-DD85-E793-8205-68BD9842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37A5AA-5F40-035B-B896-4C6EB18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AA9B8-B10A-5D5B-6B59-95FE72D2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4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E6AA4-8631-A63E-FF24-252D8C24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1B91A-8678-D05B-F624-FD570E57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C2DB6-0464-435F-432F-6A2BB409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B86AB-649B-8E0A-24EF-03CFC08D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D7BEF-15D0-2911-A15F-1C7DCA2E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33CB7-F9D9-8F78-6E0C-2EA09044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9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10DAD-A3ED-689F-93BF-55578876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6793C7-52B5-AAC1-9AC8-C5C57F7A4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57D4E-C00A-6BE5-549A-DF61C83C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548F4-2F11-4237-D852-8B06F2D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6F410-2D3D-E4CE-7F1F-225CDBBF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76EC9-8250-CEBD-91D6-1768971D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29E8D-9782-7141-D785-7FDB09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51252-AC33-776E-3911-C44DFC83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8B466-942C-46AC-253C-1F849C25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9ACD-C221-486B-BC93-358CDF6DF65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1F377-2803-FF66-0C5E-9C968CB1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ADAAD-25FC-1FB1-1FA8-BF15BB60E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093B-77A5-4908-8979-3FA73B25F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04A836AC-B252-FD67-B838-56E183CDDF06}"/>
              </a:ext>
            </a:extLst>
          </p:cNvPr>
          <p:cNvSpPr txBox="1"/>
          <p:nvPr/>
        </p:nvSpPr>
        <p:spPr>
          <a:xfrm>
            <a:off x="256649" y="2398647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7CA473F-67B6-B96E-87FF-4FFAD838AFB4}"/>
              </a:ext>
            </a:extLst>
          </p:cNvPr>
          <p:cNvSpPr/>
          <p:nvPr/>
        </p:nvSpPr>
        <p:spPr>
          <a:xfrm>
            <a:off x="256649" y="2158979"/>
            <a:ext cx="1726974" cy="1033334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5FCD7-0F4B-AEDE-3550-A9EBC679C6FC}"/>
              </a:ext>
            </a:extLst>
          </p:cNvPr>
          <p:cNvCxnSpPr>
            <a:cxnSpLocks/>
            <a:stCxn id="80" idx="0"/>
            <a:endCxn id="15" idx="1"/>
          </p:cNvCxnSpPr>
          <p:nvPr/>
        </p:nvCxnSpPr>
        <p:spPr>
          <a:xfrm flipV="1">
            <a:off x="1120136" y="1874344"/>
            <a:ext cx="2" cy="284635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F2217B03-28D5-BE39-1261-85AC5D1FAC5D}"/>
              </a:ext>
            </a:extLst>
          </p:cNvPr>
          <p:cNvSpPr/>
          <p:nvPr/>
        </p:nvSpPr>
        <p:spPr>
          <a:xfrm rot="16200000">
            <a:off x="865463" y="756183"/>
            <a:ext cx="509348" cy="1726973"/>
          </a:xfrm>
          <a:prstGeom prst="homePlate">
            <a:avLst>
              <a:gd name="adj" fmla="val 218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8">
            <a:extLst>
              <a:ext uri="{FF2B5EF4-FFF2-40B4-BE49-F238E27FC236}">
                <a16:creationId xmlns:a16="http://schemas.microsoft.com/office/drawing/2014/main" id="{27FD10DC-8AE5-69E7-F12B-59EE3CC67CCD}"/>
              </a:ext>
            </a:extLst>
          </p:cNvPr>
          <p:cNvSpPr txBox="1"/>
          <p:nvPr/>
        </p:nvSpPr>
        <p:spPr>
          <a:xfrm>
            <a:off x="371874" y="1487957"/>
            <a:ext cx="149652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Teacher Model</a:t>
            </a:r>
          </a:p>
        </p:txBody>
      </p:sp>
      <p:cxnSp>
        <p:nvCxnSpPr>
          <p:cNvPr id="48" name="Straight Arrow Connector 80">
            <a:extLst>
              <a:ext uri="{FF2B5EF4-FFF2-40B4-BE49-F238E27FC236}">
                <a16:creationId xmlns:a16="http://schemas.microsoft.com/office/drawing/2014/main" id="{69EA73B7-F054-369B-0F95-4FFDBE8A88DC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1120137" y="1041831"/>
            <a:ext cx="1" cy="323165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立方体 48">
            <a:extLst>
              <a:ext uri="{FF2B5EF4-FFF2-40B4-BE49-F238E27FC236}">
                <a16:creationId xmlns:a16="http://schemas.microsoft.com/office/drawing/2014/main" id="{89D47000-4C88-0BA4-A58D-5A90656D91BC}"/>
              </a:ext>
            </a:extLst>
          </p:cNvPr>
          <p:cNvSpPr/>
          <p:nvPr/>
        </p:nvSpPr>
        <p:spPr>
          <a:xfrm>
            <a:off x="256650" y="433937"/>
            <a:ext cx="1726973" cy="607802"/>
          </a:xfrm>
          <a:prstGeom prst="cube">
            <a:avLst>
              <a:gd name="adj" fmla="val 66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78">
            <a:extLst>
              <a:ext uri="{FF2B5EF4-FFF2-40B4-BE49-F238E27FC236}">
                <a16:creationId xmlns:a16="http://schemas.microsoft.com/office/drawing/2014/main" id="{D0053C8D-60EA-FFE2-7C80-2D1673CE5475}"/>
              </a:ext>
            </a:extLst>
          </p:cNvPr>
          <p:cNvSpPr txBox="1"/>
          <p:nvPr/>
        </p:nvSpPr>
        <p:spPr>
          <a:xfrm>
            <a:off x="356568" y="465150"/>
            <a:ext cx="14965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Prob Map</a:t>
            </a:r>
          </a:p>
          <a:p>
            <a:r>
              <a:rPr lang="en-US" sz="1500" b="0" dirty="0"/>
              <a:t>Feature</a:t>
            </a:r>
          </a:p>
        </p:txBody>
      </p:sp>
      <p:cxnSp>
        <p:nvCxnSpPr>
          <p:cNvPr id="54" name="Straight Arrow Connector 83">
            <a:extLst>
              <a:ext uri="{FF2B5EF4-FFF2-40B4-BE49-F238E27FC236}">
                <a16:creationId xmlns:a16="http://schemas.microsoft.com/office/drawing/2014/main" id="{FBBCF39B-ADF5-B1A0-3042-E63F070C92CA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943417" y="757941"/>
            <a:ext cx="1073296" cy="7014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78">
            <a:extLst>
              <a:ext uri="{FF2B5EF4-FFF2-40B4-BE49-F238E27FC236}">
                <a16:creationId xmlns:a16="http://schemas.microsoft.com/office/drawing/2014/main" id="{E95329FB-5F03-5E17-FA41-5603E87FABF9}"/>
              </a:ext>
            </a:extLst>
          </p:cNvPr>
          <p:cNvSpPr txBox="1"/>
          <p:nvPr/>
        </p:nvSpPr>
        <p:spPr>
          <a:xfrm>
            <a:off x="1812736" y="458163"/>
            <a:ext cx="13346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K-Means</a:t>
            </a:r>
          </a:p>
        </p:txBody>
      </p:sp>
      <p:sp>
        <p:nvSpPr>
          <p:cNvPr id="68" name="TextBox 78">
            <a:extLst>
              <a:ext uri="{FF2B5EF4-FFF2-40B4-BE49-F238E27FC236}">
                <a16:creationId xmlns:a16="http://schemas.microsoft.com/office/drawing/2014/main" id="{E22CCBD1-873A-EF35-2CD3-14BBDB03999A}"/>
              </a:ext>
            </a:extLst>
          </p:cNvPr>
          <p:cNvSpPr txBox="1"/>
          <p:nvPr/>
        </p:nvSpPr>
        <p:spPr>
          <a:xfrm>
            <a:off x="1809363" y="753490"/>
            <a:ext cx="13346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Clustering</a:t>
            </a:r>
          </a:p>
        </p:txBody>
      </p:sp>
      <p:sp>
        <p:nvSpPr>
          <p:cNvPr id="69" name="Rounded Rectangle 19">
            <a:extLst>
              <a:ext uri="{FF2B5EF4-FFF2-40B4-BE49-F238E27FC236}">
                <a16:creationId xmlns:a16="http://schemas.microsoft.com/office/drawing/2014/main" id="{BF2317A9-8663-0180-9B31-AC74647111B9}"/>
              </a:ext>
            </a:extLst>
          </p:cNvPr>
          <p:cNvSpPr/>
          <p:nvPr/>
        </p:nvSpPr>
        <p:spPr>
          <a:xfrm>
            <a:off x="3011820" y="433937"/>
            <a:ext cx="1726974" cy="607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TextBox 75">
            <a:extLst>
              <a:ext uri="{FF2B5EF4-FFF2-40B4-BE49-F238E27FC236}">
                <a16:creationId xmlns:a16="http://schemas.microsoft.com/office/drawing/2014/main" id="{E7639334-DF5B-CD5A-99E7-44DF1CB15B38}"/>
              </a:ext>
            </a:extLst>
          </p:cNvPr>
          <p:cNvSpPr txBox="1"/>
          <p:nvPr/>
        </p:nvSpPr>
        <p:spPr>
          <a:xfrm>
            <a:off x="3034080" y="571623"/>
            <a:ext cx="17269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Annotation Queue</a:t>
            </a:r>
          </a:p>
        </p:txBody>
      </p:sp>
      <p:cxnSp>
        <p:nvCxnSpPr>
          <p:cNvPr id="71" name="Straight Arrow Connector 150">
            <a:extLst>
              <a:ext uri="{FF2B5EF4-FFF2-40B4-BE49-F238E27FC236}">
                <a16:creationId xmlns:a16="http://schemas.microsoft.com/office/drawing/2014/main" id="{55E4A154-1CBE-8C65-6D4E-982AECE9A171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75307" y="1041739"/>
            <a:ext cx="0" cy="319551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标注: 下箭头 77">
            <a:extLst>
              <a:ext uri="{FF2B5EF4-FFF2-40B4-BE49-F238E27FC236}">
                <a16:creationId xmlns:a16="http://schemas.microsoft.com/office/drawing/2014/main" id="{23FF85E5-4BD7-14AC-467A-E5BC1E18C8C4}"/>
              </a:ext>
            </a:extLst>
          </p:cNvPr>
          <p:cNvSpPr/>
          <p:nvPr/>
        </p:nvSpPr>
        <p:spPr>
          <a:xfrm>
            <a:off x="3011820" y="1371982"/>
            <a:ext cx="1726973" cy="502362"/>
          </a:xfrm>
          <a:prstGeom prst="downArrowCallout">
            <a:avLst>
              <a:gd name="adj1" fmla="val 28792"/>
              <a:gd name="adj2" fmla="val 17416"/>
              <a:gd name="adj3" fmla="val 25000"/>
              <a:gd name="adj4" fmla="val 75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75">
            <a:extLst>
              <a:ext uri="{FF2B5EF4-FFF2-40B4-BE49-F238E27FC236}">
                <a16:creationId xmlns:a16="http://schemas.microsoft.com/office/drawing/2014/main" id="{2B7FD9AB-593B-D20F-DA15-B6BC260BD918}"/>
              </a:ext>
            </a:extLst>
          </p:cNvPr>
          <p:cNvSpPr txBox="1"/>
          <p:nvPr/>
        </p:nvSpPr>
        <p:spPr>
          <a:xfrm>
            <a:off x="2928447" y="1394201"/>
            <a:ext cx="19382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Human Annotation</a:t>
            </a:r>
          </a:p>
        </p:txBody>
      </p:sp>
      <p:sp>
        <p:nvSpPr>
          <p:cNvPr id="83" name="TextBox 78">
            <a:extLst>
              <a:ext uri="{FF2B5EF4-FFF2-40B4-BE49-F238E27FC236}">
                <a16:creationId xmlns:a16="http://schemas.microsoft.com/office/drawing/2014/main" id="{20D349AD-BC5C-9E5F-BD0F-8C95ADB7F05C}"/>
              </a:ext>
            </a:extLst>
          </p:cNvPr>
          <p:cNvSpPr txBox="1"/>
          <p:nvPr/>
        </p:nvSpPr>
        <p:spPr>
          <a:xfrm>
            <a:off x="3011819" y="3467786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85" name="Rounded Rectangle 79">
            <a:extLst>
              <a:ext uri="{FF2B5EF4-FFF2-40B4-BE49-F238E27FC236}">
                <a16:creationId xmlns:a16="http://schemas.microsoft.com/office/drawing/2014/main" id="{05723A42-D1FD-6223-6F77-3A3B13ACE6B4}"/>
              </a:ext>
            </a:extLst>
          </p:cNvPr>
          <p:cNvSpPr/>
          <p:nvPr/>
        </p:nvSpPr>
        <p:spPr>
          <a:xfrm>
            <a:off x="3011819" y="2158978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78">
            <a:extLst>
              <a:ext uri="{FF2B5EF4-FFF2-40B4-BE49-F238E27FC236}">
                <a16:creationId xmlns:a16="http://schemas.microsoft.com/office/drawing/2014/main" id="{12A45A03-DFA9-3FFD-2AB9-16AD9D1A5A1A}"/>
              </a:ext>
            </a:extLst>
          </p:cNvPr>
          <p:cNvSpPr txBox="1"/>
          <p:nvPr/>
        </p:nvSpPr>
        <p:spPr>
          <a:xfrm>
            <a:off x="3011819" y="2415983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cxnSp>
        <p:nvCxnSpPr>
          <p:cNvPr id="88" name="Straight Connector 145">
            <a:extLst>
              <a:ext uri="{FF2B5EF4-FFF2-40B4-BE49-F238E27FC236}">
                <a16:creationId xmlns:a16="http://schemas.microsoft.com/office/drawing/2014/main" id="{DB0D764D-2B4A-4267-C1E8-356ACD86604B}"/>
              </a:ext>
            </a:extLst>
          </p:cNvPr>
          <p:cNvCxnSpPr>
            <a:cxnSpLocks/>
            <a:stCxn id="85" idx="3"/>
            <a:endCxn id="85" idx="1"/>
          </p:cNvCxnSpPr>
          <p:nvPr/>
        </p:nvCxnSpPr>
        <p:spPr>
          <a:xfrm flipH="1">
            <a:off x="3011819" y="3192313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50">
            <a:extLst>
              <a:ext uri="{FF2B5EF4-FFF2-40B4-BE49-F238E27FC236}">
                <a16:creationId xmlns:a16="http://schemas.microsoft.com/office/drawing/2014/main" id="{356C77F9-998B-D078-013E-E9C4ABA09106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flipH="1">
            <a:off x="3875306" y="1874344"/>
            <a:ext cx="1" cy="284634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ACEFCDA-2282-54DD-5294-0E0BFBF69D35}"/>
              </a:ext>
            </a:extLst>
          </p:cNvPr>
          <p:cNvSpPr/>
          <p:nvPr/>
        </p:nvSpPr>
        <p:spPr>
          <a:xfrm>
            <a:off x="1983624" y="2191889"/>
            <a:ext cx="1191713" cy="2033757"/>
          </a:xfrm>
          <a:prstGeom prst="leftBrace">
            <a:avLst>
              <a:gd name="adj1" fmla="val 25013"/>
              <a:gd name="adj2" fmla="val 221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Straight Arrow Connector 18">
            <a:extLst>
              <a:ext uri="{FF2B5EF4-FFF2-40B4-BE49-F238E27FC236}">
                <a16:creationId xmlns:a16="http://schemas.microsoft.com/office/drawing/2014/main" id="{813DF3ED-2228-B6B1-E6D9-E1429E322FE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4738793" y="2692982"/>
            <a:ext cx="6020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8">
            <a:extLst>
              <a:ext uri="{FF2B5EF4-FFF2-40B4-BE49-F238E27FC236}">
                <a16:creationId xmlns:a16="http://schemas.microsoft.com/office/drawing/2014/main" id="{953BD1E8-C732-6525-44C7-4897D69419D2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738793" y="2692982"/>
            <a:ext cx="602020" cy="10518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D740EF62-9F56-8C9E-69B6-A259ED18F188}"/>
              </a:ext>
            </a:extLst>
          </p:cNvPr>
          <p:cNvSpPr/>
          <p:nvPr/>
        </p:nvSpPr>
        <p:spPr>
          <a:xfrm>
            <a:off x="5352191" y="2444885"/>
            <a:ext cx="1726971" cy="496194"/>
          </a:xfrm>
          <a:prstGeom prst="homePlate">
            <a:avLst>
              <a:gd name="adj" fmla="val 218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78">
            <a:extLst>
              <a:ext uri="{FF2B5EF4-FFF2-40B4-BE49-F238E27FC236}">
                <a16:creationId xmlns:a16="http://schemas.microsoft.com/office/drawing/2014/main" id="{58B2C4F9-0B75-1565-FB24-185828F4C892}"/>
              </a:ext>
            </a:extLst>
          </p:cNvPr>
          <p:cNvSpPr txBox="1"/>
          <p:nvPr/>
        </p:nvSpPr>
        <p:spPr>
          <a:xfrm>
            <a:off x="5405441" y="2514061"/>
            <a:ext cx="149652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Student Model</a:t>
            </a:r>
          </a:p>
        </p:txBody>
      </p:sp>
      <p:sp>
        <p:nvSpPr>
          <p:cNvPr id="108" name="箭头: 五边形 107">
            <a:extLst>
              <a:ext uri="{FF2B5EF4-FFF2-40B4-BE49-F238E27FC236}">
                <a16:creationId xmlns:a16="http://schemas.microsoft.com/office/drawing/2014/main" id="{28D3A73D-9D6A-52C9-7A2F-0BABEDC405B6}"/>
              </a:ext>
            </a:extLst>
          </p:cNvPr>
          <p:cNvSpPr/>
          <p:nvPr/>
        </p:nvSpPr>
        <p:spPr>
          <a:xfrm>
            <a:off x="5340813" y="4561154"/>
            <a:ext cx="1726971" cy="496194"/>
          </a:xfrm>
          <a:prstGeom prst="homePlate">
            <a:avLst>
              <a:gd name="adj" fmla="val 218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78">
            <a:extLst>
              <a:ext uri="{FF2B5EF4-FFF2-40B4-BE49-F238E27FC236}">
                <a16:creationId xmlns:a16="http://schemas.microsoft.com/office/drawing/2014/main" id="{A5E54790-FDF7-81B6-4CF9-8161A0B0F408}"/>
              </a:ext>
            </a:extLst>
          </p:cNvPr>
          <p:cNvSpPr txBox="1"/>
          <p:nvPr/>
        </p:nvSpPr>
        <p:spPr>
          <a:xfrm>
            <a:off x="5402247" y="4640763"/>
            <a:ext cx="149652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Teacher Model</a:t>
            </a:r>
          </a:p>
        </p:txBody>
      </p:sp>
      <p:cxnSp>
        <p:nvCxnSpPr>
          <p:cNvPr id="110" name="Straight Arrow Connector 18">
            <a:extLst>
              <a:ext uri="{FF2B5EF4-FFF2-40B4-BE49-F238E27FC236}">
                <a16:creationId xmlns:a16="http://schemas.microsoft.com/office/drawing/2014/main" id="{FBCB15B9-9F58-B383-4E95-392EBBDFF6C8}"/>
              </a:ext>
            </a:extLst>
          </p:cNvPr>
          <p:cNvCxnSpPr>
            <a:cxnSpLocks/>
          </p:cNvCxnSpPr>
          <p:nvPr/>
        </p:nvCxnSpPr>
        <p:spPr>
          <a:xfrm>
            <a:off x="7079162" y="2692982"/>
            <a:ext cx="27142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8">
            <a:extLst>
              <a:ext uri="{FF2B5EF4-FFF2-40B4-BE49-F238E27FC236}">
                <a16:creationId xmlns:a16="http://schemas.microsoft.com/office/drawing/2014/main" id="{FFABFEF9-EA3F-51DE-6ADC-9B7A887B0DCC}"/>
              </a:ext>
            </a:extLst>
          </p:cNvPr>
          <p:cNvCxnSpPr>
            <a:cxnSpLocks/>
          </p:cNvCxnSpPr>
          <p:nvPr/>
        </p:nvCxnSpPr>
        <p:spPr>
          <a:xfrm>
            <a:off x="7067784" y="4809578"/>
            <a:ext cx="27142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立方体 112">
            <a:extLst>
              <a:ext uri="{FF2B5EF4-FFF2-40B4-BE49-F238E27FC236}">
                <a16:creationId xmlns:a16="http://schemas.microsoft.com/office/drawing/2014/main" id="{ACA4B838-7246-CCE8-7A3E-15B1D3CCD230}"/>
              </a:ext>
            </a:extLst>
          </p:cNvPr>
          <p:cNvSpPr/>
          <p:nvPr/>
        </p:nvSpPr>
        <p:spPr>
          <a:xfrm>
            <a:off x="7350589" y="2158978"/>
            <a:ext cx="1047750" cy="1029494"/>
          </a:xfrm>
          <a:prstGeom prst="cube">
            <a:avLst>
              <a:gd name="adj" fmla="val 66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78">
            <a:extLst>
              <a:ext uri="{FF2B5EF4-FFF2-40B4-BE49-F238E27FC236}">
                <a16:creationId xmlns:a16="http://schemas.microsoft.com/office/drawing/2014/main" id="{8826E3AD-5AAB-EDD6-3F00-8B6ED00C119D}"/>
              </a:ext>
            </a:extLst>
          </p:cNvPr>
          <p:cNvSpPr txBox="1"/>
          <p:nvPr/>
        </p:nvSpPr>
        <p:spPr>
          <a:xfrm>
            <a:off x="7358259" y="2300567"/>
            <a:ext cx="90793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</a:t>
            </a:r>
          </a:p>
          <a:p>
            <a:r>
              <a:rPr lang="en-US" sz="1500" b="0" dirty="0"/>
              <a:t>Prob Map</a:t>
            </a:r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3B82B638-2053-D59F-6890-0C91B4AA7BCD}"/>
              </a:ext>
            </a:extLst>
          </p:cNvPr>
          <p:cNvSpPr/>
          <p:nvPr/>
        </p:nvSpPr>
        <p:spPr>
          <a:xfrm>
            <a:off x="7339211" y="4281840"/>
            <a:ext cx="1047750" cy="1029494"/>
          </a:xfrm>
          <a:prstGeom prst="cube">
            <a:avLst>
              <a:gd name="adj" fmla="val 66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78">
            <a:extLst>
              <a:ext uri="{FF2B5EF4-FFF2-40B4-BE49-F238E27FC236}">
                <a16:creationId xmlns:a16="http://schemas.microsoft.com/office/drawing/2014/main" id="{8738CCBE-289A-76E9-500F-7392A7BB90D7}"/>
              </a:ext>
            </a:extLst>
          </p:cNvPr>
          <p:cNvSpPr txBox="1"/>
          <p:nvPr/>
        </p:nvSpPr>
        <p:spPr>
          <a:xfrm>
            <a:off x="7358260" y="4554612"/>
            <a:ext cx="9079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Prob Map</a:t>
            </a:r>
          </a:p>
        </p:txBody>
      </p:sp>
      <p:cxnSp>
        <p:nvCxnSpPr>
          <p:cNvPr id="117" name="Straight Connector 69">
            <a:extLst>
              <a:ext uri="{FF2B5EF4-FFF2-40B4-BE49-F238E27FC236}">
                <a16:creationId xmlns:a16="http://schemas.microsoft.com/office/drawing/2014/main" id="{ADBF9F31-AE83-2E15-73CE-A8DE7926E150}"/>
              </a:ext>
            </a:extLst>
          </p:cNvPr>
          <p:cNvCxnSpPr>
            <a:cxnSpLocks/>
          </p:cNvCxnSpPr>
          <p:nvPr/>
        </p:nvCxnSpPr>
        <p:spPr>
          <a:xfrm>
            <a:off x="3875306" y="4225646"/>
            <a:ext cx="0" cy="583932"/>
          </a:xfrm>
          <a:prstGeom prst="line">
            <a:avLst/>
          </a:prstGeom>
          <a:ln w="349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8">
            <a:extLst>
              <a:ext uri="{FF2B5EF4-FFF2-40B4-BE49-F238E27FC236}">
                <a16:creationId xmlns:a16="http://schemas.microsoft.com/office/drawing/2014/main" id="{849A6105-ED4C-E778-0B78-C29D5E573C18}"/>
              </a:ext>
            </a:extLst>
          </p:cNvPr>
          <p:cNvCxnSpPr>
            <a:cxnSpLocks/>
          </p:cNvCxnSpPr>
          <p:nvPr/>
        </p:nvCxnSpPr>
        <p:spPr>
          <a:xfrm>
            <a:off x="3875306" y="4809578"/>
            <a:ext cx="146550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69">
            <a:extLst>
              <a:ext uri="{FF2B5EF4-FFF2-40B4-BE49-F238E27FC236}">
                <a16:creationId xmlns:a16="http://schemas.microsoft.com/office/drawing/2014/main" id="{4C1AAE2B-B660-8413-BEDB-A6F051296328}"/>
              </a:ext>
            </a:extLst>
          </p:cNvPr>
          <p:cNvCxnSpPr>
            <a:cxnSpLocks/>
          </p:cNvCxnSpPr>
          <p:nvPr/>
        </p:nvCxnSpPr>
        <p:spPr>
          <a:xfrm>
            <a:off x="7080741" y="2692982"/>
            <a:ext cx="0" cy="1078293"/>
          </a:xfrm>
          <a:prstGeom prst="line">
            <a:avLst/>
          </a:prstGeom>
          <a:ln w="349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8">
            <a:extLst>
              <a:ext uri="{FF2B5EF4-FFF2-40B4-BE49-F238E27FC236}">
                <a16:creationId xmlns:a16="http://schemas.microsoft.com/office/drawing/2014/main" id="{3BED8909-E4BA-01D2-F49D-315886D63B7F}"/>
              </a:ext>
            </a:extLst>
          </p:cNvPr>
          <p:cNvCxnSpPr>
            <a:cxnSpLocks/>
          </p:cNvCxnSpPr>
          <p:nvPr/>
        </p:nvCxnSpPr>
        <p:spPr>
          <a:xfrm>
            <a:off x="7079162" y="3771274"/>
            <a:ext cx="273373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立方体 128">
            <a:extLst>
              <a:ext uri="{FF2B5EF4-FFF2-40B4-BE49-F238E27FC236}">
                <a16:creationId xmlns:a16="http://schemas.microsoft.com/office/drawing/2014/main" id="{4EE06E4A-BEA6-9E8A-250B-3AD9FB2CDF44}"/>
              </a:ext>
            </a:extLst>
          </p:cNvPr>
          <p:cNvSpPr/>
          <p:nvPr/>
        </p:nvSpPr>
        <p:spPr>
          <a:xfrm>
            <a:off x="7339210" y="3217275"/>
            <a:ext cx="1047750" cy="1029494"/>
          </a:xfrm>
          <a:prstGeom prst="cube">
            <a:avLst>
              <a:gd name="adj" fmla="val 66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78">
            <a:extLst>
              <a:ext uri="{FF2B5EF4-FFF2-40B4-BE49-F238E27FC236}">
                <a16:creationId xmlns:a16="http://schemas.microsoft.com/office/drawing/2014/main" id="{EC9A5862-FE0A-88D5-69A8-4334247EED53}"/>
              </a:ext>
            </a:extLst>
          </p:cNvPr>
          <p:cNvSpPr txBox="1"/>
          <p:nvPr/>
        </p:nvSpPr>
        <p:spPr>
          <a:xfrm>
            <a:off x="7304910" y="3378860"/>
            <a:ext cx="104774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Prob</a:t>
            </a:r>
          </a:p>
          <a:p>
            <a:r>
              <a:rPr lang="en-US" sz="1500" b="0" dirty="0"/>
              <a:t>Map</a:t>
            </a:r>
          </a:p>
        </p:txBody>
      </p:sp>
      <p:cxnSp>
        <p:nvCxnSpPr>
          <p:cNvPr id="155" name="Straight Arrow Connector 18">
            <a:extLst>
              <a:ext uri="{FF2B5EF4-FFF2-40B4-BE49-F238E27FC236}">
                <a16:creationId xmlns:a16="http://schemas.microsoft.com/office/drawing/2014/main" id="{FA757314-5406-E1D9-3788-EB48A8470BA1}"/>
              </a:ext>
            </a:extLst>
          </p:cNvPr>
          <p:cNvCxnSpPr>
            <a:cxnSpLocks/>
          </p:cNvCxnSpPr>
          <p:nvPr/>
        </p:nvCxnSpPr>
        <p:spPr>
          <a:xfrm>
            <a:off x="8386960" y="4809578"/>
            <a:ext cx="27142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立方体 155">
            <a:extLst>
              <a:ext uri="{FF2B5EF4-FFF2-40B4-BE49-F238E27FC236}">
                <a16:creationId xmlns:a16="http://schemas.microsoft.com/office/drawing/2014/main" id="{AA92379E-0659-AD38-913E-13ED1DBFAB6E}"/>
              </a:ext>
            </a:extLst>
          </p:cNvPr>
          <p:cNvSpPr/>
          <p:nvPr/>
        </p:nvSpPr>
        <p:spPr>
          <a:xfrm>
            <a:off x="8658387" y="4281840"/>
            <a:ext cx="1047750" cy="1029494"/>
          </a:xfrm>
          <a:prstGeom prst="cube">
            <a:avLst>
              <a:gd name="adj" fmla="val 66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78">
            <a:extLst>
              <a:ext uri="{FF2B5EF4-FFF2-40B4-BE49-F238E27FC236}">
                <a16:creationId xmlns:a16="http://schemas.microsoft.com/office/drawing/2014/main" id="{9E734887-1DC0-68B7-0CCD-4F4780E0BDA5}"/>
              </a:ext>
            </a:extLst>
          </p:cNvPr>
          <p:cNvSpPr txBox="1"/>
          <p:nvPr/>
        </p:nvSpPr>
        <p:spPr>
          <a:xfrm>
            <a:off x="8677436" y="4554612"/>
            <a:ext cx="9079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Pseudo Label</a:t>
            </a:r>
          </a:p>
        </p:txBody>
      </p:sp>
      <p:cxnSp>
        <p:nvCxnSpPr>
          <p:cNvPr id="159" name="Straight Arrow Connector 18">
            <a:extLst>
              <a:ext uri="{FF2B5EF4-FFF2-40B4-BE49-F238E27FC236}">
                <a16:creationId xmlns:a16="http://schemas.microsoft.com/office/drawing/2014/main" id="{1DDB6E3C-62B9-1356-0C43-FA27B431698F}"/>
              </a:ext>
            </a:extLst>
          </p:cNvPr>
          <p:cNvCxnSpPr>
            <a:cxnSpLocks/>
          </p:cNvCxnSpPr>
          <p:nvPr/>
        </p:nvCxnSpPr>
        <p:spPr>
          <a:xfrm>
            <a:off x="8386960" y="3744785"/>
            <a:ext cx="27142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8">
            <a:extLst>
              <a:ext uri="{FF2B5EF4-FFF2-40B4-BE49-F238E27FC236}">
                <a16:creationId xmlns:a16="http://schemas.microsoft.com/office/drawing/2014/main" id="{1B4185D7-95C2-E3B0-0332-44808D6615F5}"/>
              </a:ext>
            </a:extLst>
          </p:cNvPr>
          <p:cNvCxnSpPr>
            <a:cxnSpLocks/>
          </p:cNvCxnSpPr>
          <p:nvPr/>
        </p:nvCxnSpPr>
        <p:spPr>
          <a:xfrm>
            <a:off x="8406010" y="2678857"/>
            <a:ext cx="27142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8842096-C376-E04B-4872-1D47BADB43D4}"/>
                  </a:ext>
                </a:extLst>
              </p:cNvPr>
              <p:cNvSpPr txBox="1"/>
              <p:nvPr/>
            </p:nvSpPr>
            <p:spPr>
              <a:xfrm>
                <a:off x="9013854" y="2535225"/>
                <a:ext cx="275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8842096-C376-E04B-4872-1D47BADB4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854" y="2535225"/>
                <a:ext cx="275588" cy="276999"/>
              </a:xfrm>
              <a:prstGeom prst="rect">
                <a:avLst/>
              </a:prstGeom>
              <a:blipFill>
                <a:blip r:embed="rId3"/>
                <a:stretch>
                  <a:fillRect l="-22222" r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126F546-798E-1477-A6AB-1BCD449EE4D8}"/>
                  </a:ext>
                </a:extLst>
              </p:cNvPr>
              <p:cNvSpPr txBox="1"/>
              <p:nvPr/>
            </p:nvSpPr>
            <p:spPr>
              <a:xfrm>
                <a:off x="8993610" y="3597815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126F546-798E-1477-A6AB-1BCD449E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610" y="3597815"/>
                <a:ext cx="312008" cy="276999"/>
              </a:xfrm>
              <a:prstGeom prst="rect">
                <a:avLst/>
              </a:prstGeom>
              <a:blipFill>
                <a:blip r:embed="rId4"/>
                <a:stretch>
                  <a:fillRect l="-17308" r="-384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8">
            <a:extLst>
              <a:ext uri="{FF2B5EF4-FFF2-40B4-BE49-F238E27FC236}">
                <a16:creationId xmlns:a16="http://schemas.microsoft.com/office/drawing/2014/main" id="{6BC78CD4-A9E0-75EB-0712-3EC0300B5DA6}"/>
              </a:ext>
            </a:extLst>
          </p:cNvPr>
          <p:cNvCxnSpPr>
            <a:cxnSpLocks/>
            <a:stCxn id="156" idx="1"/>
          </p:cNvCxnSpPr>
          <p:nvPr/>
        </p:nvCxnSpPr>
        <p:spPr>
          <a:xfrm flipV="1">
            <a:off x="9148211" y="4129440"/>
            <a:ext cx="0" cy="22050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2FCD53A-19B7-9C92-E342-81DD2850899C}"/>
                  </a:ext>
                </a:extLst>
              </p:cNvPr>
              <p:cNvSpPr txBox="1"/>
              <p:nvPr/>
            </p:nvSpPr>
            <p:spPr>
              <a:xfrm>
                <a:off x="9018392" y="307804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2FCD53A-19B7-9C92-E342-81DD2850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92" y="3078045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ounded Rectangle 96">
            <a:extLst>
              <a:ext uri="{FF2B5EF4-FFF2-40B4-BE49-F238E27FC236}">
                <a16:creationId xmlns:a16="http://schemas.microsoft.com/office/drawing/2014/main" id="{8E7BCC93-6974-BE8F-A2A7-3EF3270B166F}"/>
              </a:ext>
            </a:extLst>
          </p:cNvPr>
          <p:cNvSpPr/>
          <p:nvPr/>
        </p:nvSpPr>
        <p:spPr>
          <a:xfrm>
            <a:off x="83013" y="106225"/>
            <a:ext cx="4932760" cy="315769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3" name="Rounded Rectangle 96">
            <a:extLst>
              <a:ext uri="{FF2B5EF4-FFF2-40B4-BE49-F238E27FC236}">
                <a16:creationId xmlns:a16="http://schemas.microsoft.com/office/drawing/2014/main" id="{ABFD360C-469B-801D-86D2-1DED3C698668}"/>
              </a:ext>
            </a:extLst>
          </p:cNvPr>
          <p:cNvSpPr/>
          <p:nvPr/>
        </p:nvSpPr>
        <p:spPr>
          <a:xfrm>
            <a:off x="2857151" y="1970185"/>
            <a:ext cx="7112810" cy="3455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50">
            <a:extLst>
              <a:ext uri="{FF2B5EF4-FFF2-40B4-BE49-F238E27FC236}">
                <a16:creationId xmlns:a16="http://schemas.microsoft.com/office/drawing/2014/main" id="{D2360799-653A-DE3E-8CD3-DA798BF8CE46}"/>
              </a:ext>
            </a:extLst>
          </p:cNvPr>
          <p:cNvCxnSpPr>
            <a:cxnSpLocks/>
            <a:stCxn id="106" idx="2"/>
            <a:endCxn id="108" idx="0"/>
          </p:cNvCxnSpPr>
          <p:nvPr/>
        </p:nvCxnSpPr>
        <p:spPr>
          <a:xfrm flipH="1">
            <a:off x="6150164" y="2941079"/>
            <a:ext cx="11378" cy="1620075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78">
            <a:extLst>
              <a:ext uri="{FF2B5EF4-FFF2-40B4-BE49-F238E27FC236}">
                <a16:creationId xmlns:a16="http://schemas.microsoft.com/office/drawing/2014/main" id="{9656D60D-D162-F246-9FCD-F84DA44BC26F}"/>
              </a:ext>
            </a:extLst>
          </p:cNvPr>
          <p:cNvSpPr txBox="1"/>
          <p:nvPr/>
        </p:nvSpPr>
        <p:spPr>
          <a:xfrm>
            <a:off x="5591104" y="3546992"/>
            <a:ext cx="13346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EMA  Update</a:t>
            </a:r>
          </a:p>
        </p:txBody>
      </p:sp>
      <p:sp>
        <p:nvSpPr>
          <p:cNvPr id="183" name="箭头: 五边形 182">
            <a:extLst>
              <a:ext uri="{FF2B5EF4-FFF2-40B4-BE49-F238E27FC236}">
                <a16:creationId xmlns:a16="http://schemas.microsoft.com/office/drawing/2014/main" id="{C98DFC68-3449-395D-F375-218A48065953}"/>
              </a:ext>
            </a:extLst>
          </p:cNvPr>
          <p:cNvSpPr/>
          <p:nvPr/>
        </p:nvSpPr>
        <p:spPr>
          <a:xfrm>
            <a:off x="5352191" y="5783998"/>
            <a:ext cx="1726971" cy="496194"/>
          </a:xfrm>
          <a:prstGeom prst="homePlate">
            <a:avLst>
              <a:gd name="adj" fmla="val 218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78">
            <a:extLst>
              <a:ext uri="{FF2B5EF4-FFF2-40B4-BE49-F238E27FC236}">
                <a16:creationId xmlns:a16="http://schemas.microsoft.com/office/drawing/2014/main" id="{0AC598A3-BC1A-1319-EDD9-98FEBA7385BB}"/>
              </a:ext>
            </a:extLst>
          </p:cNvPr>
          <p:cNvSpPr txBox="1"/>
          <p:nvPr/>
        </p:nvSpPr>
        <p:spPr>
          <a:xfrm>
            <a:off x="5413625" y="5863607"/>
            <a:ext cx="149652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Teacher Model</a:t>
            </a:r>
          </a:p>
        </p:txBody>
      </p:sp>
      <p:cxnSp>
        <p:nvCxnSpPr>
          <p:cNvPr id="185" name="Straight Arrow Connector 150">
            <a:extLst>
              <a:ext uri="{FF2B5EF4-FFF2-40B4-BE49-F238E27FC236}">
                <a16:creationId xmlns:a16="http://schemas.microsoft.com/office/drawing/2014/main" id="{1412D831-40BC-16C3-7A8A-ED2C8B05CC02}"/>
              </a:ext>
            </a:extLst>
          </p:cNvPr>
          <p:cNvCxnSpPr>
            <a:cxnSpLocks/>
            <a:stCxn id="108" idx="2"/>
            <a:endCxn id="183" idx="0"/>
          </p:cNvCxnSpPr>
          <p:nvPr/>
        </p:nvCxnSpPr>
        <p:spPr>
          <a:xfrm>
            <a:off x="6150164" y="5057348"/>
            <a:ext cx="11378" cy="726650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78">
            <a:extLst>
              <a:ext uri="{FF2B5EF4-FFF2-40B4-BE49-F238E27FC236}">
                <a16:creationId xmlns:a16="http://schemas.microsoft.com/office/drawing/2014/main" id="{DB95F651-6A36-A17F-323F-13D1EC217024}"/>
              </a:ext>
            </a:extLst>
          </p:cNvPr>
          <p:cNvSpPr txBox="1"/>
          <p:nvPr/>
        </p:nvSpPr>
        <p:spPr>
          <a:xfrm>
            <a:off x="5540566" y="5438186"/>
            <a:ext cx="147383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After  Training</a:t>
            </a:r>
          </a:p>
        </p:txBody>
      </p:sp>
      <p:cxnSp>
        <p:nvCxnSpPr>
          <p:cNvPr id="189" name="Straight Connector 69">
            <a:extLst>
              <a:ext uri="{FF2B5EF4-FFF2-40B4-BE49-F238E27FC236}">
                <a16:creationId xmlns:a16="http://schemas.microsoft.com/office/drawing/2014/main" id="{2D0BEEB4-CBE9-7667-3B3D-601207D86061}"/>
              </a:ext>
            </a:extLst>
          </p:cNvPr>
          <p:cNvCxnSpPr>
            <a:cxnSpLocks/>
          </p:cNvCxnSpPr>
          <p:nvPr/>
        </p:nvCxnSpPr>
        <p:spPr>
          <a:xfrm>
            <a:off x="3875306" y="4809251"/>
            <a:ext cx="0" cy="1215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50">
            <a:extLst>
              <a:ext uri="{FF2B5EF4-FFF2-40B4-BE49-F238E27FC236}">
                <a16:creationId xmlns:a16="http://schemas.microsoft.com/office/drawing/2014/main" id="{A957448D-7A5F-EC9F-8848-D5B0938E7244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3869618" y="6032095"/>
            <a:ext cx="1482573" cy="15741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8">
            <a:extLst>
              <a:ext uri="{FF2B5EF4-FFF2-40B4-BE49-F238E27FC236}">
                <a16:creationId xmlns:a16="http://schemas.microsoft.com/office/drawing/2014/main" id="{CA112490-19B7-9962-DFA5-CCFCF5A5554E}"/>
              </a:ext>
            </a:extLst>
          </p:cNvPr>
          <p:cNvCxnSpPr>
            <a:cxnSpLocks/>
          </p:cNvCxnSpPr>
          <p:nvPr/>
        </p:nvCxnSpPr>
        <p:spPr>
          <a:xfrm>
            <a:off x="7078515" y="6018525"/>
            <a:ext cx="271426" cy="0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立方体 1028">
            <a:extLst>
              <a:ext uri="{FF2B5EF4-FFF2-40B4-BE49-F238E27FC236}">
                <a16:creationId xmlns:a16="http://schemas.microsoft.com/office/drawing/2014/main" id="{8359BE94-7299-2434-53BE-01B32CD7E871}"/>
              </a:ext>
            </a:extLst>
          </p:cNvPr>
          <p:cNvSpPr/>
          <p:nvPr/>
        </p:nvSpPr>
        <p:spPr>
          <a:xfrm>
            <a:off x="7349942" y="5490787"/>
            <a:ext cx="1047750" cy="1029494"/>
          </a:xfrm>
          <a:prstGeom prst="cube">
            <a:avLst>
              <a:gd name="adj" fmla="val 66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TextBox 78">
            <a:extLst>
              <a:ext uri="{FF2B5EF4-FFF2-40B4-BE49-F238E27FC236}">
                <a16:creationId xmlns:a16="http://schemas.microsoft.com/office/drawing/2014/main" id="{BE587BE1-D56F-10ED-671D-6773E9504D80}"/>
              </a:ext>
            </a:extLst>
          </p:cNvPr>
          <p:cNvSpPr txBox="1"/>
          <p:nvPr/>
        </p:nvSpPr>
        <p:spPr>
          <a:xfrm>
            <a:off x="7368991" y="5763559"/>
            <a:ext cx="9079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Prob Map</a:t>
            </a:r>
          </a:p>
        </p:txBody>
      </p:sp>
      <p:cxnSp>
        <p:nvCxnSpPr>
          <p:cNvPr id="1031" name="Straight Arrow Connector 18">
            <a:extLst>
              <a:ext uri="{FF2B5EF4-FFF2-40B4-BE49-F238E27FC236}">
                <a16:creationId xmlns:a16="http://schemas.microsoft.com/office/drawing/2014/main" id="{5945C3BD-446B-B497-B075-E1BC8822F845}"/>
              </a:ext>
            </a:extLst>
          </p:cNvPr>
          <p:cNvCxnSpPr>
            <a:cxnSpLocks/>
          </p:cNvCxnSpPr>
          <p:nvPr/>
        </p:nvCxnSpPr>
        <p:spPr>
          <a:xfrm>
            <a:off x="8397691" y="6018525"/>
            <a:ext cx="907927" cy="0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78">
            <a:extLst>
              <a:ext uri="{FF2B5EF4-FFF2-40B4-BE49-F238E27FC236}">
                <a16:creationId xmlns:a16="http://schemas.microsoft.com/office/drawing/2014/main" id="{D8D7857C-9A29-A265-95B0-986AC577C953}"/>
              </a:ext>
            </a:extLst>
          </p:cNvPr>
          <p:cNvSpPr txBox="1"/>
          <p:nvPr/>
        </p:nvSpPr>
        <p:spPr>
          <a:xfrm>
            <a:off x="8401062" y="5699065"/>
            <a:ext cx="8816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Entropy</a:t>
            </a:r>
          </a:p>
        </p:txBody>
      </p:sp>
      <p:sp>
        <p:nvSpPr>
          <p:cNvPr id="1036" name="TextBox 78">
            <a:extLst>
              <a:ext uri="{FF2B5EF4-FFF2-40B4-BE49-F238E27FC236}">
                <a16:creationId xmlns:a16="http://schemas.microsoft.com/office/drawing/2014/main" id="{A4F8591F-4265-8402-AA35-BBD38354F811}"/>
              </a:ext>
            </a:extLst>
          </p:cNvPr>
          <p:cNvSpPr txBox="1"/>
          <p:nvPr/>
        </p:nvSpPr>
        <p:spPr>
          <a:xfrm>
            <a:off x="8397689" y="5994392"/>
            <a:ext cx="8816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Select</a:t>
            </a:r>
          </a:p>
        </p:txBody>
      </p:sp>
      <p:sp>
        <p:nvSpPr>
          <p:cNvPr id="1038" name="Rounded Rectangle 19">
            <a:extLst>
              <a:ext uri="{FF2B5EF4-FFF2-40B4-BE49-F238E27FC236}">
                <a16:creationId xmlns:a16="http://schemas.microsoft.com/office/drawing/2014/main" id="{D90114A2-5D39-EF86-92A1-D7282914C58C}"/>
              </a:ext>
            </a:extLst>
          </p:cNvPr>
          <p:cNvSpPr/>
          <p:nvPr/>
        </p:nvSpPr>
        <p:spPr>
          <a:xfrm>
            <a:off x="9282711" y="5783998"/>
            <a:ext cx="1726974" cy="496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9" name="TextBox 75">
            <a:extLst>
              <a:ext uri="{FF2B5EF4-FFF2-40B4-BE49-F238E27FC236}">
                <a16:creationId xmlns:a16="http://schemas.microsoft.com/office/drawing/2014/main" id="{48FB5392-3789-6D04-941C-EFA93B2F8793}"/>
              </a:ext>
            </a:extLst>
          </p:cNvPr>
          <p:cNvSpPr txBox="1"/>
          <p:nvPr/>
        </p:nvSpPr>
        <p:spPr>
          <a:xfrm>
            <a:off x="9286081" y="5870512"/>
            <a:ext cx="17269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Annotation Queue</a:t>
            </a:r>
          </a:p>
        </p:txBody>
      </p:sp>
      <p:sp>
        <p:nvSpPr>
          <p:cNvPr id="1041" name="标注: 下箭头 1040">
            <a:extLst>
              <a:ext uri="{FF2B5EF4-FFF2-40B4-BE49-F238E27FC236}">
                <a16:creationId xmlns:a16="http://schemas.microsoft.com/office/drawing/2014/main" id="{03B9A0D1-C31F-4A21-6C5B-401E14702943}"/>
              </a:ext>
            </a:extLst>
          </p:cNvPr>
          <p:cNvSpPr/>
          <p:nvPr/>
        </p:nvSpPr>
        <p:spPr>
          <a:xfrm rot="10800000">
            <a:off x="10299760" y="3546992"/>
            <a:ext cx="1726973" cy="502362"/>
          </a:xfrm>
          <a:prstGeom prst="downArrowCallout">
            <a:avLst>
              <a:gd name="adj1" fmla="val 28792"/>
              <a:gd name="adj2" fmla="val 17416"/>
              <a:gd name="adj3" fmla="val 25000"/>
              <a:gd name="adj4" fmla="val 75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75">
            <a:extLst>
              <a:ext uri="{FF2B5EF4-FFF2-40B4-BE49-F238E27FC236}">
                <a16:creationId xmlns:a16="http://schemas.microsoft.com/office/drawing/2014/main" id="{39E221C5-F319-5EA0-5817-F77C02D9A15E}"/>
              </a:ext>
            </a:extLst>
          </p:cNvPr>
          <p:cNvSpPr txBox="1"/>
          <p:nvPr/>
        </p:nvSpPr>
        <p:spPr>
          <a:xfrm>
            <a:off x="10194129" y="3685102"/>
            <a:ext cx="19382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Human Annotation</a:t>
            </a:r>
          </a:p>
        </p:txBody>
      </p:sp>
      <p:cxnSp>
        <p:nvCxnSpPr>
          <p:cNvPr id="1043" name="Straight Connector 69">
            <a:extLst>
              <a:ext uri="{FF2B5EF4-FFF2-40B4-BE49-F238E27FC236}">
                <a16:creationId xmlns:a16="http://schemas.microsoft.com/office/drawing/2014/main" id="{6BEBCA68-63DA-5445-DA11-471D9D8F0771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11013054" y="6032095"/>
            <a:ext cx="150192" cy="0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50">
            <a:extLst>
              <a:ext uri="{FF2B5EF4-FFF2-40B4-BE49-F238E27FC236}">
                <a16:creationId xmlns:a16="http://schemas.microsoft.com/office/drawing/2014/main" id="{C52B5A2B-93F5-4F93-2456-725BE2B4A3BE}"/>
              </a:ext>
            </a:extLst>
          </p:cNvPr>
          <p:cNvCxnSpPr>
            <a:cxnSpLocks/>
            <a:endCxn id="1041" idx="0"/>
          </p:cNvCxnSpPr>
          <p:nvPr/>
        </p:nvCxnSpPr>
        <p:spPr>
          <a:xfrm flipV="1">
            <a:off x="11163246" y="4049354"/>
            <a:ext cx="0" cy="1998482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69">
            <a:extLst>
              <a:ext uri="{FF2B5EF4-FFF2-40B4-BE49-F238E27FC236}">
                <a16:creationId xmlns:a16="http://schemas.microsoft.com/office/drawing/2014/main" id="{D5A3F89C-205E-6BA5-90E5-6F6EB43E8E18}"/>
              </a:ext>
            </a:extLst>
          </p:cNvPr>
          <p:cNvCxnSpPr>
            <a:cxnSpLocks/>
          </p:cNvCxnSpPr>
          <p:nvPr/>
        </p:nvCxnSpPr>
        <p:spPr>
          <a:xfrm>
            <a:off x="11161675" y="1874344"/>
            <a:ext cx="0" cy="1663346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69">
            <a:extLst>
              <a:ext uri="{FF2B5EF4-FFF2-40B4-BE49-F238E27FC236}">
                <a16:creationId xmlns:a16="http://schemas.microsoft.com/office/drawing/2014/main" id="{CE9C6F58-54B4-FEC0-81D6-5136086EF423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3875307" y="1874344"/>
            <a:ext cx="7286368" cy="6906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Rounded Rectangle 96">
            <a:extLst>
              <a:ext uri="{FF2B5EF4-FFF2-40B4-BE49-F238E27FC236}">
                <a16:creationId xmlns:a16="http://schemas.microsoft.com/office/drawing/2014/main" id="{7A30635D-7BB4-5DB8-83FA-D811B5AC48D5}"/>
              </a:ext>
            </a:extLst>
          </p:cNvPr>
          <p:cNvSpPr/>
          <p:nvPr/>
        </p:nvSpPr>
        <p:spPr>
          <a:xfrm>
            <a:off x="2655024" y="1820044"/>
            <a:ext cx="9477342" cy="4811840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1" name="TextBox 166">
            <a:extLst>
              <a:ext uri="{FF2B5EF4-FFF2-40B4-BE49-F238E27FC236}">
                <a16:creationId xmlns:a16="http://schemas.microsoft.com/office/drawing/2014/main" id="{A69BF576-FE1F-7FDC-AD08-DC850C2F01F1}"/>
              </a:ext>
            </a:extLst>
          </p:cNvPr>
          <p:cNvSpPr txBox="1"/>
          <p:nvPr/>
        </p:nvSpPr>
        <p:spPr>
          <a:xfrm>
            <a:off x="1672684" y="103694"/>
            <a:ext cx="15667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>
                <a:solidFill>
                  <a:schemeClr val="accent6">
                    <a:lumMod val="75000"/>
                  </a:schemeClr>
                </a:solidFill>
              </a:rPr>
              <a:t>Active Module 1</a:t>
            </a:r>
          </a:p>
        </p:txBody>
      </p:sp>
      <p:sp>
        <p:nvSpPr>
          <p:cNvPr id="1062" name="TextBox 166">
            <a:extLst>
              <a:ext uri="{FF2B5EF4-FFF2-40B4-BE49-F238E27FC236}">
                <a16:creationId xmlns:a16="http://schemas.microsoft.com/office/drawing/2014/main" id="{5627E5F6-FF06-12CE-B51E-3A4EB40F60B3}"/>
              </a:ext>
            </a:extLst>
          </p:cNvPr>
          <p:cNvSpPr txBox="1"/>
          <p:nvPr/>
        </p:nvSpPr>
        <p:spPr>
          <a:xfrm>
            <a:off x="3435782" y="6267978"/>
            <a:ext cx="15667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>
                <a:solidFill>
                  <a:schemeClr val="accent6">
                    <a:lumMod val="75000"/>
                  </a:schemeClr>
                </a:solidFill>
              </a:rPr>
              <a:t>Active Module 2</a:t>
            </a:r>
          </a:p>
        </p:txBody>
      </p:sp>
      <p:sp>
        <p:nvSpPr>
          <p:cNvPr id="1063" name="TextBox 166">
            <a:extLst>
              <a:ext uri="{FF2B5EF4-FFF2-40B4-BE49-F238E27FC236}">
                <a16:creationId xmlns:a16="http://schemas.microsoft.com/office/drawing/2014/main" id="{726CAFC3-C59E-8A0C-BB26-0A3E02106F9E}"/>
              </a:ext>
            </a:extLst>
          </p:cNvPr>
          <p:cNvSpPr txBox="1"/>
          <p:nvPr/>
        </p:nvSpPr>
        <p:spPr>
          <a:xfrm>
            <a:off x="4952409" y="2038947"/>
            <a:ext cx="24629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dirty="0">
                <a:solidFill>
                  <a:srgbClr val="FF0000"/>
                </a:solidFill>
              </a:rPr>
              <a:t>Semi-Supervised Module</a:t>
            </a:r>
          </a:p>
        </p:txBody>
      </p:sp>
    </p:spTree>
    <p:extLst>
      <p:ext uri="{BB962C8B-B14F-4D97-AF65-F5344CB8AC3E}">
        <p14:creationId xmlns:p14="http://schemas.microsoft.com/office/powerpoint/2010/main" val="2003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78">
            <a:extLst>
              <a:ext uri="{FF2B5EF4-FFF2-40B4-BE49-F238E27FC236}">
                <a16:creationId xmlns:a16="http://schemas.microsoft.com/office/drawing/2014/main" id="{20D349AD-BC5C-9E5F-BD0F-8C95ADB7F05C}"/>
              </a:ext>
            </a:extLst>
          </p:cNvPr>
          <p:cNvSpPr txBox="1"/>
          <p:nvPr/>
        </p:nvSpPr>
        <p:spPr>
          <a:xfrm>
            <a:off x="2864336" y="1700639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85" name="Rounded Rectangle 79">
            <a:extLst>
              <a:ext uri="{FF2B5EF4-FFF2-40B4-BE49-F238E27FC236}">
                <a16:creationId xmlns:a16="http://schemas.microsoft.com/office/drawing/2014/main" id="{05723A42-D1FD-6223-6F77-3A3B13ACE6B4}"/>
              </a:ext>
            </a:extLst>
          </p:cNvPr>
          <p:cNvSpPr/>
          <p:nvPr/>
        </p:nvSpPr>
        <p:spPr>
          <a:xfrm>
            <a:off x="2864336" y="667305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78">
            <a:extLst>
              <a:ext uri="{FF2B5EF4-FFF2-40B4-BE49-F238E27FC236}">
                <a16:creationId xmlns:a16="http://schemas.microsoft.com/office/drawing/2014/main" id="{12A45A03-DFA9-3FFD-2AB9-16AD9D1A5A1A}"/>
              </a:ext>
            </a:extLst>
          </p:cNvPr>
          <p:cNvSpPr txBox="1"/>
          <p:nvPr/>
        </p:nvSpPr>
        <p:spPr>
          <a:xfrm>
            <a:off x="2864336" y="689347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cxnSp>
        <p:nvCxnSpPr>
          <p:cNvPr id="88" name="Straight Connector 145">
            <a:extLst>
              <a:ext uri="{FF2B5EF4-FFF2-40B4-BE49-F238E27FC236}">
                <a16:creationId xmlns:a16="http://schemas.microsoft.com/office/drawing/2014/main" id="{DB0D764D-2B4A-4267-C1E8-356ACD86604B}"/>
              </a:ext>
            </a:extLst>
          </p:cNvPr>
          <p:cNvCxnSpPr>
            <a:cxnSpLocks/>
          </p:cNvCxnSpPr>
          <p:nvPr/>
        </p:nvCxnSpPr>
        <p:spPr>
          <a:xfrm flipH="1">
            <a:off x="2864336" y="1243345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">
            <a:extLst>
              <a:ext uri="{FF2B5EF4-FFF2-40B4-BE49-F238E27FC236}">
                <a16:creationId xmlns:a16="http://schemas.microsoft.com/office/drawing/2014/main" id="{813DF3ED-2228-B6B1-E6D9-E1429E322FEB}"/>
              </a:ext>
            </a:extLst>
          </p:cNvPr>
          <p:cNvCxnSpPr>
            <a:cxnSpLocks/>
          </p:cNvCxnSpPr>
          <p:nvPr/>
        </p:nvCxnSpPr>
        <p:spPr>
          <a:xfrm>
            <a:off x="4591310" y="1700640"/>
            <a:ext cx="6020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8">
            <a:extLst>
              <a:ext uri="{FF2B5EF4-FFF2-40B4-BE49-F238E27FC236}">
                <a16:creationId xmlns:a16="http://schemas.microsoft.com/office/drawing/2014/main" id="{BCDCECB5-7E24-469C-1906-7FC2CAD4D0A1}"/>
              </a:ext>
            </a:extLst>
          </p:cNvPr>
          <p:cNvSpPr txBox="1"/>
          <p:nvPr/>
        </p:nvSpPr>
        <p:spPr>
          <a:xfrm>
            <a:off x="459159" y="3127638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932515D2-B71A-A4DA-8752-78FC15769ABD}"/>
              </a:ext>
            </a:extLst>
          </p:cNvPr>
          <p:cNvSpPr/>
          <p:nvPr/>
        </p:nvSpPr>
        <p:spPr>
          <a:xfrm>
            <a:off x="459159" y="2887970"/>
            <a:ext cx="1726974" cy="1033334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78">
            <a:extLst>
              <a:ext uri="{FF2B5EF4-FFF2-40B4-BE49-F238E27FC236}">
                <a16:creationId xmlns:a16="http://schemas.microsoft.com/office/drawing/2014/main" id="{007146BB-FC8E-5A5A-EFDC-1D863BA61A66}"/>
              </a:ext>
            </a:extLst>
          </p:cNvPr>
          <p:cNvSpPr txBox="1"/>
          <p:nvPr/>
        </p:nvSpPr>
        <p:spPr>
          <a:xfrm>
            <a:off x="5228102" y="1976112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6" name="Rounded Rectangle 79">
            <a:extLst>
              <a:ext uri="{FF2B5EF4-FFF2-40B4-BE49-F238E27FC236}">
                <a16:creationId xmlns:a16="http://schemas.microsoft.com/office/drawing/2014/main" id="{1A2AE1E0-BF57-F1F5-4A95-8A14284752B5}"/>
              </a:ext>
            </a:extLst>
          </p:cNvPr>
          <p:cNvSpPr/>
          <p:nvPr/>
        </p:nvSpPr>
        <p:spPr>
          <a:xfrm>
            <a:off x="5228102" y="667304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Box 78">
            <a:extLst>
              <a:ext uri="{FF2B5EF4-FFF2-40B4-BE49-F238E27FC236}">
                <a16:creationId xmlns:a16="http://schemas.microsoft.com/office/drawing/2014/main" id="{B10C0A72-9BEE-60CB-094D-B6DE808D94AD}"/>
              </a:ext>
            </a:extLst>
          </p:cNvPr>
          <p:cNvSpPr txBox="1"/>
          <p:nvPr/>
        </p:nvSpPr>
        <p:spPr>
          <a:xfrm>
            <a:off x="5228102" y="924309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cxnSp>
        <p:nvCxnSpPr>
          <p:cNvPr id="8" name="Straight Connector 145">
            <a:extLst>
              <a:ext uri="{FF2B5EF4-FFF2-40B4-BE49-F238E27FC236}">
                <a16:creationId xmlns:a16="http://schemas.microsoft.com/office/drawing/2014/main" id="{78041E1E-5F5A-8FEE-CCEB-CB95940B8B14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5228102" y="1700639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8">
            <a:extLst>
              <a:ext uri="{FF2B5EF4-FFF2-40B4-BE49-F238E27FC236}">
                <a16:creationId xmlns:a16="http://schemas.microsoft.com/office/drawing/2014/main" id="{6A4374D0-3B3D-0CFA-ABEB-8F13D10A9D1C}"/>
              </a:ext>
            </a:extLst>
          </p:cNvPr>
          <p:cNvCxnSpPr>
            <a:cxnSpLocks/>
          </p:cNvCxnSpPr>
          <p:nvPr/>
        </p:nvCxnSpPr>
        <p:spPr>
          <a:xfrm>
            <a:off x="6955076" y="1700640"/>
            <a:ext cx="6020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8">
            <a:extLst>
              <a:ext uri="{FF2B5EF4-FFF2-40B4-BE49-F238E27FC236}">
                <a16:creationId xmlns:a16="http://schemas.microsoft.com/office/drawing/2014/main" id="{9D01B2D8-DB3A-B4E1-8395-EA35904DE586}"/>
              </a:ext>
            </a:extLst>
          </p:cNvPr>
          <p:cNvSpPr txBox="1"/>
          <p:nvPr/>
        </p:nvSpPr>
        <p:spPr>
          <a:xfrm>
            <a:off x="7574482" y="2152173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18" name="TextBox 78">
            <a:extLst>
              <a:ext uri="{FF2B5EF4-FFF2-40B4-BE49-F238E27FC236}">
                <a16:creationId xmlns:a16="http://schemas.microsoft.com/office/drawing/2014/main" id="{F92EC8C2-E7BE-0055-68E0-045D09F5FAC5}"/>
              </a:ext>
            </a:extLst>
          </p:cNvPr>
          <p:cNvSpPr txBox="1"/>
          <p:nvPr/>
        </p:nvSpPr>
        <p:spPr>
          <a:xfrm>
            <a:off x="7591868" y="1103481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sp>
        <p:nvSpPr>
          <p:cNvPr id="22" name="Rounded Rectangle 79">
            <a:extLst>
              <a:ext uri="{FF2B5EF4-FFF2-40B4-BE49-F238E27FC236}">
                <a16:creationId xmlns:a16="http://schemas.microsoft.com/office/drawing/2014/main" id="{09E263A2-A89E-DA75-A4FC-6F8D18243EF8}"/>
              </a:ext>
            </a:extLst>
          </p:cNvPr>
          <p:cNvSpPr/>
          <p:nvPr/>
        </p:nvSpPr>
        <p:spPr>
          <a:xfrm rot="10800000">
            <a:off x="7557096" y="667304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Straight Connector 145">
            <a:extLst>
              <a:ext uri="{FF2B5EF4-FFF2-40B4-BE49-F238E27FC236}">
                <a16:creationId xmlns:a16="http://schemas.microsoft.com/office/drawing/2014/main" id="{D9B4749F-CA20-FF39-8AF6-34597E337A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7096" y="2157933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8">
            <a:extLst>
              <a:ext uri="{FF2B5EF4-FFF2-40B4-BE49-F238E27FC236}">
                <a16:creationId xmlns:a16="http://schemas.microsoft.com/office/drawing/2014/main" id="{2A844F1D-35EF-3108-149A-5A0EB7D2C5B8}"/>
              </a:ext>
            </a:extLst>
          </p:cNvPr>
          <p:cNvSpPr txBox="1"/>
          <p:nvPr/>
        </p:nvSpPr>
        <p:spPr>
          <a:xfrm>
            <a:off x="10048032" y="3127638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sp>
        <p:nvSpPr>
          <p:cNvPr id="29" name="Rounded Rectangle 79">
            <a:extLst>
              <a:ext uri="{FF2B5EF4-FFF2-40B4-BE49-F238E27FC236}">
                <a16:creationId xmlns:a16="http://schemas.microsoft.com/office/drawing/2014/main" id="{DE443AE4-3944-C18E-1F53-5B141B551193}"/>
              </a:ext>
            </a:extLst>
          </p:cNvPr>
          <p:cNvSpPr/>
          <p:nvPr/>
        </p:nvSpPr>
        <p:spPr>
          <a:xfrm>
            <a:off x="10048032" y="2887970"/>
            <a:ext cx="1726974" cy="1033334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Straight Arrow Connector 18">
            <a:extLst>
              <a:ext uri="{FF2B5EF4-FFF2-40B4-BE49-F238E27FC236}">
                <a16:creationId xmlns:a16="http://schemas.microsoft.com/office/drawing/2014/main" id="{CB8E3EA9-06C3-1A98-161A-BD524C80FAD6}"/>
              </a:ext>
            </a:extLst>
          </p:cNvPr>
          <p:cNvCxnSpPr>
            <a:cxnSpLocks/>
            <a:stCxn id="22" idx="1"/>
            <a:endCxn id="29" idx="1"/>
          </p:cNvCxnSpPr>
          <p:nvPr/>
        </p:nvCxnSpPr>
        <p:spPr>
          <a:xfrm>
            <a:off x="9284070" y="1700638"/>
            <a:ext cx="763962" cy="17039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8">
            <a:extLst>
              <a:ext uri="{FF2B5EF4-FFF2-40B4-BE49-F238E27FC236}">
                <a16:creationId xmlns:a16="http://schemas.microsoft.com/office/drawing/2014/main" id="{7D7D70DC-54A4-3A74-BD31-E095F7D459FB}"/>
              </a:ext>
            </a:extLst>
          </p:cNvPr>
          <p:cNvCxnSpPr>
            <a:cxnSpLocks/>
            <a:stCxn id="2" idx="3"/>
            <a:endCxn id="85" idx="1"/>
          </p:cNvCxnSpPr>
          <p:nvPr/>
        </p:nvCxnSpPr>
        <p:spPr>
          <a:xfrm flipV="1">
            <a:off x="2186133" y="1700640"/>
            <a:ext cx="678203" cy="17039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8">
            <a:extLst>
              <a:ext uri="{FF2B5EF4-FFF2-40B4-BE49-F238E27FC236}">
                <a16:creationId xmlns:a16="http://schemas.microsoft.com/office/drawing/2014/main" id="{0E8E2140-E587-9B51-73B9-D711E0101234}"/>
              </a:ext>
            </a:extLst>
          </p:cNvPr>
          <p:cNvSpPr txBox="1"/>
          <p:nvPr/>
        </p:nvSpPr>
        <p:spPr>
          <a:xfrm>
            <a:off x="2931028" y="5120570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39" name="Rounded Rectangle 79">
            <a:extLst>
              <a:ext uri="{FF2B5EF4-FFF2-40B4-BE49-F238E27FC236}">
                <a16:creationId xmlns:a16="http://schemas.microsoft.com/office/drawing/2014/main" id="{ABBB7315-3CF6-A6EB-74DB-EF7C8073BCC4}"/>
              </a:ext>
            </a:extLst>
          </p:cNvPr>
          <p:cNvSpPr/>
          <p:nvPr/>
        </p:nvSpPr>
        <p:spPr>
          <a:xfrm>
            <a:off x="2931028" y="4087236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TextBox 78">
            <a:extLst>
              <a:ext uri="{FF2B5EF4-FFF2-40B4-BE49-F238E27FC236}">
                <a16:creationId xmlns:a16="http://schemas.microsoft.com/office/drawing/2014/main" id="{654C5707-C97B-462A-AB8B-33B89E42B508}"/>
              </a:ext>
            </a:extLst>
          </p:cNvPr>
          <p:cNvSpPr txBox="1"/>
          <p:nvPr/>
        </p:nvSpPr>
        <p:spPr>
          <a:xfrm>
            <a:off x="2931028" y="4109278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cxnSp>
        <p:nvCxnSpPr>
          <p:cNvPr id="41" name="Straight Connector 145">
            <a:extLst>
              <a:ext uri="{FF2B5EF4-FFF2-40B4-BE49-F238E27FC236}">
                <a16:creationId xmlns:a16="http://schemas.microsoft.com/office/drawing/2014/main" id="{77718716-C8C0-8810-79FF-0DEC4C383C57}"/>
              </a:ext>
            </a:extLst>
          </p:cNvPr>
          <p:cNvCxnSpPr>
            <a:cxnSpLocks/>
          </p:cNvCxnSpPr>
          <p:nvPr/>
        </p:nvCxnSpPr>
        <p:spPr>
          <a:xfrm flipH="1">
            <a:off x="2931028" y="4663276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8">
            <a:extLst>
              <a:ext uri="{FF2B5EF4-FFF2-40B4-BE49-F238E27FC236}">
                <a16:creationId xmlns:a16="http://schemas.microsoft.com/office/drawing/2014/main" id="{29229A5C-DEFB-A41D-F587-455E8FE2032D}"/>
              </a:ext>
            </a:extLst>
          </p:cNvPr>
          <p:cNvCxnSpPr>
            <a:cxnSpLocks/>
          </p:cNvCxnSpPr>
          <p:nvPr/>
        </p:nvCxnSpPr>
        <p:spPr>
          <a:xfrm>
            <a:off x="4658002" y="5120571"/>
            <a:ext cx="6020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8">
            <a:extLst>
              <a:ext uri="{FF2B5EF4-FFF2-40B4-BE49-F238E27FC236}">
                <a16:creationId xmlns:a16="http://schemas.microsoft.com/office/drawing/2014/main" id="{55F48D33-CECC-7F2A-1DB3-2A4A65E6BD88}"/>
              </a:ext>
            </a:extLst>
          </p:cNvPr>
          <p:cNvSpPr txBox="1"/>
          <p:nvPr/>
        </p:nvSpPr>
        <p:spPr>
          <a:xfrm>
            <a:off x="5294794" y="5396043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44" name="Rounded Rectangle 79">
            <a:extLst>
              <a:ext uri="{FF2B5EF4-FFF2-40B4-BE49-F238E27FC236}">
                <a16:creationId xmlns:a16="http://schemas.microsoft.com/office/drawing/2014/main" id="{29FA6C08-F97B-AA47-2D43-1ADAF31B21D1}"/>
              </a:ext>
            </a:extLst>
          </p:cNvPr>
          <p:cNvSpPr/>
          <p:nvPr/>
        </p:nvSpPr>
        <p:spPr>
          <a:xfrm>
            <a:off x="5294794" y="4087235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TextBox 78">
            <a:extLst>
              <a:ext uri="{FF2B5EF4-FFF2-40B4-BE49-F238E27FC236}">
                <a16:creationId xmlns:a16="http://schemas.microsoft.com/office/drawing/2014/main" id="{726F08E6-07D2-FC04-0F2D-489129C19610}"/>
              </a:ext>
            </a:extLst>
          </p:cNvPr>
          <p:cNvSpPr txBox="1"/>
          <p:nvPr/>
        </p:nvSpPr>
        <p:spPr>
          <a:xfrm>
            <a:off x="5294794" y="4344240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cxnSp>
        <p:nvCxnSpPr>
          <p:cNvPr id="46" name="Straight Connector 145">
            <a:extLst>
              <a:ext uri="{FF2B5EF4-FFF2-40B4-BE49-F238E27FC236}">
                <a16:creationId xmlns:a16="http://schemas.microsoft.com/office/drawing/2014/main" id="{EF4E44A7-BF61-FC8F-5EB3-755D0655D7C7}"/>
              </a:ext>
            </a:extLst>
          </p:cNvPr>
          <p:cNvCxnSpPr>
            <a:cxnSpLocks/>
            <a:stCxn id="44" idx="3"/>
            <a:endCxn id="44" idx="1"/>
          </p:cNvCxnSpPr>
          <p:nvPr/>
        </p:nvCxnSpPr>
        <p:spPr>
          <a:xfrm flipH="1">
            <a:off x="5294794" y="5120570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8">
            <a:extLst>
              <a:ext uri="{FF2B5EF4-FFF2-40B4-BE49-F238E27FC236}">
                <a16:creationId xmlns:a16="http://schemas.microsoft.com/office/drawing/2014/main" id="{2D8AF52D-16E6-769E-5223-5BB020EC9D36}"/>
              </a:ext>
            </a:extLst>
          </p:cNvPr>
          <p:cNvCxnSpPr>
            <a:cxnSpLocks/>
          </p:cNvCxnSpPr>
          <p:nvPr/>
        </p:nvCxnSpPr>
        <p:spPr>
          <a:xfrm>
            <a:off x="7021768" y="5120571"/>
            <a:ext cx="6020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78">
            <a:extLst>
              <a:ext uri="{FF2B5EF4-FFF2-40B4-BE49-F238E27FC236}">
                <a16:creationId xmlns:a16="http://schemas.microsoft.com/office/drawing/2014/main" id="{B80AC538-9C3F-84B8-3B8E-87B554B504EE}"/>
              </a:ext>
            </a:extLst>
          </p:cNvPr>
          <p:cNvSpPr txBox="1"/>
          <p:nvPr/>
        </p:nvSpPr>
        <p:spPr>
          <a:xfrm>
            <a:off x="7641174" y="5572104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Unlabeled Crack Range Image</a:t>
            </a:r>
          </a:p>
        </p:txBody>
      </p:sp>
      <p:sp>
        <p:nvSpPr>
          <p:cNvPr id="52" name="TextBox 78">
            <a:extLst>
              <a:ext uri="{FF2B5EF4-FFF2-40B4-BE49-F238E27FC236}">
                <a16:creationId xmlns:a16="http://schemas.microsoft.com/office/drawing/2014/main" id="{7277AB96-BA9D-CAE1-9F99-D11E529A8A24}"/>
              </a:ext>
            </a:extLst>
          </p:cNvPr>
          <p:cNvSpPr txBox="1"/>
          <p:nvPr/>
        </p:nvSpPr>
        <p:spPr>
          <a:xfrm>
            <a:off x="7658560" y="4523412"/>
            <a:ext cx="17269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/>
              <a:t>Labeled Crack Range Image</a:t>
            </a:r>
          </a:p>
        </p:txBody>
      </p:sp>
      <p:sp>
        <p:nvSpPr>
          <p:cNvPr id="53" name="Rounded Rectangle 79">
            <a:extLst>
              <a:ext uri="{FF2B5EF4-FFF2-40B4-BE49-F238E27FC236}">
                <a16:creationId xmlns:a16="http://schemas.microsoft.com/office/drawing/2014/main" id="{ED75824D-1A47-CEBA-5891-7D254578247C}"/>
              </a:ext>
            </a:extLst>
          </p:cNvPr>
          <p:cNvSpPr/>
          <p:nvPr/>
        </p:nvSpPr>
        <p:spPr>
          <a:xfrm rot="10800000">
            <a:off x="7623788" y="4087235"/>
            <a:ext cx="1726974" cy="2066669"/>
          </a:xfrm>
          <a:prstGeom prst="roundRect">
            <a:avLst/>
          </a:prstGeom>
          <a:noFill/>
          <a:ln w="25400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5" name="Straight Connector 145">
            <a:extLst>
              <a:ext uri="{FF2B5EF4-FFF2-40B4-BE49-F238E27FC236}">
                <a16:creationId xmlns:a16="http://schemas.microsoft.com/office/drawing/2014/main" id="{99635F73-4FB1-1B79-3ABB-B6620D7D5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23788" y="5577864"/>
            <a:ext cx="1726974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8">
            <a:extLst>
              <a:ext uri="{FF2B5EF4-FFF2-40B4-BE49-F238E27FC236}">
                <a16:creationId xmlns:a16="http://schemas.microsoft.com/office/drawing/2014/main" id="{40FAF08A-42E4-263E-9EFB-D4CC0FC11CDD}"/>
              </a:ext>
            </a:extLst>
          </p:cNvPr>
          <p:cNvCxnSpPr>
            <a:cxnSpLocks/>
            <a:stCxn id="53" idx="1"/>
            <a:endCxn id="29" idx="1"/>
          </p:cNvCxnSpPr>
          <p:nvPr/>
        </p:nvCxnSpPr>
        <p:spPr>
          <a:xfrm flipV="1">
            <a:off x="9350762" y="3404637"/>
            <a:ext cx="697270" cy="17159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8">
            <a:extLst>
              <a:ext uri="{FF2B5EF4-FFF2-40B4-BE49-F238E27FC236}">
                <a16:creationId xmlns:a16="http://schemas.microsoft.com/office/drawing/2014/main" id="{28FC3D40-8D40-9FBE-6AB4-CBF5DB63592B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2186133" y="3404637"/>
            <a:ext cx="744895" cy="17159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8">
            <a:extLst>
              <a:ext uri="{FF2B5EF4-FFF2-40B4-BE49-F238E27FC236}">
                <a16:creationId xmlns:a16="http://schemas.microsoft.com/office/drawing/2014/main" id="{51B46E41-EEBD-74D6-8C27-7BDA8312EAE6}"/>
              </a:ext>
            </a:extLst>
          </p:cNvPr>
          <p:cNvSpPr txBox="1"/>
          <p:nvPr/>
        </p:nvSpPr>
        <p:spPr>
          <a:xfrm>
            <a:off x="2896256" y="3246198"/>
            <a:ext cx="17269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dirty="0">
                <a:solidFill>
                  <a:srgbClr val="FF0000"/>
                </a:solidFill>
              </a:rPr>
              <a:t>L / U = 3 / 7</a:t>
            </a:r>
          </a:p>
        </p:txBody>
      </p:sp>
      <p:sp>
        <p:nvSpPr>
          <p:cNvPr id="64" name="TextBox 78">
            <a:extLst>
              <a:ext uri="{FF2B5EF4-FFF2-40B4-BE49-F238E27FC236}">
                <a16:creationId xmlns:a16="http://schemas.microsoft.com/office/drawing/2014/main" id="{812CDA8E-6AFE-67E2-AE25-1585A1093B6D}"/>
              </a:ext>
            </a:extLst>
          </p:cNvPr>
          <p:cNvSpPr txBox="1"/>
          <p:nvPr/>
        </p:nvSpPr>
        <p:spPr>
          <a:xfrm>
            <a:off x="5241719" y="3246198"/>
            <a:ext cx="17269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dirty="0">
                <a:solidFill>
                  <a:srgbClr val="FF0000"/>
                </a:solidFill>
              </a:rPr>
              <a:t>L / U = 5 / 5</a:t>
            </a:r>
          </a:p>
        </p:txBody>
      </p:sp>
      <p:sp>
        <p:nvSpPr>
          <p:cNvPr id="65" name="TextBox 78">
            <a:extLst>
              <a:ext uri="{FF2B5EF4-FFF2-40B4-BE49-F238E27FC236}">
                <a16:creationId xmlns:a16="http://schemas.microsoft.com/office/drawing/2014/main" id="{2CC81371-0CE8-67C9-C543-887B7BD6B31B}"/>
              </a:ext>
            </a:extLst>
          </p:cNvPr>
          <p:cNvSpPr txBox="1"/>
          <p:nvPr/>
        </p:nvSpPr>
        <p:spPr>
          <a:xfrm>
            <a:off x="7576163" y="3256956"/>
            <a:ext cx="17269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dirty="0">
                <a:solidFill>
                  <a:srgbClr val="FF0000"/>
                </a:solidFill>
              </a:rPr>
              <a:t>L / U = 7 / 3</a:t>
            </a:r>
          </a:p>
        </p:txBody>
      </p:sp>
      <p:sp>
        <p:nvSpPr>
          <p:cNvPr id="66" name="Rounded Rectangle 96">
            <a:extLst>
              <a:ext uri="{FF2B5EF4-FFF2-40B4-BE49-F238E27FC236}">
                <a16:creationId xmlns:a16="http://schemas.microsoft.com/office/drawing/2014/main" id="{B181DFC6-AF8E-BBAE-5FC0-947643826686}"/>
              </a:ext>
            </a:extLst>
          </p:cNvPr>
          <p:cNvSpPr/>
          <p:nvPr/>
        </p:nvSpPr>
        <p:spPr>
          <a:xfrm>
            <a:off x="2581291" y="402274"/>
            <a:ext cx="7029417" cy="2577890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166">
            <a:extLst>
              <a:ext uri="{FF2B5EF4-FFF2-40B4-BE49-F238E27FC236}">
                <a16:creationId xmlns:a16="http://schemas.microsoft.com/office/drawing/2014/main" id="{8FFD46AD-C5DA-4B37-E63B-B49150BB06B2}"/>
              </a:ext>
            </a:extLst>
          </p:cNvPr>
          <p:cNvSpPr txBox="1"/>
          <p:nvPr/>
        </p:nvSpPr>
        <p:spPr>
          <a:xfrm>
            <a:off x="2829564" y="386873"/>
            <a:ext cx="221866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>
                <a:solidFill>
                  <a:schemeClr val="accent6">
                    <a:lumMod val="75000"/>
                  </a:schemeClr>
                </a:solidFill>
              </a:rPr>
              <a:t>Random Annotation</a:t>
            </a:r>
          </a:p>
        </p:txBody>
      </p:sp>
      <p:sp>
        <p:nvSpPr>
          <p:cNvPr id="72" name="Rounded Rectangle 96">
            <a:extLst>
              <a:ext uri="{FF2B5EF4-FFF2-40B4-BE49-F238E27FC236}">
                <a16:creationId xmlns:a16="http://schemas.microsoft.com/office/drawing/2014/main" id="{543E49D3-D834-6309-6C72-F5B1A52072F3}"/>
              </a:ext>
            </a:extLst>
          </p:cNvPr>
          <p:cNvSpPr/>
          <p:nvPr/>
        </p:nvSpPr>
        <p:spPr>
          <a:xfrm>
            <a:off x="2581291" y="3856172"/>
            <a:ext cx="7029417" cy="2577890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166">
            <a:extLst>
              <a:ext uri="{FF2B5EF4-FFF2-40B4-BE49-F238E27FC236}">
                <a16:creationId xmlns:a16="http://schemas.microsoft.com/office/drawing/2014/main" id="{3835AD73-7BF7-0CC3-4944-9E581D348200}"/>
              </a:ext>
            </a:extLst>
          </p:cNvPr>
          <p:cNvSpPr txBox="1"/>
          <p:nvPr/>
        </p:nvSpPr>
        <p:spPr>
          <a:xfrm>
            <a:off x="2883403" y="6131300"/>
            <a:ext cx="221866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b="0" dirty="0">
                <a:solidFill>
                  <a:schemeClr val="accent6">
                    <a:lumMod val="75000"/>
                  </a:schemeClr>
                </a:solidFill>
              </a:rPr>
              <a:t>Active Annotation</a:t>
            </a:r>
          </a:p>
        </p:txBody>
      </p:sp>
      <p:sp>
        <p:nvSpPr>
          <p:cNvPr id="74" name="Rounded Rectangle 96">
            <a:extLst>
              <a:ext uri="{FF2B5EF4-FFF2-40B4-BE49-F238E27FC236}">
                <a16:creationId xmlns:a16="http://schemas.microsoft.com/office/drawing/2014/main" id="{16C6B6FE-E046-5782-26CA-73D6A37EAC74}"/>
              </a:ext>
            </a:extLst>
          </p:cNvPr>
          <p:cNvSpPr/>
          <p:nvPr/>
        </p:nvSpPr>
        <p:spPr>
          <a:xfrm>
            <a:off x="2343150" y="51745"/>
            <a:ext cx="7534276" cy="675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66">
            <a:extLst>
              <a:ext uri="{FF2B5EF4-FFF2-40B4-BE49-F238E27FC236}">
                <a16:creationId xmlns:a16="http://schemas.microsoft.com/office/drawing/2014/main" id="{9AB37175-2330-3C3A-F843-D42B761AF91D}"/>
              </a:ext>
            </a:extLst>
          </p:cNvPr>
          <p:cNvSpPr txBox="1"/>
          <p:nvPr/>
        </p:nvSpPr>
        <p:spPr>
          <a:xfrm>
            <a:off x="4573229" y="43305"/>
            <a:ext cx="30367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dirty="0">
                <a:solidFill>
                  <a:srgbClr val="FF0000"/>
                </a:solidFill>
              </a:rPr>
              <a:t>Semi-Supervised Learning</a:t>
            </a:r>
          </a:p>
        </p:txBody>
      </p:sp>
      <p:sp>
        <p:nvSpPr>
          <p:cNvPr id="86" name="Rounded Rectangle 96">
            <a:extLst>
              <a:ext uri="{FF2B5EF4-FFF2-40B4-BE49-F238E27FC236}">
                <a16:creationId xmlns:a16="http://schemas.microsoft.com/office/drawing/2014/main" id="{CB65D0F0-2CFE-3F41-6821-F1B6AD6BF709}"/>
              </a:ext>
            </a:extLst>
          </p:cNvPr>
          <p:cNvSpPr/>
          <p:nvPr/>
        </p:nvSpPr>
        <p:spPr>
          <a:xfrm>
            <a:off x="9886089" y="2420592"/>
            <a:ext cx="2139215" cy="1715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166">
            <a:extLst>
              <a:ext uri="{FF2B5EF4-FFF2-40B4-BE49-F238E27FC236}">
                <a16:creationId xmlns:a16="http://schemas.microsoft.com/office/drawing/2014/main" id="{53AD56D6-EC75-3392-24DB-73FC6FC83472}"/>
              </a:ext>
            </a:extLst>
          </p:cNvPr>
          <p:cNvSpPr txBox="1"/>
          <p:nvPr/>
        </p:nvSpPr>
        <p:spPr>
          <a:xfrm>
            <a:off x="9902415" y="2523057"/>
            <a:ext cx="21315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z="1500" dirty="0">
                <a:solidFill>
                  <a:srgbClr val="FF0000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39350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Macintosh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Roboto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Haolin</dc:creator>
  <cp:lastModifiedBy>Wang, Haolin</cp:lastModifiedBy>
  <cp:revision>3</cp:revision>
  <dcterms:created xsi:type="dcterms:W3CDTF">2023-05-04T17:48:16Z</dcterms:created>
  <dcterms:modified xsi:type="dcterms:W3CDTF">2023-05-04T17:58:40Z</dcterms:modified>
</cp:coreProperties>
</file>