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2" r:id="rId18"/>
    <p:sldId id="267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BD9C-8BE6-5284-9537-CECD20164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21F3A-33A2-C279-5AE7-87A4E7D0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EF4D7-CBE3-C922-368E-03D301CD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58BA-A5AB-59CC-2BCD-A96AAEA0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A9FFB-7346-88E0-0ECB-40E54E76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C75F-B7CC-C1F4-E5A5-16216D78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51E25-0C4A-0766-A7B8-430B765C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BA2B-B6E7-F2CA-75DD-A0F15BA2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C57C-2EF3-5BD2-3A21-84AA8F1E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EE81-3922-E139-4A63-CAEF346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9713E-41B3-7535-757D-FC11F71B6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9C8F0-9962-0C9C-FA84-8CE85486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3CAB-6D82-98A2-DC24-71BEAE7D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88963-2841-4532-1423-593F549A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D64E3-A632-B54B-2646-1DE98907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4B8-D24C-E482-5736-46584C22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5501-9709-6D1C-AA9B-7AED359A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01CD-2612-EA6A-D3DD-071315BE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55BC5-4513-1AAE-41AB-E382B40C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DEBA8-9BD9-97A6-A762-5F5E568C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C925-0362-000B-BF57-67D3FBB3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CE7E-12E0-33C4-39EB-6DB8A16A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3974-5BA5-4580-EA7D-1BFA6DE3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8C2E-B461-945B-7672-E1222CFA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BC43-8EFC-4753-AA8E-DAEEBD93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1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EF3-C379-2F31-0045-54C08173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47D5-E3B1-AF0C-DEBE-E8144E547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11026-7043-18A7-6AD6-289633EAC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A20A0-0CF4-FB86-74B1-DD951970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C9583-2399-1D7F-7FF7-F79B57F3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32CEE-9513-013B-6FCC-F522277C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AA2E-BFB8-2955-9B4B-161AB3C9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49688-1AC2-153C-4E7A-57FA47D4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230FA-D329-2B75-93DD-B88C937A8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4E876-A7E9-6D12-60A9-9AA8A142E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B9CA3-D644-F940-1419-819956DAE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4C149-584E-E47D-6DDD-2E80C521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ABEB9-CBF1-4802-B10B-2ADFB063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0645D-206D-1AC1-56C0-703684CA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0A18-EFD5-E2B0-5E86-462543F1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7BA19-4C10-D05C-35C9-FD8FB791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23DC9-79F9-2E03-91A2-035628F9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2DDC4-5AA9-DDBE-5DCC-716EE741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3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08269-62C7-0609-D741-DCE37A21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37A04-DAD8-D4A5-D543-C528F292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9B02-0DD8-37CC-8740-E9568EB6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8FEC-D151-BEB1-7441-281400CC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4A7C-B0F1-9EF9-6814-ACC30DBE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ADC4F-2C72-F346-E04D-F631241F3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2B3DC-C47D-E485-1AB2-7CB209EA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9CC2-9324-A01F-D8C7-4481646B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E44CA-3766-3177-EE7A-037A210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9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2C70-A780-47F1-3AEC-FA138E32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2C058-1E5A-8A16-9752-6E3A3AA1A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4103E-6228-3365-FE2E-20B7B51C6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12397-F41C-8125-FFE3-117F0192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BB863-AE60-D3DE-4CA0-ACA29DE7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41874-6FD8-A83D-9058-5D16350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9A349-BB72-F384-3A25-EFFEAAB7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BC57C-8181-3C45-18D7-AA9660F38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FF277-7BBE-4FF7-1226-D5F3D9096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37E24CF-5CDD-4B5C-8E71-60824205A4A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18AEA-D8B8-4555-4B07-6B441F82F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26D8-AA71-0F6D-BBC3-CD8FA7BAC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51215C9-29A2-4C67-A349-E9668FC91B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C4F5-47D9-C86C-DFD2-4BBD47EC9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Effect of GAN-Augmented Data on CNN Training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84B1A-B423-84B3-1230-AF4717361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ea typeface="Calibri" panose="020F0502020204030204" pitchFamily="34" charset="0"/>
                <a:cs typeface="Calibri" panose="020F0502020204030204" pitchFamily="34" charset="0"/>
              </a:rPr>
              <a:t>EE583 TERM PROJECT</a:t>
            </a:r>
          </a:p>
          <a:p>
            <a:r>
              <a:rPr lang="tr-TR" dirty="0">
                <a:ea typeface="Calibri" panose="020F0502020204030204" pitchFamily="34" charset="0"/>
                <a:cs typeface="Calibri" panose="020F0502020204030204" pitchFamily="34" charset="0"/>
              </a:rPr>
              <a:t>Yunus Emre Tüysüz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1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90EA-54D9-4E2D-CB74-1DF46D1B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Models &amp; Simulation Environment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9AD5-3DED-6E8E-8B6A-C573B391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models, I inspired by Hou et al.'s "Conditional GANs with Auxiliary Discriminative Classifier" [2].</a:t>
            </a:r>
            <a:endParaRPr lang="tr-TR" dirty="0"/>
          </a:p>
          <a:p>
            <a:r>
              <a:rPr lang="en-US" dirty="0"/>
              <a:t>For training</a:t>
            </a:r>
            <a:r>
              <a:rPr lang="tr-TR" dirty="0"/>
              <a:t> code</a:t>
            </a:r>
            <a:r>
              <a:rPr lang="en-US" dirty="0"/>
              <a:t>, I inspired by B. Chao's "Anime-Generation" GitHub repository [4].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628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FED9-E12B-5708-AF17-3758EDEE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Results and Discussion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56B0-6CBB-8DBA-C44D-333AF9A3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 models implemented using 3 different datasets:</a:t>
            </a:r>
          </a:p>
          <a:p>
            <a:pPr lvl="1"/>
            <a:r>
              <a:rPr lang="tr-TR" dirty="0"/>
              <a:t>Ultrasound images</a:t>
            </a:r>
          </a:p>
          <a:p>
            <a:pPr lvl="1"/>
            <a:r>
              <a:rPr lang="tr-TR" dirty="0"/>
              <a:t>MNIST</a:t>
            </a:r>
          </a:p>
          <a:p>
            <a:pPr lvl="1"/>
            <a:r>
              <a:rPr lang="tr-TR" dirty="0"/>
              <a:t>CIFAR10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For MNIST and CIFAR10:</a:t>
            </a:r>
          </a:p>
          <a:p>
            <a:pPr lvl="1"/>
            <a:r>
              <a:rPr lang="tr-TR" dirty="0"/>
              <a:t>Number of samples used as a variable.</a:t>
            </a:r>
          </a:p>
          <a:p>
            <a:pPr lvl="1"/>
            <a:r>
              <a:rPr lang="tr-TR" dirty="0"/>
              <a:t>SVM is also applied.</a:t>
            </a:r>
          </a:p>
          <a:p>
            <a:pPr lvl="1"/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694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E85B-00B0-E46B-6D2E-F8BC4550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Ultrasound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F1CF3A-702D-967B-73D9-71E63BD4A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42384"/>
              </p:ext>
            </p:extLst>
          </p:nvPr>
        </p:nvGraphicFramePr>
        <p:xfrm>
          <a:off x="563836" y="2488406"/>
          <a:ext cx="4452530" cy="1493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265">
                  <a:extLst>
                    <a:ext uri="{9D8B030D-6E8A-4147-A177-3AD203B41FA5}">
                      <a16:colId xmlns:a16="http://schemas.microsoft.com/office/drawing/2014/main" val="23330570"/>
                    </a:ext>
                  </a:extLst>
                </a:gridCol>
                <a:gridCol w="2226265">
                  <a:extLst>
                    <a:ext uri="{9D8B030D-6E8A-4147-A177-3AD203B41FA5}">
                      <a16:colId xmlns:a16="http://schemas.microsoft.com/office/drawing/2014/main" val="1365470060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61338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GAN-augmented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62177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Standalone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120863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51B26E81-9F02-34EA-E480-1757385C0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54"/>
          <a:stretch>
            <a:fillRect/>
          </a:stretch>
        </p:blipFill>
        <p:spPr bwMode="auto">
          <a:xfrm>
            <a:off x="6095999" y="2572278"/>
            <a:ext cx="5154617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BBFBB89-2491-9334-3833-CB30B86A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60271"/>
            <a:ext cx="5154617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DFB65C-B22E-E512-436F-C306380E4F1A}"/>
              </a:ext>
            </a:extLst>
          </p:cNvPr>
          <p:cNvSpPr txBox="1"/>
          <p:nvPr/>
        </p:nvSpPr>
        <p:spPr>
          <a:xfrm>
            <a:off x="224589" y="1828218"/>
            <a:ext cx="65772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250 images; 200 for training, 50 for testing.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584B22-BCD9-5F17-AC24-0F952829E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98031"/>
              </p:ext>
            </p:extLst>
          </p:nvPr>
        </p:nvGraphicFramePr>
        <p:xfrm>
          <a:off x="563238" y="4392773"/>
          <a:ext cx="4453128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564">
                  <a:extLst>
                    <a:ext uri="{9D8B030D-6E8A-4147-A177-3AD203B41FA5}">
                      <a16:colId xmlns:a16="http://schemas.microsoft.com/office/drawing/2014/main" val="2357505278"/>
                    </a:ext>
                  </a:extLst>
                </a:gridCol>
                <a:gridCol w="2226564">
                  <a:extLst>
                    <a:ext uri="{9D8B030D-6E8A-4147-A177-3AD203B41FA5}">
                      <a16:colId xmlns:a16="http://schemas.microsoft.com/office/drawing/2014/main" val="1605735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37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Proposed [1]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98.80%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284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Resnet-18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95.60%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067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VGG16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95.60%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5858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VGG19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96.40%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383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21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7E64-D1CD-826F-23AB-A6DEE1AF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MNIST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5836A3-6612-E78C-1189-042066412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816752"/>
              </p:ext>
            </p:extLst>
          </p:nvPr>
        </p:nvGraphicFramePr>
        <p:xfrm>
          <a:off x="582495" y="2299216"/>
          <a:ext cx="6187985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2415">
                  <a:extLst>
                    <a:ext uri="{9D8B030D-6E8A-4147-A177-3AD203B41FA5}">
                      <a16:colId xmlns:a16="http://schemas.microsoft.com/office/drawing/2014/main" val="1720727703"/>
                    </a:ext>
                  </a:extLst>
                </a:gridCol>
                <a:gridCol w="2405146">
                  <a:extLst>
                    <a:ext uri="{9D8B030D-6E8A-4147-A177-3AD203B41FA5}">
                      <a16:colId xmlns:a16="http://schemas.microsoft.com/office/drawing/2014/main" val="1881119086"/>
                    </a:ext>
                  </a:extLst>
                </a:gridCol>
                <a:gridCol w="1270424">
                  <a:extLst>
                    <a:ext uri="{9D8B030D-6E8A-4147-A177-3AD203B41FA5}">
                      <a16:colId xmlns:a16="http://schemas.microsoft.com/office/drawing/2014/main" val="18481211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samples used for training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04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GAN-augmented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98.12%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72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Standalone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97.16%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108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GAN-augmented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98.50%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977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Standalone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98.97%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728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40.8%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625678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F868991C-481B-8954-5AE1-5CD97B9A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163" y="1867989"/>
            <a:ext cx="3618534" cy="452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93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8E56-87C9-C248-4308-44AEB081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CIFAR10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1520FE-840F-D7A1-7FF2-B07F0142C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124868"/>
              </p:ext>
            </p:extLst>
          </p:nvPr>
        </p:nvGraphicFramePr>
        <p:xfrm>
          <a:off x="402336" y="2275904"/>
          <a:ext cx="7371822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836253644"/>
                    </a:ext>
                  </a:extLst>
                </a:gridCol>
                <a:gridCol w="2897793">
                  <a:extLst>
                    <a:ext uri="{9D8B030D-6E8A-4147-A177-3AD203B41FA5}">
                      <a16:colId xmlns:a16="http://schemas.microsoft.com/office/drawing/2014/main" val="1840063360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706649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samples used for training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38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GAN-augmented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39.26%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245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Standalone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34.67%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81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GAN-augmented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72.88%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73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Standalone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53.65%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GAN-augmented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72.59%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59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Standalone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67.55%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140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18.7%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4395422"/>
                  </a:ext>
                </a:extLst>
              </a:tr>
            </a:tbl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98B481E2-90E5-8B89-F2A8-14661305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395" y="1538733"/>
            <a:ext cx="3676677" cy="459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65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DBA3-1FA8-6A45-5284-F553FDBF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Conclusion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3D7D-52E4-3274-D87E-29BEDECF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Study Overview</a:t>
            </a:r>
            <a:r>
              <a:rPr lang="en-US" dirty="0"/>
              <a:t>:</a:t>
            </a:r>
            <a:endParaRPr lang="tr-TR" dirty="0"/>
          </a:p>
          <a:p>
            <a:pPr lvl="1"/>
            <a:r>
              <a:rPr lang="en-US" dirty="0"/>
              <a:t>Evaluated classification methods and data augmentation on datasets: Ultrasound, MNIST, CIFAR-10.</a:t>
            </a:r>
          </a:p>
          <a:p>
            <a:pPr lvl="1"/>
            <a:r>
              <a:rPr lang="en-US" dirty="0"/>
              <a:t>Compared traditional SVM, CNN, and GAN-augmented CNN approaches.</a:t>
            </a:r>
            <a:endParaRPr lang="tr-TR" dirty="0"/>
          </a:p>
          <a:p>
            <a:pPr lvl="1"/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Key Findings</a:t>
            </a:r>
            <a:endParaRPr lang="tr-TR" dirty="0"/>
          </a:p>
          <a:p>
            <a:pPr lvl="1"/>
            <a:r>
              <a:rPr lang="en-US" dirty="0"/>
              <a:t>GAN-augmented CNNs are effective when the dataset is limited.</a:t>
            </a:r>
            <a:endParaRPr lang="tr-TR" dirty="0"/>
          </a:p>
          <a:p>
            <a:pPr lvl="1"/>
            <a:r>
              <a:rPr lang="en-US" dirty="0"/>
              <a:t>As the dataset gets larger, the importance of GAN diminishes.</a:t>
            </a:r>
            <a:endParaRPr lang="tr-TR" dirty="0"/>
          </a:p>
          <a:p>
            <a:pPr lvl="1"/>
            <a:r>
              <a:rPr lang="en-US" dirty="0"/>
              <a:t>Traditional solutions like SVMs are not </a:t>
            </a:r>
            <a:r>
              <a:rPr lang="tr-TR" dirty="0"/>
              <a:t>a good way to classify images</a:t>
            </a:r>
            <a:r>
              <a:rPr lang="en-US" dirty="0"/>
              <a:t>.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1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271B-3F7C-DA1E-6B07-6DDAEA23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936" y="2775283"/>
            <a:ext cx="8486275" cy="3401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THANK YOU FOR LISTENING</a:t>
            </a:r>
            <a:endParaRPr lang="en-US" sz="5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0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A0D7-77BD-B78B-A6B3-FF20B215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References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DC90-C9B5-5E5C-6170-7BA19160F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[1]</a:t>
            </a:r>
            <a:r>
              <a:rPr lang="tr-TR" dirty="0"/>
              <a:t> </a:t>
            </a:r>
            <a:r>
              <a:rPr lang="en-US" dirty="0"/>
              <a:t>S. Saha and N. Sheikh, “Ultrasound Image Classification using ACGAN with Small Training Dataset,” arXiv.org, 2021. https://arxiv.org/abs/2102.01539.</a:t>
            </a:r>
          </a:p>
          <a:p>
            <a:pPr marL="0" indent="0" algn="just">
              <a:buNone/>
            </a:pPr>
            <a:r>
              <a:rPr lang="en-US" dirty="0"/>
              <a:t>[2]</a:t>
            </a:r>
            <a:r>
              <a:rPr lang="tr-TR" dirty="0"/>
              <a:t> </a:t>
            </a:r>
            <a:r>
              <a:rPr lang="en-US" dirty="0"/>
              <a:t>L. Hou, Q. Cao, H. Shen, S. Pan, X. Li, and X. Cheng, “Conditional GANs with Auxiliary Discriminative Classifier,” arXiv.org, 2021. https://arxiv.org/abs/2107.10060.</a:t>
            </a:r>
          </a:p>
          <a:p>
            <a:pPr marL="0" indent="0" algn="just">
              <a:buNone/>
            </a:pPr>
            <a:r>
              <a:rPr lang="en-US" dirty="0"/>
              <a:t>[3]</a:t>
            </a:r>
            <a:r>
              <a:rPr lang="tr-TR" dirty="0"/>
              <a:t> </a:t>
            </a:r>
            <a:r>
              <a:rPr lang="en-US" dirty="0"/>
              <a:t>A. Waheed, M. Goyal, D. Gupta, A. Khanna, F. Al-</a:t>
            </a:r>
            <a:r>
              <a:rPr lang="en-US" dirty="0" err="1"/>
              <a:t>Turjman</a:t>
            </a:r>
            <a:r>
              <a:rPr lang="en-US" dirty="0"/>
              <a:t>, and P. R. Pinheiro, “</a:t>
            </a:r>
            <a:r>
              <a:rPr lang="en-US" dirty="0" err="1"/>
              <a:t>CovidGAN</a:t>
            </a:r>
            <a:r>
              <a:rPr lang="en-US" dirty="0"/>
              <a:t>: Data Augmentation using Auxiliary Classifier GAN for Improved Covid-19 Detection,” IEEE Access, pp. 1–1, 2020, </a:t>
            </a:r>
            <a:r>
              <a:rPr lang="en-US" dirty="0" err="1"/>
              <a:t>doi</a:t>
            </a:r>
            <a:r>
              <a:rPr lang="en-US" dirty="0"/>
              <a:t>: https://doi.org/10.1109/ACCESS.2020.2994762.</a:t>
            </a:r>
          </a:p>
          <a:p>
            <a:pPr marL="0" indent="0" algn="just">
              <a:buNone/>
            </a:pPr>
            <a:r>
              <a:rPr lang="en-US" dirty="0"/>
              <a:t>[4]</a:t>
            </a:r>
            <a:r>
              <a:rPr lang="tr-TR" dirty="0"/>
              <a:t> </a:t>
            </a:r>
            <a:r>
              <a:rPr lang="en-US" dirty="0"/>
              <a:t>I. J. Goodfellow et al., “Generative Adversarial Networks,” arXiv.org, Jun. 10, 2014. https://arxiv.org/abs/1406.2661</a:t>
            </a:r>
          </a:p>
          <a:p>
            <a:pPr marL="0" indent="0" algn="just">
              <a:buNone/>
            </a:pPr>
            <a:r>
              <a:rPr lang="en-US" dirty="0"/>
              <a:t>[5]</a:t>
            </a:r>
            <a:r>
              <a:rPr lang="tr-TR" dirty="0"/>
              <a:t> </a:t>
            </a:r>
            <a:r>
              <a:rPr lang="en-US" dirty="0"/>
              <a:t>B. Chao, "Anime-Generation," GitHub repository, https://github.com/bchao1/Anime-Generation.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9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E1A4-3A61-20E5-3E3A-6AC5E1C1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D89A-2D33-88A1-7AF3-AC307AD1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Generative Adversarial Networks</a:t>
            </a:r>
          </a:p>
          <a:p>
            <a:r>
              <a:rPr lang="tr-TR" dirty="0"/>
              <a:t>What papers does</a:t>
            </a:r>
          </a:p>
          <a:p>
            <a:r>
              <a:rPr lang="tr-TR" dirty="0"/>
              <a:t>Models</a:t>
            </a:r>
          </a:p>
          <a:p>
            <a:r>
              <a:rPr lang="tr-TR" dirty="0"/>
              <a:t>Simulation Environment</a:t>
            </a:r>
          </a:p>
          <a:p>
            <a:r>
              <a:rPr lang="tr-TR" dirty="0"/>
              <a:t>Results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9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EE5F-F644-7944-9EA1-91D089DD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Generative Adversarial Networks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A4E6-821F-53B8-C323-BB427311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060" y="1838492"/>
            <a:ext cx="3926305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Ian Goodfellow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2 neural networks: Generator, Discriminator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Networks compete in a zero-sum game framework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81F28-02D7-6B56-F6F9-F4C477E7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32" y="1825625"/>
            <a:ext cx="3783732" cy="1762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64661-F8B3-DCF9-A3A1-67E22C1E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35" y="4668457"/>
            <a:ext cx="4553585" cy="1152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AD8965-2AF6-3DD5-5E61-3E820452B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101" y="5635735"/>
            <a:ext cx="4045264" cy="3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5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D5A6-8512-56F4-4885-E52E1D7D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Generative Adversarial Networks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ACF3-7D97-0FF4-75C0-7AE2DCC3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538" y="1825625"/>
            <a:ext cx="5434262" cy="435133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Generator: Produces image resembling real data using noise (from image, signals for some applications)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Discriminator: Evaulates data whether it is fake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Both networks improve through adversarial training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2A2EE-E29B-CDA4-19CB-EF0B7DC80698}"/>
              </a:ext>
            </a:extLst>
          </p:cNvPr>
          <p:cNvSpPr txBox="1"/>
          <p:nvPr/>
        </p:nvSpPr>
        <p:spPr>
          <a:xfrm>
            <a:off x="838200" y="1825625"/>
            <a:ext cx="798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How </a:t>
            </a:r>
            <a:r>
              <a:rPr lang="tr-TR" sz="2800" dirty="0" err="1"/>
              <a:t>GAN’s</a:t>
            </a:r>
            <a:r>
              <a:rPr lang="tr-TR" sz="2800" dirty="0"/>
              <a:t> </a:t>
            </a:r>
            <a:r>
              <a:rPr lang="tr-TR" sz="2800" dirty="0" err="1"/>
              <a:t>Work</a:t>
            </a:r>
            <a:endParaRPr lang="tr-TR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098E98-1F36-C5E4-CB0D-8DE1F8BBE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1" y="2993657"/>
            <a:ext cx="4669125" cy="22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7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A293-9AD8-C0C1-AF38-825DCE78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Generative Adversarial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9F09-1390-D662-7A02-7CA39DBEE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477FE-F5E6-5E85-E1D8-B8E59536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62"/>
            <a:ext cx="6372937" cy="359660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E3278-9106-7918-21F5-194120AC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4960"/>
            <a:ext cx="5951621" cy="37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8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D6D4-9EC9-F982-BF7B-92F2C5F1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Generative Adversarial Networks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5D1DC-9DA0-E766-9356-56DE946B9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60016"/>
            <a:ext cx="5846772" cy="249329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B1AC9F6-6B0A-A2C4-AF1B-32F35027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8" y="2052469"/>
            <a:ext cx="4858428" cy="1181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95098-CC90-1E61-EF07-9A984A056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48" y="3565853"/>
            <a:ext cx="4925112" cy="87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F9676-B970-5AC6-7E47-DD77300C4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79" y="4774394"/>
            <a:ext cx="499179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3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080D-0926-FCB6-5B27-A2D0B4DB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DCGAN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0F14332-3230-97A0-EE54-7E85EF6C678F}"/>
              </a:ext>
            </a:extLst>
          </p:cNvPr>
          <p:cNvSpPr txBox="1">
            <a:spLocks/>
          </p:cNvSpPr>
          <p:nvPr/>
        </p:nvSpPr>
        <p:spPr>
          <a:xfrm>
            <a:off x="628650" y="1825624"/>
            <a:ext cx="10725150" cy="4831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Deep Convolutional GANs (DCGANs) are a variant of GANs that integrate convolutional and transposed convolutional layers to handle image data</a:t>
            </a:r>
            <a:endParaRPr lang="tr-TR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r>
              <a:rPr lang="en-US" b="1" dirty="0"/>
              <a:t>Applications:</a:t>
            </a:r>
            <a:endParaRPr lang="en-US" dirty="0"/>
          </a:p>
          <a:p>
            <a:r>
              <a:rPr lang="en-US" dirty="0"/>
              <a:t>Unsupervised representation learning.</a:t>
            </a:r>
          </a:p>
          <a:p>
            <a:r>
              <a:rPr lang="en-US" dirty="0"/>
              <a:t>Image generation and editing.</a:t>
            </a:r>
          </a:p>
          <a:p>
            <a:r>
              <a:rPr lang="en-US" dirty="0"/>
              <a:t>Feature learning for classification tasks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3DFE2-BAF5-D1DB-78CA-937EC058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52" y="2663760"/>
            <a:ext cx="8358692" cy="194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8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1FB4-1161-3F75-E2DC-EECD6BB1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ACGAN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788179C-3C48-E859-C1CC-B5EA3AA7BF8E}"/>
              </a:ext>
            </a:extLst>
          </p:cNvPr>
          <p:cNvSpPr txBox="1">
            <a:spLocks/>
          </p:cNvSpPr>
          <p:nvPr/>
        </p:nvSpPr>
        <p:spPr>
          <a:xfrm>
            <a:off x="838200" y="207240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</a:t>
            </a:r>
            <a:r>
              <a:rPr lang="en-US" dirty="0"/>
              <a:t>CGANs aim to improve the quality and</a:t>
            </a:r>
            <a:br>
              <a:rPr lang="tr-TR" dirty="0"/>
            </a:br>
            <a:r>
              <a:rPr lang="en-US" dirty="0"/>
              <a:t> diversity of generated images</a:t>
            </a:r>
            <a:br>
              <a:rPr lang="tr-TR" dirty="0"/>
            </a:br>
            <a:r>
              <a:rPr lang="en-US" dirty="0"/>
              <a:t> by conditioning on class labels.</a:t>
            </a:r>
            <a:endParaRPr lang="tr-TR" dirty="0"/>
          </a:p>
          <a:p>
            <a:endParaRPr lang="tr-TR" dirty="0"/>
          </a:p>
          <a:p>
            <a:r>
              <a:rPr lang="en-US" b="1" dirty="0"/>
              <a:t>Applications:</a:t>
            </a:r>
            <a:endParaRPr lang="en-US" dirty="0"/>
          </a:p>
          <a:p>
            <a:r>
              <a:rPr lang="en-US" dirty="0"/>
              <a:t>Class-conditional image synthesis.</a:t>
            </a:r>
          </a:p>
          <a:p>
            <a:r>
              <a:rPr lang="en-US" dirty="0"/>
              <a:t>Data augmentation for imbalanced datasets.</a:t>
            </a:r>
          </a:p>
          <a:p>
            <a:r>
              <a:rPr lang="en-US" dirty="0"/>
              <a:t>Generation of labeled synthetic data</a:t>
            </a:r>
            <a:br>
              <a:rPr lang="tr-TR" dirty="0"/>
            </a:br>
            <a:r>
              <a:rPr lang="en-US" dirty="0"/>
              <a:t> for training classifiers.</a:t>
            </a:r>
          </a:p>
          <a:p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199B6-E7D7-D560-99DF-09D4E4E8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84" y="1273026"/>
            <a:ext cx="3598227" cy="521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C6F0-F2B0-4455-BCF2-0F0E777F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Articles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EE9C-2738-7071-06DB-ED2784AE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2"/>
          </a:xfrm>
        </p:spPr>
        <p:txBody>
          <a:bodyPr>
            <a:normAutofit lnSpcReduction="10000"/>
          </a:bodyPr>
          <a:lstStyle/>
          <a:p>
            <a:r>
              <a:rPr lang="tr-TR" dirty="0"/>
              <a:t>Their aim is to improve the classifier accuracy using smaller datasets using GAN’s</a:t>
            </a:r>
          </a:p>
          <a:p>
            <a:endParaRPr lang="tr-TR" dirty="0"/>
          </a:p>
          <a:p>
            <a:r>
              <a:rPr lang="en-US" b="1" dirty="0"/>
              <a:t>Problem</a:t>
            </a:r>
            <a:r>
              <a:rPr lang="en-US" dirty="0"/>
              <a:t>: Small datasets cause overfitting and lack diversity, reducing classifier accuracy.</a:t>
            </a:r>
            <a:endParaRPr lang="tr-TR" dirty="0"/>
          </a:p>
          <a:p>
            <a:endParaRPr lang="tr-TR" dirty="0"/>
          </a:p>
          <a:p>
            <a:r>
              <a:rPr lang="en-US" b="1" dirty="0"/>
              <a:t>Solution</a:t>
            </a:r>
            <a:r>
              <a:rPr lang="en-US" dirty="0"/>
              <a:t>: Use Generative Adversarial Networks (GANs) to:</a:t>
            </a:r>
            <a:endParaRPr lang="tr-TR" dirty="0"/>
          </a:p>
          <a:p>
            <a:pPr lvl="1"/>
            <a:r>
              <a:rPr lang="en-US" dirty="0"/>
              <a:t>Generate high-quality synthetic data.</a:t>
            </a:r>
            <a:endParaRPr lang="tr-TR" dirty="0"/>
          </a:p>
          <a:p>
            <a:pPr lvl="1"/>
            <a:r>
              <a:rPr lang="en-US" dirty="0"/>
              <a:t>Enhance dataset size and diversity.</a:t>
            </a:r>
            <a:endParaRPr lang="tr-TR" dirty="0"/>
          </a:p>
          <a:p>
            <a:endParaRPr lang="tr-TR" dirty="0"/>
          </a:p>
          <a:p>
            <a:r>
              <a:rPr lang="en-US" b="1" dirty="0"/>
              <a:t>Outcome</a:t>
            </a:r>
            <a:r>
              <a:rPr lang="en-US" dirty="0"/>
              <a:t>: Improved generalization and accuracy, even with limited original data.</a:t>
            </a:r>
          </a:p>
        </p:txBody>
      </p:sp>
    </p:spTree>
    <p:extLst>
      <p:ext uri="{BB962C8B-B14F-4D97-AF65-F5344CB8AC3E}">
        <p14:creationId xmlns:p14="http://schemas.microsoft.com/office/powerpoint/2010/main" val="321810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B0E7A6615674798F7D92890973128" ma:contentTypeVersion="7" ma:contentTypeDescription="Create a new document." ma:contentTypeScope="" ma:versionID="45da346b9123b139493be72e0b9f62d4">
  <xsd:schema xmlns:xsd="http://www.w3.org/2001/XMLSchema" xmlns:xs="http://www.w3.org/2001/XMLSchema" xmlns:p="http://schemas.microsoft.com/office/2006/metadata/properties" xmlns:ns3="46a18ddc-8937-4153-b370-71662a351698" targetNamespace="http://schemas.microsoft.com/office/2006/metadata/properties" ma:root="true" ma:fieldsID="f74d5b6606aedffe5800fe98056ca216" ns3:_="">
    <xsd:import namespace="46a18ddc-8937-4153-b370-71662a3516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18ddc-8937-4153-b370-71662a351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23E7D6-1C54-4E5B-B86C-4B442E1B8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a18ddc-8937-4153-b370-71662a3516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9584FC-8FE4-4478-9FAA-29315144B6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B118F3-9979-4265-B39B-4698F6A5CAE3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46a18ddc-8937-4153-b370-71662a35169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719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Effect of GAN-Augmented Data on CNN Training </vt:lpstr>
      <vt:lpstr>Introduction</vt:lpstr>
      <vt:lpstr>Generative Adversarial Networks</vt:lpstr>
      <vt:lpstr>Generative Adversarial Networks</vt:lpstr>
      <vt:lpstr>Generative Adversarial Networks</vt:lpstr>
      <vt:lpstr>Generative Adversarial Networks</vt:lpstr>
      <vt:lpstr>DCGAN</vt:lpstr>
      <vt:lpstr>ACGAN</vt:lpstr>
      <vt:lpstr>Articles</vt:lpstr>
      <vt:lpstr>Models &amp; Simulation Environment</vt:lpstr>
      <vt:lpstr>Results and Discussion</vt:lpstr>
      <vt:lpstr>Ultrasound</vt:lpstr>
      <vt:lpstr>MNIST</vt:lpstr>
      <vt:lpstr>CIFAR10</vt:lpstr>
      <vt:lpstr>Conclusion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Yunus Emre Tüysüz</dc:creator>
  <cp:lastModifiedBy>Yunus Emre Tüysüz</cp:lastModifiedBy>
  <cp:revision>2</cp:revision>
  <dcterms:created xsi:type="dcterms:W3CDTF">2025-01-20T19:45:16Z</dcterms:created>
  <dcterms:modified xsi:type="dcterms:W3CDTF">2025-01-20T20:33:02Z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0x010100ABDB0E7A6615674798F7D92890973128</vt:lpwstr>
  </property>
</Properties>
</file>