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6" r:id="rId3"/>
    <p:sldId id="277" r:id="rId4"/>
    <p:sldId id="280" r:id="rId5"/>
    <p:sldId id="278" r:id="rId6"/>
    <p:sldId id="273" r:id="rId7"/>
    <p:sldId id="279" r:id="rId8"/>
    <p:sldId id="271" r:id="rId9"/>
    <p:sldId id="262" r:id="rId10"/>
    <p:sldId id="263" r:id="rId11"/>
    <p:sldId id="268" r:id="rId12"/>
    <p:sldId id="264" r:id="rId13"/>
    <p:sldId id="281" r:id="rId1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71" autoAdjust="0"/>
  </p:normalViewPr>
  <p:slideViewPr>
    <p:cSldViewPr>
      <p:cViewPr varScale="1">
        <p:scale>
          <a:sx n="60" d="100"/>
          <a:sy n="60" d="100"/>
        </p:scale>
        <p:origin x="-78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1A295EC-C5AF-478A-B6B7-ACF964938DD4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D152E7-7ED9-4FF5-9D56-F8182D8C7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8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FD9B3-EE47-4EFE-9E40-6D07AFB6385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EE2F8-65C1-4483-90FD-E00AA452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6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F8-65C1-4483-90FD-E00AA4521A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7F82005-8F97-448F-A12C-2EE43D7D075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2590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TEAM</a:t>
            </a:r>
            <a:r>
              <a:rPr lang="en-US" sz="3200" b="1" dirty="0">
                <a:solidFill>
                  <a:srgbClr val="FF0000"/>
                </a:solidFill>
              </a:rPr>
              <a:t>4</a:t>
            </a:r>
            <a:r>
              <a:rPr lang="en-US" sz="3200" b="1" dirty="0" smtClean="0"/>
              <a:t>O</a:t>
            </a:r>
            <a:r>
              <a:rPr lang="en-US" sz="3200" b="1" dirty="0" smtClean="0">
                <a:solidFill>
                  <a:srgbClr val="FF0000"/>
                </a:solidFill>
              </a:rPr>
              <a:t>IE</a:t>
            </a:r>
            <a:r>
              <a:rPr lang="en-US" sz="3200" b="1" dirty="0" smtClean="0"/>
              <a:t>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dirty="0" smtClean="0"/>
              <a:t>nline </a:t>
            </a:r>
            <a:r>
              <a:rPr lang="en-US" sz="3200" b="1" dirty="0" smtClean="0">
                <a:solidFill>
                  <a:srgbClr val="FF0000"/>
                </a:solidFill>
              </a:rPr>
              <a:t>I</a:t>
            </a:r>
            <a:r>
              <a:rPr lang="en-US" sz="3200" dirty="0" smtClean="0"/>
              <a:t>nternational </a:t>
            </a: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r>
              <a:rPr lang="en-US" sz="3200" dirty="0" smtClean="0"/>
              <a:t>VAR </a:t>
            </a:r>
            <a:r>
              <a:rPr lang="en-US" sz="3200" b="1" dirty="0" smtClean="0">
                <a:solidFill>
                  <a:srgbClr val="FF0000"/>
                </a:solidFill>
              </a:rPr>
              <a:t>S</a:t>
            </a:r>
            <a:r>
              <a:rPr lang="en-US" sz="3200" dirty="0" smtClean="0"/>
              <a:t>ystem</a:t>
            </a:r>
            <a:br>
              <a:rPr lang="en-US" sz="3200" dirty="0" smtClean="0"/>
            </a:br>
            <a:r>
              <a:rPr lang="en-US" altLang="en-US" sz="2000" b="1" dirty="0" smtClean="0">
                <a:solidFill>
                  <a:srgbClr val="000000"/>
                </a:solidFill>
              </a:rPr>
              <a:t>(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ANONYMIZED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Long </a:t>
            </a:r>
            <a:r>
              <a:rPr lang="en-US" altLang="en-US" sz="2000" b="1" dirty="0">
                <a:solidFill>
                  <a:srgbClr val="000000"/>
                </a:solidFill>
              </a:rPr>
              <a:t>Term Follow up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EVAR Database)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2323F7"/>
                </a:solidFill>
              </a:rPr>
              <a:t>PRESENTATION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Spring 2015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743200"/>
            <a:ext cx="9144000" cy="533400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276600"/>
            <a:ext cx="5800724" cy="30622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0195975">
            <a:off x="4475515" y="2410122"/>
            <a:ext cx="46684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TEAM4OIES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0778612">
            <a:off x="-45364" y="2886670"/>
            <a:ext cx="55210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ANONYMIZED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337" y="3557587"/>
            <a:ext cx="1524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rgbClr val="8CADAE">
                    <a:shade val="75000"/>
                  </a:srgbClr>
                </a:solidFill>
              </a:rPr>
              <a:t>TEAM</a:t>
            </a:r>
            <a:r>
              <a:rPr lang="en-US" sz="2700" b="1" dirty="0">
                <a:solidFill>
                  <a:srgbClr val="FF0000"/>
                </a:solidFill>
              </a:rPr>
              <a:t>4</a:t>
            </a:r>
            <a:r>
              <a:rPr lang="en-US" sz="2700" b="1" dirty="0" smtClean="0">
                <a:solidFill>
                  <a:srgbClr val="8CADAE">
                    <a:shade val="75000"/>
                  </a:srgbClr>
                </a:solidFill>
              </a:rPr>
              <a:t>O</a:t>
            </a:r>
            <a:r>
              <a:rPr lang="en-US" sz="2700" b="1" dirty="0" smtClean="0">
                <a:solidFill>
                  <a:srgbClr val="FF0000"/>
                </a:solidFill>
              </a:rPr>
              <a:t>IE</a:t>
            </a:r>
            <a:r>
              <a:rPr lang="en-US" sz="2700" b="1" dirty="0" smtClean="0">
                <a:solidFill>
                  <a:srgbClr val="8CADAE">
                    <a:shade val="75000"/>
                  </a:srgbClr>
                </a:solidFill>
              </a:rPr>
              <a:t>S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27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2700" b="1" dirty="0">
                <a:solidFill>
                  <a:srgbClr val="FF0000"/>
                </a:solidFill>
              </a:rPr>
              <a:t>O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nline </a:t>
            </a:r>
            <a:r>
              <a:rPr lang="en-US" sz="2700" b="1" dirty="0">
                <a:solidFill>
                  <a:srgbClr val="FF0000"/>
                </a:solidFill>
              </a:rPr>
              <a:t>I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nternational </a:t>
            </a:r>
            <a:r>
              <a:rPr lang="en-US" sz="2700" b="1" dirty="0">
                <a:solidFill>
                  <a:srgbClr val="FF0000"/>
                </a:solidFill>
              </a:rPr>
              <a:t>E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VAR </a:t>
            </a:r>
            <a:r>
              <a:rPr lang="en-US" sz="2700" b="1" dirty="0">
                <a:solidFill>
                  <a:srgbClr val="FF0000"/>
                </a:solidFill>
              </a:rPr>
              <a:t>S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ystem</a:t>
            </a:r>
            <a:br>
              <a:rPr lang="en-US" sz="27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ANONYMIZED </a:t>
            </a:r>
            <a:r>
              <a:rPr lang="en-US" altLang="en-US" sz="2000" b="1" dirty="0">
                <a:solidFill>
                  <a:srgbClr val="000000"/>
                </a:solidFill>
              </a:rPr>
              <a:t>Long Term Follow up EVAR Database)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> </a:t>
            </a:r>
            <a:r>
              <a:rPr lang="en-US" sz="36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Contract: </a:t>
            </a:r>
            <a:r>
              <a:rPr lang="en-US" dirty="0" smtClean="0">
                <a:solidFill>
                  <a:srgbClr val="FF0000"/>
                </a:solidFill>
              </a:rPr>
              <a:t>Software Requirements Specification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1" y="2057816"/>
            <a:ext cx="42672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596" y="2054352"/>
            <a:ext cx="4095749" cy="4594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624" y="3199074"/>
            <a:ext cx="57721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7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8CADAE">
                    <a:shade val="75000"/>
                  </a:srgbClr>
                </a:solidFill>
              </a:rPr>
              <a:t>TEAM</a:t>
            </a:r>
            <a:r>
              <a:rPr lang="en-US" sz="2000" b="1" dirty="0">
                <a:solidFill>
                  <a:srgbClr val="FF0000"/>
                </a:solidFill>
              </a:rPr>
              <a:t>4</a:t>
            </a:r>
            <a:r>
              <a:rPr lang="en-US" sz="2000" b="1" dirty="0">
                <a:solidFill>
                  <a:srgbClr val="8CADAE">
                    <a:shade val="75000"/>
                  </a:srgbClr>
                </a:solidFill>
              </a:rPr>
              <a:t>O</a:t>
            </a:r>
            <a:r>
              <a:rPr lang="en-US" sz="2000" b="1" dirty="0">
                <a:solidFill>
                  <a:srgbClr val="FF0000"/>
                </a:solidFill>
              </a:rPr>
              <a:t>IE</a:t>
            </a:r>
            <a:r>
              <a:rPr lang="en-US" sz="2000" b="1" dirty="0">
                <a:solidFill>
                  <a:srgbClr val="8CADAE">
                    <a:shade val="75000"/>
                  </a:srgbClr>
                </a:solidFill>
              </a:rPr>
              <a:t>S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20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O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>nline </a:t>
            </a:r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>nternational </a:t>
            </a:r>
            <a:r>
              <a:rPr lang="en-US" sz="2000" b="1" dirty="0">
                <a:solidFill>
                  <a:srgbClr val="FF0000"/>
                </a:solidFill>
              </a:rPr>
              <a:t>E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>VAR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>ystem</a:t>
            </a:r>
            <a:br>
              <a:rPr lang="en-US" sz="20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altLang="en-US" sz="1600" b="1" dirty="0">
                <a:solidFill>
                  <a:srgbClr val="000000"/>
                </a:solidFill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</a:rPr>
              <a:t>ANONYMIZED </a:t>
            </a:r>
            <a:r>
              <a:rPr lang="en-US" altLang="en-US" sz="1600" b="1" dirty="0">
                <a:solidFill>
                  <a:srgbClr val="000000"/>
                </a:solidFill>
              </a:rPr>
              <a:t>Long Term Follow up EVAR Database)</a:t>
            </a:r>
            <a:r>
              <a:rPr lang="en-US" sz="1600" dirty="0">
                <a:solidFill>
                  <a:srgbClr val="8CADAE">
                    <a:shade val="75000"/>
                  </a:srgbClr>
                </a:solidFill>
              </a:rPr>
              <a:t> 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752" y="1524000"/>
            <a:ext cx="6010275" cy="315277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752600" y="1295400"/>
            <a:ext cx="6000750" cy="5105400"/>
            <a:chOff x="1752600" y="1295400"/>
            <a:chExt cx="6000750" cy="5105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600" y="1295400"/>
              <a:ext cx="6000750" cy="5105400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444500" cap="sq">
              <a:solidFill>
                <a:srgbClr val="000000"/>
              </a:solidFill>
              <a:miter lim="800000"/>
            </a:ln>
            <a:effectLst>
              <a:outerShdw blurRad="254000" dist="190500" dir="2700000" sy="90000" algn="b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4038600" y="1625672"/>
              <a:ext cx="3581400" cy="20312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43100" y="2136647"/>
              <a:ext cx="2781300" cy="1009815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676400"/>
            <a:ext cx="4495800" cy="14193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687" y="438150"/>
            <a:ext cx="65246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rgbClr val="8CADAE">
                    <a:shade val="75000"/>
                  </a:srgbClr>
                </a:solidFill>
              </a:rPr>
              <a:t>TEAM4O</a:t>
            </a:r>
            <a:r>
              <a:rPr lang="en-US" sz="2700" b="1" dirty="0" smtClean="0">
                <a:solidFill>
                  <a:srgbClr val="FF0000"/>
                </a:solidFill>
              </a:rPr>
              <a:t>IE</a:t>
            </a:r>
            <a:r>
              <a:rPr lang="en-US" sz="2700" b="1" dirty="0" smtClean="0">
                <a:solidFill>
                  <a:srgbClr val="8CADAE">
                    <a:shade val="75000"/>
                  </a:srgbClr>
                </a:solidFill>
              </a:rPr>
              <a:t>S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27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2700" b="1" dirty="0">
                <a:solidFill>
                  <a:srgbClr val="FF0000"/>
                </a:solidFill>
              </a:rPr>
              <a:t>O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nline </a:t>
            </a:r>
            <a:r>
              <a:rPr lang="en-US" sz="2700" b="1" dirty="0">
                <a:solidFill>
                  <a:srgbClr val="FF0000"/>
                </a:solidFill>
              </a:rPr>
              <a:t>I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nternational </a:t>
            </a:r>
            <a:r>
              <a:rPr lang="en-US" sz="2700" b="1" dirty="0">
                <a:solidFill>
                  <a:srgbClr val="FF0000"/>
                </a:solidFill>
              </a:rPr>
              <a:t>E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VAR </a:t>
            </a:r>
            <a:r>
              <a:rPr lang="en-US" sz="2700" b="1" dirty="0">
                <a:solidFill>
                  <a:srgbClr val="FF0000"/>
                </a:solidFill>
              </a:rPr>
              <a:t>S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ystem</a:t>
            </a:r>
            <a:br>
              <a:rPr lang="en-US" sz="27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ANONYMIZED </a:t>
            </a:r>
            <a:r>
              <a:rPr lang="en-US" altLang="en-US" sz="2000" b="1" dirty="0">
                <a:solidFill>
                  <a:srgbClr val="000000"/>
                </a:solidFill>
              </a:rPr>
              <a:t>Long Term Follow up EVAR Database)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> </a:t>
            </a:r>
            <a:r>
              <a:rPr lang="en-US" sz="36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>
                <a:solidFill>
                  <a:srgbClr val="FF0000"/>
                </a:solidFill>
              </a:rPr>
              <a:t>Software Project Management Plan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2006" y="2054352"/>
            <a:ext cx="5181600" cy="2971800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28" y="192925"/>
            <a:ext cx="6861048" cy="644079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752600" y="1447800"/>
            <a:ext cx="5915947" cy="2914650"/>
            <a:chOff x="1752600" y="1447800"/>
            <a:chExt cx="5915947" cy="2914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1647" y="1447800"/>
              <a:ext cx="5676900" cy="291465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752600" y="1746504"/>
              <a:ext cx="2057400" cy="99669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502" y="1031246"/>
            <a:ext cx="6657975" cy="566654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6199" y="609600"/>
            <a:ext cx="9106545" cy="5061574"/>
            <a:chOff x="-34835" y="498758"/>
            <a:chExt cx="9217580" cy="517241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4835" y="498758"/>
              <a:ext cx="9207574" cy="448888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4829" y="4987642"/>
              <a:ext cx="9207574" cy="683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565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8CADAE">
                    <a:shade val="75000"/>
                  </a:srgbClr>
                </a:solidFill>
              </a:rPr>
              <a:t>TEAM</a:t>
            </a:r>
            <a:r>
              <a:rPr lang="en-US" sz="2800" b="1" dirty="0">
                <a:solidFill>
                  <a:srgbClr val="FF0000"/>
                </a:solidFill>
              </a:rPr>
              <a:t>4</a:t>
            </a:r>
            <a:r>
              <a:rPr lang="en-US" sz="2800" b="1" dirty="0">
                <a:solidFill>
                  <a:srgbClr val="8CADAE">
                    <a:shade val="75000"/>
                  </a:srgbClr>
                </a:solidFill>
              </a:rPr>
              <a:t>O</a:t>
            </a:r>
            <a:r>
              <a:rPr lang="en-US" sz="2800" b="1" dirty="0">
                <a:solidFill>
                  <a:srgbClr val="FF0000"/>
                </a:solidFill>
              </a:rPr>
              <a:t>IE</a:t>
            </a:r>
            <a:r>
              <a:rPr lang="en-US" sz="2800" b="1" dirty="0">
                <a:solidFill>
                  <a:srgbClr val="8CADAE">
                    <a:shade val="75000"/>
                  </a:srgbClr>
                </a:solidFill>
              </a:rPr>
              <a:t>S</a:t>
            </a:r>
            <a:r>
              <a:rPr lang="en-US" sz="28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28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O</a:t>
            </a:r>
            <a:r>
              <a:rPr lang="en-US" sz="2800" dirty="0">
                <a:solidFill>
                  <a:srgbClr val="8CADAE">
                    <a:shade val="75000"/>
                  </a:srgbClr>
                </a:solidFill>
              </a:rPr>
              <a:t>nline </a:t>
            </a:r>
            <a:r>
              <a:rPr lang="en-US" sz="2800" b="1" dirty="0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8CADAE">
                    <a:shade val="75000"/>
                  </a:srgbClr>
                </a:solidFill>
              </a:rPr>
              <a:t>nternational </a:t>
            </a:r>
            <a:r>
              <a:rPr lang="en-US" sz="2800" b="1" dirty="0">
                <a:solidFill>
                  <a:srgbClr val="FF0000"/>
                </a:solidFill>
              </a:rPr>
              <a:t>E</a:t>
            </a:r>
            <a:r>
              <a:rPr lang="en-US" sz="2800" dirty="0">
                <a:solidFill>
                  <a:srgbClr val="8CADAE">
                    <a:shade val="75000"/>
                  </a:srgbClr>
                </a:solidFill>
              </a:rPr>
              <a:t>VAR </a:t>
            </a:r>
            <a:r>
              <a:rPr lang="en-US" sz="2800" b="1" dirty="0">
                <a:solidFill>
                  <a:srgbClr val="FF0000"/>
                </a:solidFill>
              </a:rPr>
              <a:t>S</a:t>
            </a:r>
            <a:r>
              <a:rPr lang="en-US" sz="2800" dirty="0">
                <a:solidFill>
                  <a:srgbClr val="8CADAE">
                    <a:shade val="75000"/>
                  </a:srgbClr>
                </a:solidFill>
              </a:rPr>
              <a:t>ystem</a:t>
            </a:r>
            <a:br>
              <a:rPr lang="en-US" sz="28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ANONYMIZED </a:t>
            </a:r>
            <a:r>
              <a:rPr lang="en-US" altLang="en-US" sz="2000" b="1" dirty="0">
                <a:solidFill>
                  <a:srgbClr val="000000"/>
                </a:solidFill>
              </a:rPr>
              <a:t>Long Term Follow up EVAR Database)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> 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7057" y="1527175"/>
            <a:ext cx="83933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6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TEAM</a:t>
            </a:r>
            <a:r>
              <a:rPr lang="en-US" sz="3600" b="1" dirty="0">
                <a:solidFill>
                  <a:srgbClr val="FF0000"/>
                </a:solidFill>
              </a:rPr>
              <a:t>4</a:t>
            </a:r>
            <a:r>
              <a:rPr lang="en-US" sz="3600" b="1" dirty="0" smtClean="0"/>
              <a:t>O</a:t>
            </a:r>
            <a:r>
              <a:rPr lang="en-US" sz="3600" b="1" dirty="0" smtClean="0">
                <a:solidFill>
                  <a:srgbClr val="FF0000"/>
                </a:solidFill>
              </a:rPr>
              <a:t>IE</a:t>
            </a:r>
            <a:r>
              <a:rPr lang="en-US" sz="3600" b="1" dirty="0" smtClean="0"/>
              <a:t>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>
                <a:solidFill>
                  <a:srgbClr val="FF0000"/>
                </a:solidFill>
              </a:rPr>
              <a:t>O</a:t>
            </a:r>
            <a:r>
              <a:rPr lang="en-US" sz="3600" dirty="0"/>
              <a:t>nline </a:t>
            </a:r>
            <a:r>
              <a:rPr lang="en-US" sz="3600" b="1" dirty="0">
                <a:solidFill>
                  <a:srgbClr val="FF0000"/>
                </a:solidFill>
              </a:rPr>
              <a:t>I</a:t>
            </a:r>
            <a:r>
              <a:rPr lang="en-US" sz="3600" dirty="0"/>
              <a:t>nternational </a:t>
            </a:r>
            <a:r>
              <a:rPr lang="en-US" sz="3600" b="1" dirty="0">
                <a:solidFill>
                  <a:srgbClr val="FF0000"/>
                </a:solidFill>
              </a:rPr>
              <a:t>E</a:t>
            </a:r>
            <a:r>
              <a:rPr lang="en-US" sz="3600" dirty="0"/>
              <a:t>VAR </a:t>
            </a:r>
            <a:r>
              <a:rPr lang="en-US" sz="3600" b="1" dirty="0" smtClean="0">
                <a:solidFill>
                  <a:srgbClr val="FF0000"/>
                </a:solidFill>
              </a:rPr>
              <a:t>S</a:t>
            </a:r>
            <a:r>
              <a:rPr lang="en-US" sz="3600" dirty="0" smtClean="0"/>
              <a:t>ystem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>DATABASE 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ERD: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7" y="2057400"/>
            <a:ext cx="6954411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86600" y="3072441"/>
            <a:ext cx="1774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</a:rPr>
              <a:t># of </a:t>
            </a:r>
            <a:r>
              <a:rPr lang="en-US" b="1" i="1" dirty="0" err="1">
                <a:solidFill>
                  <a:prstClr val="black"/>
                </a:solidFill>
              </a:rPr>
              <a:t>Es</a:t>
            </a:r>
            <a:r>
              <a:rPr lang="en-US" b="1" i="1" dirty="0">
                <a:solidFill>
                  <a:prstClr val="black"/>
                </a:solidFill>
              </a:rPr>
              <a:t>:  10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b="1" i="1" dirty="0">
                <a:solidFill>
                  <a:prstClr val="black"/>
                </a:solidFill>
              </a:rPr>
              <a:t># of </a:t>
            </a:r>
            <a:r>
              <a:rPr lang="en-US" b="1" i="1" dirty="0" err="1">
                <a:solidFill>
                  <a:prstClr val="black"/>
                </a:solidFill>
              </a:rPr>
              <a:t>Rs</a:t>
            </a:r>
            <a:r>
              <a:rPr lang="en-US" b="1" i="1" dirty="0">
                <a:solidFill>
                  <a:prstClr val="black"/>
                </a:solidFill>
              </a:rPr>
              <a:t>:  8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b="1" i="1" dirty="0">
                <a:solidFill>
                  <a:prstClr val="black"/>
                </a:solidFill>
              </a:rPr>
              <a:t># of Vs:  1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b="1" i="1" dirty="0">
                <a:solidFill>
                  <a:prstClr val="black"/>
                </a:solidFill>
              </a:rPr>
              <a:t># of </a:t>
            </a:r>
            <a:r>
              <a:rPr lang="en-US" b="1" i="1" dirty="0" err="1">
                <a:solidFill>
                  <a:prstClr val="black"/>
                </a:solidFill>
              </a:rPr>
              <a:t>Ts</a:t>
            </a:r>
            <a:r>
              <a:rPr lang="en-US" b="1" i="1" dirty="0">
                <a:solidFill>
                  <a:prstClr val="black"/>
                </a:solidFill>
              </a:rPr>
              <a:t>:  1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b="1" i="1" dirty="0">
                <a:solidFill>
                  <a:prstClr val="black"/>
                </a:solidFill>
              </a:rPr>
              <a:t> 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b="1" i="1" dirty="0">
                <a:solidFill>
                  <a:prstClr val="black"/>
                </a:solidFill>
              </a:rPr>
              <a:t># of Ds:  18    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b="1" i="1" dirty="0">
                <a:solidFill>
                  <a:prstClr val="black"/>
                </a:solidFill>
              </a:rPr>
              <a:t> 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b="1" i="1" dirty="0">
                <a:solidFill>
                  <a:prstClr val="black"/>
                </a:solidFill>
              </a:rPr>
              <a:t># of Cs:  12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1298334"/>
            <a:ext cx="7071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200" dirty="0" smtClean="0">
                <a:ln w="29210">
                  <a:solidFill>
                    <a:srgbClr val="8CADAE">
                      <a:tint val="10000"/>
                    </a:srgbClr>
                  </a:solidFill>
                </a:ln>
                <a:solidFill>
                  <a:srgbClr val="FF0000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COPY AND PASTE</a:t>
            </a:r>
            <a:endParaRPr lang="en-US" sz="5400" b="1" spc="200" dirty="0">
              <a:ln w="29210">
                <a:solidFill>
                  <a:srgbClr val="8CADAE">
                    <a:tint val="10000"/>
                  </a:srgbClr>
                </a:solidFill>
              </a:ln>
              <a:solidFill>
                <a:srgbClr val="FF0000"/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0" y="2057401"/>
            <a:ext cx="694652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9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4609" y="1459468"/>
            <a:ext cx="8503920" cy="45720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DRS: T1: Data Requirements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200" y="152400"/>
            <a:ext cx="8991600" cy="1066800"/>
          </a:xfrm>
          <a:prstGeom prst="rect">
            <a:avLst/>
          </a:prstGeom>
        </p:spPr>
        <p:txBody>
          <a:bodyPr vert="horz" anchor="b">
            <a:normAutofit fontScale="475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8CADAE">
                    <a:shade val="75000"/>
                  </a:srgbClr>
                </a:solidFill>
              </a:rPr>
              <a:t>TEAM</a:t>
            </a:r>
            <a:r>
              <a:rPr lang="en-US" sz="3200" b="1" dirty="0" smtClean="0">
                <a:solidFill>
                  <a:srgbClr val="FF0000"/>
                </a:solidFill>
              </a:rPr>
              <a:t>4</a:t>
            </a:r>
            <a:r>
              <a:rPr lang="en-US" sz="3200" b="1" dirty="0" smtClean="0">
                <a:solidFill>
                  <a:srgbClr val="8CADAE">
                    <a:shade val="75000"/>
                  </a:srgbClr>
                </a:solidFill>
              </a:rPr>
              <a:t>O</a:t>
            </a:r>
            <a:r>
              <a:rPr lang="en-US" sz="3200" b="1" dirty="0" smtClean="0">
                <a:solidFill>
                  <a:srgbClr val="FF0000"/>
                </a:solidFill>
              </a:rPr>
              <a:t>IE</a:t>
            </a:r>
            <a:r>
              <a:rPr lang="en-US" sz="3200" b="1" dirty="0" smtClean="0">
                <a:solidFill>
                  <a:srgbClr val="8CADAE">
                    <a:shade val="75000"/>
                  </a:srgbClr>
                </a:solidFill>
              </a:rPr>
              <a:t>S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nline </a:t>
            </a:r>
            <a:r>
              <a:rPr lang="en-US" sz="3200" b="1" dirty="0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nternational </a:t>
            </a: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VAR </a:t>
            </a:r>
            <a:r>
              <a:rPr lang="en-US" sz="3200" b="1" dirty="0" smtClean="0">
                <a:solidFill>
                  <a:srgbClr val="FF0000"/>
                </a:solidFill>
              </a:rPr>
              <a:t>S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ystem</a:t>
            </a:r>
            <a:b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</a:br>
            <a:r>
              <a:rPr lang="en-US" altLang="en-US" sz="2000" b="1" dirty="0" smtClean="0">
                <a:solidFill>
                  <a:srgbClr val="000000"/>
                </a:solidFill>
              </a:rPr>
              <a:t>(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ANONYMIZED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Long Term Follow up EVAR Database)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 </a:t>
            </a:r>
            <a:b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200" dirty="0" smtClean="0">
                <a:solidFill>
                  <a:srgbClr val="2323F7"/>
                </a:solidFill>
              </a:rPr>
              <a:t>PRESENTATION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Spring 2015</a:t>
            </a:r>
            <a:endParaRPr lang="en-US" sz="3200" dirty="0">
              <a:solidFill>
                <a:srgbClr val="8CADAE">
                  <a:shade val="75000"/>
                </a:srgb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11" y="189271"/>
            <a:ext cx="4088989" cy="522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6" y="152400"/>
            <a:ext cx="3472705" cy="525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" y="5434781"/>
            <a:ext cx="4370077" cy="1238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0" y="3988825"/>
            <a:ext cx="4533900" cy="27813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" y="152399"/>
            <a:ext cx="4560577" cy="52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9271"/>
            <a:ext cx="4343400" cy="519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6" y="5410200"/>
            <a:ext cx="4647094" cy="135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5425965"/>
            <a:ext cx="4581525" cy="1344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99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66800"/>
          </a:xfrm>
        </p:spPr>
        <p:txBody>
          <a:bodyPr>
            <a:noAutofit/>
          </a:bodyPr>
          <a:lstStyle/>
          <a:p>
            <a:r>
              <a:rPr lang="en-US" sz="1200" b="1" dirty="0">
                <a:solidFill>
                  <a:srgbClr val="8CADAE">
                    <a:shade val="75000"/>
                  </a:srgbClr>
                </a:solidFill>
              </a:rPr>
              <a:t>TEAM</a:t>
            </a:r>
            <a:r>
              <a:rPr lang="en-US" sz="1200" b="1" dirty="0">
                <a:solidFill>
                  <a:srgbClr val="FF0000"/>
                </a:solidFill>
              </a:rPr>
              <a:t>4</a:t>
            </a:r>
            <a:r>
              <a:rPr lang="en-US" sz="1200" b="1" dirty="0">
                <a:solidFill>
                  <a:srgbClr val="8CADAE">
                    <a:shade val="75000"/>
                  </a:srgbClr>
                </a:solidFill>
              </a:rPr>
              <a:t>O</a:t>
            </a:r>
            <a:r>
              <a:rPr lang="en-US" sz="1200" b="1" dirty="0">
                <a:solidFill>
                  <a:srgbClr val="FF0000"/>
                </a:solidFill>
              </a:rPr>
              <a:t>IE</a:t>
            </a:r>
            <a:r>
              <a:rPr lang="en-US" sz="1200" b="1" dirty="0">
                <a:solidFill>
                  <a:srgbClr val="8CADAE">
                    <a:shade val="75000"/>
                  </a:srgbClr>
                </a:solidFill>
              </a:rPr>
              <a:t>S</a:t>
            </a:r>
            <a:r>
              <a:rPr lang="en-US" sz="12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12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1200" b="1" dirty="0">
                <a:solidFill>
                  <a:srgbClr val="FF0000"/>
                </a:solidFill>
              </a:rPr>
              <a:t>O</a:t>
            </a:r>
            <a:r>
              <a:rPr lang="en-US" sz="1200" dirty="0">
                <a:solidFill>
                  <a:srgbClr val="8CADAE">
                    <a:shade val="75000"/>
                  </a:srgbClr>
                </a:solidFill>
              </a:rPr>
              <a:t>nline </a:t>
            </a:r>
            <a:r>
              <a:rPr lang="en-US" sz="1200" b="1" dirty="0">
                <a:solidFill>
                  <a:srgbClr val="FF0000"/>
                </a:solidFill>
              </a:rPr>
              <a:t>I</a:t>
            </a:r>
            <a:r>
              <a:rPr lang="en-US" sz="1200" dirty="0">
                <a:solidFill>
                  <a:srgbClr val="8CADAE">
                    <a:shade val="75000"/>
                  </a:srgbClr>
                </a:solidFill>
              </a:rPr>
              <a:t>nternational </a:t>
            </a:r>
            <a:r>
              <a:rPr lang="en-US" sz="1200" b="1" dirty="0">
                <a:solidFill>
                  <a:srgbClr val="FF0000"/>
                </a:solidFill>
              </a:rPr>
              <a:t>E</a:t>
            </a:r>
            <a:r>
              <a:rPr lang="en-US" sz="1200" dirty="0">
                <a:solidFill>
                  <a:srgbClr val="8CADAE">
                    <a:shade val="75000"/>
                  </a:srgbClr>
                </a:solidFill>
              </a:rPr>
              <a:t>VAR </a:t>
            </a:r>
            <a:r>
              <a:rPr lang="en-US" sz="1200" b="1" dirty="0">
                <a:solidFill>
                  <a:srgbClr val="FF0000"/>
                </a:solidFill>
              </a:rPr>
              <a:t>S</a:t>
            </a:r>
            <a:r>
              <a:rPr lang="en-US" sz="1200" dirty="0">
                <a:solidFill>
                  <a:srgbClr val="8CADAE">
                    <a:shade val="75000"/>
                  </a:srgbClr>
                </a:solidFill>
              </a:rPr>
              <a:t>ystem</a:t>
            </a:r>
            <a:br>
              <a:rPr lang="en-US" sz="12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altLang="en-US" sz="1050" b="1" dirty="0">
                <a:solidFill>
                  <a:srgbClr val="000000"/>
                </a:solidFill>
              </a:rPr>
              <a:t>(</a:t>
            </a:r>
            <a:r>
              <a:rPr lang="en-US" altLang="en-US" sz="1050" b="1" dirty="0">
                <a:solidFill>
                  <a:srgbClr val="FF0000"/>
                </a:solidFill>
              </a:rPr>
              <a:t>ANONYMIZED </a:t>
            </a:r>
            <a:r>
              <a:rPr lang="en-US" altLang="en-US" sz="1050" b="1" dirty="0">
                <a:solidFill>
                  <a:srgbClr val="000000"/>
                </a:solidFill>
              </a:rPr>
              <a:t>Long Term Follow up EVAR Database)</a:t>
            </a:r>
            <a:r>
              <a:rPr lang="en-US" sz="1200" dirty="0">
                <a:solidFill>
                  <a:srgbClr val="8CADAE">
                    <a:shade val="75000"/>
                  </a:srgbClr>
                </a:solidFill>
              </a:rPr>
              <a:t> </a:t>
            </a:r>
            <a:br>
              <a:rPr lang="en-US" sz="12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1200" dirty="0">
                <a:solidFill>
                  <a:srgbClr val="2323F7"/>
                </a:solidFill>
              </a:rPr>
              <a:t>PRESENTATION</a:t>
            </a:r>
            <a:r>
              <a:rPr lang="en-US" sz="12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12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1200" dirty="0">
                <a:solidFill>
                  <a:srgbClr val="8CADAE">
                    <a:shade val="75000"/>
                  </a:srgbClr>
                </a:solidFill>
              </a:rPr>
              <a:t>Spring 2015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0" y="2133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b="1" dirty="0">
                <a:solidFill>
                  <a:prstClr val="black"/>
                </a:solidFill>
              </a:rPr>
              <a:t>T2: Constraints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46386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15000"/>
            <a:ext cx="4381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5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495300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TEAM4O</a:t>
            </a:r>
            <a:r>
              <a:rPr lang="en-US" sz="2700" b="1" dirty="0" smtClean="0">
                <a:solidFill>
                  <a:srgbClr val="FF0000"/>
                </a:solidFill>
              </a:rPr>
              <a:t>IE</a:t>
            </a:r>
            <a:r>
              <a:rPr lang="en-US" sz="2700" b="1" dirty="0" smtClean="0"/>
              <a:t>S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b="1" dirty="0">
                <a:solidFill>
                  <a:srgbClr val="FF0000"/>
                </a:solidFill>
              </a:rPr>
              <a:t>O</a:t>
            </a:r>
            <a:r>
              <a:rPr lang="en-US" sz="2700" dirty="0"/>
              <a:t>nline </a:t>
            </a:r>
            <a:r>
              <a:rPr lang="en-US" sz="2700" b="1" dirty="0">
                <a:solidFill>
                  <a:srgbClr val="FF0000"/>
                </a:solidFill>
              </a:rPr>
              <a:t>I</a:t>
            </a:r>
            <a:r>
              <a:rPr lang="en-US" sz="2700" dirty="0"/>
              <a:t>nternational </a:t>
            </a:r>
            <a:r>
              <a:rPr lang="en-US" sz="2700" b="1" dirty="0">
                <a:solidFill>
                  <a:srgbClr val="FF0000"/>
                </a:solidFill>
              </a:rPr>
              <a:t>E</a:t>
            </a:r>
            <a:r>
              <a:rPr lang="en-US" sz="2700" dirty="0"/>
              <a:t>VAR </a:t>
            </a:r>
            <a:r>
              <a:rPr lang="en-US" sz="2700" b="1" dirty="0">
                <a:solidFill>
                  <a:srgbClr val="FF0000"/>
                </a:solidFill>
              </a:rPr>
              <a:t>S</a:t>
            </a:r>
            <a:r>
              <a:rPr lang="en-US" sz="2700" dirty="0"/>
              <a:t>ystem</a:t>
            </a:r>
            <a:br>
              <a:rPr lang="en-US" sz="2700" dirty="0"/>
            </a:br>
            <a:r>
              <a:rPr lang="en-US" altLang="en-US" sz="2000" b="1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ANONYMIZED </a:t>
            </a:r>
            <a:r>
              <a:rPr lang="en-US" altLang="en-US" sz="2000" b="1" dirty="0">
                <a:solidFill>
                  <a:srgbClr val="000000"/>
                </a:solidFill>
              </a:rPr>
              <a:t>Long Term Follow up EVAR Database)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981200" y="2057400"/>
            <a:ext cx="4953000" cy="4495800"/>
          </a:xfrm>
          <a:prstGeom prst="rect">
            <a:avLst/>
          </a:prstGeom>
        </p:spPr>
      </p:pic>
      <p:sp>
        <p:nvSpPr>
          <p:cNvPr id="3" name="Notched Right Arrow 2"/>
          <p:cNvSpPr/>
          <p:nvPr/>
        </p:nvSpPr>
        <p:spPr>
          <a:xfrm>
            <a:off x="6934201" y="3429000"/>
            <a:ext cx="1905000" cy="1066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057400"/>
            <a:ext cx="4953000" cy="449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581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TEAM4O</a:t>
            </a:r>
            <a:r>
              <a:rPr lang="en-US" sz="1800" b="1" dirty="0">
                <a:solidFill>
                  <a:srgbClr val="FF0000"/>
                </a:solidFill>
              </a:rPr>
              <a:t>IE</a:t>
            </a:r>
            <a:r>
              <a:rPr lang="en-US" sz="1800" b="1" dirty="0"/>
              <a:t>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>
                <a:solidFill>
                  <a:srgbClr val="FF0000"/>
                </a:solidFill>
              </a:rPr>
              <a:t>O</a:t>
            </a:r>
            <a:r>
              <a:rPr lang="en-US" sz="1800" dirty="0"/>
              <a:t>nline </a:t>
            </a:r>
            <a:r>
              <a:rPr lang="en-US" sz="1800" b="1" dirty="0">
                <a:solidFill>
                  <a:srgbClr val="FF0000"/>
                </a:solidFill>
              </a:rPr>
              <a:t>I</a:t>
            </a:r>
            <a:r>
              <a:rPr lang="en-US" sz="1800" dirty="0"/>
              <a:t>nternational </a:t>
            </a:r>
            <a:r>
              <a:rPr lang="en-US" sz="1800" b="1" dirty="0">
                <a:solidFill>
                  <a:srgbClr val="FF0000"/>
                </a:solidFill>
              </a:rPr>
              <a:t>E</a:t>
            </a:r>
            <a:r>
              <a:rPr lang="en-US" sz="1800" dirty="0"/>
              <a:t>VAR </a:t>
            </a:r>
            <a:r>
              <a:rPr lang="en-US" sz="1800" b="1" dirty="0">
                <a:solidFill>
                  <a:srgbClr val="FF0000"/>
                </a:solidFill>
              </a:rPr>
              <a:t>S</a:t>
            </a:r>
            <a:r>
              <a:rPr lang="en-US" sz="1800" dirty="0"/>
              <a:t>ystem</a:t>
            </a:r>
            <a:br>
              <a:rPr lang="en-US" sz="1800" dirty="0"/>
            </a:br>
            <a:r>
              <a:rPr lang="en-US" altLang="en-US" sz="1400" b="1" dirty="0">
                <a:solidFill>
                  <a:srgbClr val="000000"/>
                </a:solidFill>
              </a:rPr>
              <a:t>(</a:t>
            </a:r>
            <a:r>
              <a:rPr lang="en-US" altLang="en-US" sz="1400" b="1" dirty="0">
                <a:solidFill>
                  <a:srgbClr val="FF0000"/>
                </a:solidFill>
              </a:rPr>
              <a:t>ANONYMIZED </a:t>
            </a:r>
            <a:r>
              <a:rPr lang="en-US" altLang="en-US" sz="1400" b="1" dirty="0">
                <a:solidFill>
                  <a:srgbClr val="000000"/>
                </a:solidFill>
              </a:rPr>
              <a:t>Long Term Follow up EVAR Database)</a:t>
            </a:r>
            <a:endParaRPr lang="en-US" sz="1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91000" y="1143000"/>
            <a:ext cx="2151888" cy="5528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604667"/>
            <a:ext cx="1876425" cy="2009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644922"/>
            <a:ext cx="2381250" cy="2247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30702"/>
            <a:ext cx="214103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200" y="152400"/>
            <a:ext cx="8991600" cy="1066800"/>
          </a:xfrm>
          <a:prstGeom prst="rect">
            <a:avLst/>
          </a:prstGeom>
        </p:spPr>
        <p:txBody>
          <a:bodyPr vert="horz" anchor="b">
            <a:normAutofit fontScale="475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8CADAE">
                    <a:shade val="75000"/>
                  </a:srgbClr>
                </a:solidFill>
              </a:rPr>
              <a:t>TEAM</a:t>
            </a:r>
            <a:r>
              <a:rPr lang="en-US" sz="3200" b="1" dirty="0" smtClean="0">
                <a:solidFill>
                  <a:srgbClr val="FF0000"/>
                </a:solidFill>
              </a:rPr>
              <a:t>4</a:t>
            </a:r>
            <a:r>
              <a:rPr lang="en-US" sz="3200" b="1" dirty="0" smtClean="0">
                <a:solidFill>
                  <a:srgbClr val="8CADAE">
                    <a:shade val="75000"/>
                  </a:srgbClr>
                </a:solidFill>
              </a:rPr>
              <a:t>O</a:t>
            </a:r>
            <a:r>
              <a:rPr lang="en-US" sz="3200" b="1" dirty="0" smtClean="0">
                <a:solidFill>
                  <a:srgbClr val="FF0000"/>
                </a:solidFill>
              </a:rPr>
              <a:t>IE</a:t>
            </a:r>
            <a:r>
              <a:rPr lang="en-US" sz="3200" b="1" dirty="0" smtClean="0">
                <a:solidFill>
                  <a:srgbClr val="8CADAE">
                    <a:shade val="75000"/>
                  </a:srgbClr>
                </a:solidFill>
              </a:rPr>
              <a:t>S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nline </a:t>
            </a:r>
            <a:r>
              <a:rPr lang="en-US" sz="3200" b="1" dirty="0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nternational </a:t>
            </a: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VAR </a:t>
            </a:r>
            <a:r>
              <a:rPr lang="en-US" sz="3200" b="1" dirty="0" smtClean="0">
                <a:solidFill>
                  <a:srgbClr val="FF0000"/>
                </a:solidFill>
              </a:rPr>
              <a:t>S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ystem</a:t>
            </a:r>
            <a:b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</a:br>
            <a:r>
              <a:rPr lang="en-US" altLang="en-US" sz="2000" b="1" dirty="0" smtClean="0">
                <a:solidFill>
                  <a:srgbClr val="000000"/>
                </a:solidFill>
              </a:rPr>
              <a:t>(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ANONYMIZED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Long Term Follow up EVAR Database)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 </a:t>
            </a:r>
            <a:b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200" dirty="0" smtClean="0">
                <a:solidFill>
                  <a:srgbClr val="2323F7"/>
                </a:solidFill>
              </a:rPr>
              <a:t>PRESENTATION</a:t>
            </a: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200" dirty="0" smtClean="0">
                <a:solidFill>
                  <a:srgbClr val="8CADAE">
                    <a:shade val="75000"/>
                  </a:srgbClr>
                </a:solidFill>
              </a:rPr>
              <a:t>Spring 2015</a:t>
            </a:r>
            <a:endParaRPr lang="en-US" sz="3200" dirty="0">
              <a:solidFill>
                <a:srgbClr val="8CADAE">
                  <a:shade val="75000"/>
                </a:srgb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2612"/>
            <a:ext cx="8686800" cy="477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1371600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Relational </a:t>
            </a:r>
            <a:r>
              <a:rPr lang="en-US" b="1" dirty="0" smtClean="0">
                <a:solidFill>
                  <a:prstClr val="black"/>
                </a:solidFill>
              </a:rPr>
              <a:t>Model: 3NF 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TEAM4O</a:t>
            </a:r>
            <a:r>
              <a:rPr lang="en-US" sz="2000" b="1" dirty="0">
                <a:solidFill>
                  <a:srgbClr val="FF0000"/>
                </a:solidFill>
              </a:rPr>
              <a:t>IE</a:t>
            </a:r>
            <a:r>
              <a:rPr lang="en-US" sz="2000" b="1" dirty="0"/>
              <a:t>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>O</a:t>
            </a:r>
            <a:r>
              <a:rPr lang="en-US" sz="2000" dirty="0"/>
              <a:t>nline </a:t>
            </a:r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nternational </a:t>
            </a:r>
            <a:r>
              <a:rPr lang="en-US" sz="2000" b="1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VAR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ystem</a:t>
            </a:r>
            <a:br>
              <a:rPr lang="en-US" sz="2000" dirty="0"/>
            </a:br>
            <a:r>
              <a:rPr lang="en-US" altLang="en-US" sz="1600" b="1" dirty="0">
                <a:solidFill>
                  <a:srgbClr val="000000"/>
                </a:solidFill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</a:rPr>
              <a:t>ANONYMIZED </a:t>
            </a:r>
            <a:r>
              <a:rPr lang="en-US" altLang="en-US" sz="1600" b="1" dirty="0">
                <a:solidFill>
                  <a:srgbClr val="000000"/>
                </a:solidFill>
              </a:rPr>
              <a:t>Long Term Follow up EVAR Database</a:t>
            </a:r>
            <a:r>
              <a:rPr lang="en-US" altLang="en-US" sz="1600" b="1" dirty="0" smtClean="0">
                <a:solidFill>
                  <a:srgbClr val="000000"/>
                </a:solidFill>
              </a:rPr>
              <a:t>)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3339" y="2294158"/>
            <a:ext cx="2612732" cy="473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 smtClean="0"/>
              <a:t>Tracks and monitors visitors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 smtClean="0"/>
              <a:t>Works on mobile devices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 smtClean="0"/>
              <a:t>Easy integration with other tools/services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grpSp>
        <p:nvGrpSpPr>
          <p:cNvPr id="3" name="Group 2"/>
          <p:cNvGrpSpPr/>
          <p:nvPr/>
        </p:nvGrpSpPr>
        <p:grpSpPr>
          <a:xfrm>
            <a:off x="2994206" y="2107420"/>
            <a:ext cx="3518489" cy="2716041"/>
            <a:chOff x="3975100" y="609600"/>
            <a:chExt cx="5862320" cy="4275373"/>
          </a:xfrm>
        </p:grpSpPr>
        <p:pic>
          <p:nvPicPr>
            <p:cNvPr id="12" name="Picture 11"/>
            <p:cNvPicPr/>
            <p:nvPr/>
          </p:nvPicPr>
          <p:blipFill rotWithShape="1">
            <a:blip r:embed="rId2"/>
            <a:srcRect l="10525" t="26444" r="51413" b="25304"/>
            <a:stretch/>
          </p:blipFill>
          <p:spPr bwMode="auto">
            <a:xfrm>
              <a:off x="3975100" y="609600"/>
              <a:ext cx="5862320" cy="427537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Picture 12"/>
            <p:cNvPicPr/>
            <p:nvPr/>
          </p:nvPicPr>
          <p:blipFill rotWithShape="1">
            <a:blip r:embed="rId2"/>
            <a:srcRect l="37109" t="26826" r="38599" b="33528"/>
            <a:stretch/>
          </p:blipFill>
          <p:spPr bwMode="auto">
            <a:xfrm>
              <a:off x="5561158" y="645983"/>
              <a:ext cx="4276262" cy="35128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026" name="Picture 2" descr="https://blog.zopim.com/wp-content/uploads/2015/03/header-image-FAM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3" r="31836"/>
          <a:stretch/>
        </p:blipFill>
        <p:spPr bwMode="auto">
          <a:xfrm>
            <a:off x="6649427" y="1667143"/>
            <a:ext cx="23145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5240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FEATURES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562" y="1667143"/>
            <a:ext cx="2771775" cy="3781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561" y="1657618"/>
            <a:ext cx="2771775" cy="3790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27313" y="2967335"/>
            <a:ext cx="5689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Example TIME!!! </a:t>
            </a:r>
            <a:endParaRPr lang="en-US" sz="54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349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  <a:effectLst>
            <a:glow rad="2667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rgbClr val="8CADAE">
                    <a:shade val="75000"/>
                  </a:srgbClr>
                </a:solidFill>
              </a:rPr>
              <a:t>TEAM4O</a:t>
            </a:r>
            <a:r>
              <a:rPr lang="en-US" sz="2700" b="1" dirty="0" smtClean="0">
                <a:solidFill>
                  <a:srgbClr val="FF0000"/>
                </a:solidFill>
              </a:rPr>
              <a:t>IE</a:t>
            </a:r>
            <a:r>
              <a:rPr lang="en-US" sz="2700" b="1" dirty="0" smtClean="0">
                <a:solidFill>
                  <a:srgbClr val="8CADAE">
                    <a:shade val="75000"/>
                  </a:srgbClr>
                </a:solidFill>
              </a:rPr>
              <a:t>S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27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2700" b="1" dirty="0">
                <a:solidFill>
                  <a:srgbClr val="FF0000"/>
                </a:solidFill>
              </a:rPr>
              <a:t>O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nline </a:t>
            </a:r>
            <a:r>
              <a:rPr lang="en-US" sz="2700" b="1" dirty="0">
                <a:solidFill>
                  <a:srgbClr val="FF0000"/>
                </a:solidFill>
              </a:rPr>
              <a:t>I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nternational </a:t>
            </a:r>
            <a:r>
              <a:rPr lang="en-US" sz="2700" b="1" dirty="0">
                <a:solidFill>
                  <a:srgbClr val="FF0000"/>
                </a:solidFill>
              </a:rPr>
              <a:t>E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VAR </a:t>
            </a:r>
            <a:r>
              <a:rPr lang="en-US" sz="2700" b="1" dirty="0">
                <a:solidFill>
                  <a:srgbClr val="FF0000"/>
                </a:solidFill>
              </a:rPr>
              <a:t>S</a:t>
            </a:r>
            <a:r>
              <a:rPr lang="en-US" sz="2700" dirty="0">
                <a:solidFill>
                  <a:srgbClr val="8CADAE">
                    <a:shade val="75000"/>
                  </a:srgbClr>
                </a:solidFill>
              </a:rPr>
              <a:t>ystem</a:t>
            </a:r>
            <a:br>
              <a:rPr lang="en-US" sz="27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ANONYMIZED </a:t>
            </a:r>
            <a:r>
              <a:rPr lang="en-US" altLang="en-US" sz="2000" b="1" dirty="0">
                <a:solidFill>
                  <a:srgbClr val="000000"/>
                </a:solidFill>
              </a:rPr>
              <a:t>Long Term Follow up EVAR Database)</a:t>
            </a:r>
            <a:r>
              <a:rPr lang="en-US" sz="2000" dirty="0">
                <a:solidFill>
                  <a:srgbClr val="8CADAE">
                    <a:shade val="75000"/>
                  </a:srgbClr>
                </a:solidFill>
              </a:rPr>
              <a:t> </a:t>
            </a:r>
            <a:r>
              <a:rPr lang="en-US" sz="36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Business Modeling: </a:t>
            </a:r>
            <a:r>
              <a:rPr lang="en-US" dirty="0" smtClean="0">
                <a:solidFill>
                  <a:srgbClr val="FF0000"/>
                </a:solidFill>
              </a:rPr>
              <a:t>UML USE CASE Model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005445"/>
            <a:ext cx="2157412" cy="4378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66" y="4219574"/>
            <a:ext cx="1652816" cy="20007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058" y="4389106"/>
            <a:ext cx="3464584" cy="15430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5"/>
          <a:stretch>
            <a:fillRect/>
          </a:stretch>
        </p:blipFill>
        <p:spPr>
          <a:xfrm>
            <a:off x="768266" y="1981061"/>
            <a:ext cx="46101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266" y="3225788"/>
            <a:ext cx="45243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619</TotalTime>
  <Words>71</Words>
  <Application>Microsoft Office PowerPoint</Application>
  <PresentationFormat>On-screen Show (4:3)</PresentationFormat>
  <Paragraphs>37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TEAM4OIES Online International EVAR System (ANONYMIZED Long Term Follow up EVAR Database)  PRESENTATION Spring 2015</vt:lpstr>
      <vt:lpstr>TEAM4OIES Online International EVAR System  DATABASE BACK END</vt:lpstr>
      <vt:lpstr>PowerPoint Presentation</vt:lpstr>
      <vt:lpstr>TEAM4OIES Online International EVAR System (ANONYMIZED Long Term Follow up EVAR Database)  PRESENTATION Spring 2015</vt:lpstr>
      <vt:lpstr>TEAM4OIES Online International EVAR System (ANONYMIZED Long Term Follow up EVAR Database)   Data Design – Relational Model</vt:lpstr>
      <vt:lpstr>TEAM4OIES Online International EVAR System (ANONYMIZED Long Term Follow up EVAR Database)</vt:lpstr>
      <vt:lpstr>PowerPoint Presentation</vt:lpstr>
      <vt:lpstr>TEAM4OIES Online International EVAR System (ANONYMIZED Long Term Follow up EVAR Database)</vt:lpstr>
      <vt:lpstr>TEAM4OIES Online International EVAR System (ANONYMIZED Long Term Follow up EVAR Database)   Business Modeling: UML USE CASE Model</vt:lpstr>
      <vt:lpstr>TEAM4OIES Online International EVAR System (ANONYMIZED Long Term Follow up EVAR Database)   Contract: Software Requirements Specification</vt:lpstr>
      <vt:lpstr>TEAM4OIES Online International EVAR System (ANONYMIZED Long Term Follow up EVAR Database) </vt:lpstr>
      <vt:lpstr>TEAM4OIES Online International EVAR System (ANONYMIZED Long Term Follow up EVAR Database)   Software Project Management Plan</vt:lpstr>
      <vt:lpstr>TEAM4OIES Online International EVAR System (ANONYMIZED Long Term Follow up EVAR Database)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Forusul</dc:creator>
  <cp:lastModifiedBy>Logan Stark</cp:lastModifiedBy>
  <cp:revision>115</cp:revision>
  <cp:lastPrinted>2015-03-10T07:11:51Z</cp:lastPrinted>
  <dcterms:created xsi:type="dcterms:W3CDTF">2011-11-21T01:35:16Z</dcterms:created>
  <dcterms:modified xsi:type="dcterms:W3CDTF">2015-04-29T21:52:50Z</dcterms:modified>
</cp:coreProperties>
</file>