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Inter"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5548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541389"/>
            <a:ext cx="7556421" cy="1559243"/>
          </a:xfrm>
          <a:prstGeom prst="rect">
            <a:avLst/>
          </a:prstGeom>
          <a:noFill/>
          <a:ln/>
        </p:spPr>
        <p:txBody>
          <a:bodyPr wrap="square" lIns="0" tIns="0" rIns="0" bIns="0" rtlCol="0" anchor="t"/>
          <a:lstStyle/>
          <a:p>
            <a:pPr marL="0" indent="0" algn="l">
              <a:lnSpc>
                <a:spcPts val="6100"/>
              </a:lnSpc>
              <a:buNone/>
            </a:pPr>
            <a:r>
              <a:rPr lang="en-US" sz="4900" b="1" dirty="0">
                <a:solidFill>
                  <a:srgbClr val="F95F88"/>
                </a:solidFill>
                <a:latin typeface="Petrona Bold" pitchFamily="34" charset="0"/>
                <a:ea typeface="Petrona Bold" pitchFamily="34" charset="-122"/>
                <a:cs typeface="Petrona Bold" pitchFamily="34" charset="-120"/>
              </a:rPr>
              <a:t>United Airlines Customer Satisfaction Analysis</a:t>
            </a:r>
            <a:endParaRPr lang="en-US" sz="4900" dirty="0"/>
          </a:p>
        </p:txBody>
      </p:sp>
      <p:sp>
        <p:nvSpPr>
          <p:cNvPr id="4" name="Text 1"/>
          <p:cNvSpPr/>
          <p:nvPr/>
        </p:nvSpPr>
        <p:spPr>
          <a:xfrm>
            <a:off x="6280190" y="4440793"/>
            <a:ext cx="7556421" cy="1247299"/>
          </a:xfrm>
          <a:prstGeom prst="rect">
            <a:avLst/>
          </a:prstGeom>
          <a:noFill/>
          <a:ln/>
        </p:spPr>
        <p:txBody>
          <a:bodyPr wrap="square" lIns="0" tIns="0" rIns="0" bIns="0" rtlCol="0" anchor="t"/>
          <a:lstStyle/>
          <a:p>
            <a:pPr marL="0" indent="0" algn="l">
              <a:lnSpc>
                <a:spcPts val="4900"/>
              </a:lnSpc>
              <a:buNone/>
            </a:pPr>
            <a:r>
              <a:rPr lang="en-US" sz="3900" b="1" dirty="0">
                <a:solidFill>
                  <a:srgbClr val="F95F88"/>
                </a:solidFill>
                <a:latin typeface="Petrona Bold" pitchFamily="34" charset="0"/>
                <a:ea typeface="Petrona Bold" pitchFamily="34" charset="-122"/>
                <a:cs typeface="Petrona Bold" pitchFamily="34" charset="-120"/>
              </a:rPr>
              <a:t>Excel + SQL+ Power BI Analysis ||</a:t>
            </a:r>
          </a:p>
          <a:p>
            <a:pPr marL="0" indent="0" algn="l">
              <a:lnSpc>
                <a:spcPts val="4900"/>
              </a:lnSpc>
              <a:buNone/>
            </a:pPr>
            <a:r>
              <a:rPr lang="en-US" sz="3900" b="1" dirty="0">
                <a:solidFill>
                  <a:srgbClr val="F95F88"/>
                </a:solidFill>
                <a:latin typeface="Petrona Bold" pitchFamily="34" charset="0"/>
                <a:ea typeface="Petrona Bold" pitchFamily="34" charset="-122"/>
                <a:cs typeface="Petrona Bold" pitchFamily="34" charset="-120"/>
              </a:rPr>
              <a:t>By Riya Jain</a:t>
            </a:r>
            <a:endParaRPr lang="en-US" sz="3900" dirty="0"/>
          </a:p>
        </p:txBody>
      </p:sp>
      <p:sp>
        <p:nvSpPr>
          <p:cNvPr id="5" name="Rectangle 4">
            <a:extLst>
              <a:ext uri="{FF2B5EF4-FFF2-40B4-BE49-F238E27FC236}">
                <a16:creationId xmlns:a16="http://schemas.microsoft.com/office/drawing/2014/main" id="{BA10B9D5-8AAE-91BA-1F35-64EE071B39DF}"/>
              </a:ext>
            </a:extLst>
          </p:cNvPr>
          <p:cNvSpPr/>
          <p:nvPr/>
        </p:nvSpPr>
        <p:spPr>
          <a:xfrm>
            <a:off x="12210475" y="7738946"/>
            <a:ext cx="2297262" cy="4418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959644"/>
            <a:ext cx="13042821" cy="1403271"/>
          </a:xfrm>
          <a:prstGeom prst="rect">
            <a:avLst/>
          </a:prstGeom>
          <a:noFill/>
          <a:ln/>
        </p:spPr>
        <p:txBody>
          <a:bodyPr wrap="square" lIns="0" tIns="0" rIns="0" bIns="0" rtlCol="0" anchor="t"/>
          <a:lstStyle/>
          <a:p>
            <a:pPr marL="0" indent="0" algn="l">
              <a:lnSpc>
                <a:spcPts val="5500"/>
              </a:lnSpc>
              <a:buNone/>
            </a:pPr>
            <a:r>
              <a:rPr lang="en-US" sz="4400" b="1" dirty="0">
                <a:solidFill>
                  <a:srgbClr val="F95F88"/>
                </a:solidFill>
                <a:latin typeface="Petrona Bold" pitchFamily="34" charset="0"/>
                <a:ea typeface="Petrona Bold" pitchFamily="34" charset="-122"/>
                <a:cs typeface="Petrona Bold" pitchFamily="34" charset="-120"/>
              </a:rPr>
              <a:t>Business Impact: How This Dashboard Helps United Airlines</a:t>
            </a:r>
            <a:endParaRPr lang="en-US" sz="4400" dirty="0"/>
          </a:p>
        </p:txBody>
      </p:sp>
      <p:pic>
        <p:nvPicPr>
          <p:cNvPr id="3" name="Image 0" descr="preencoded.png"/>
          <p:cNvPicPr>
            <a:picLocks noChangeAspect="1"/>
          </p:cNvPicPr>
          <p:nvPr/>
        </p:nvPicPr>
        <p:blipFill>
          <a:blip r:embed="rId3"/>
          <a:stretch>
            <a:fillRect/>
          </a:stretch>
        </p:blipFill>
        <p:spPr>
          <a:xfrm>
            <a:off x="793790" y="2771180"/>
            <a:ext cx="612338" cy="612338"/>
          </a:xfrm>
          <a:prstGeom prst="rect">
            <a:avLst/>
          </a:prstGeom>
        </p:spPr>
      </p:pic>
      <p:sp>
        <p:nvSpPr>
          <p:cNvPr id="4" name="Text 1"/>
          <p:cNvSpPr/>
          <p:nvPr/>
        </p:nvSpPr>
        <p:spPr>
          <a:xfrm>
            <a:off x="793790" y="3638669"/>
            <a:ext cx="2806898" cy="350877"/>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Petrona Bold" pitchFamily="34" charset="0"/>
                <a:ea typeface="Petrona Bold" pitchFamily="34" charset="-122"/>
                <a:cs typeface="Petrona Bold" pitchFamily="34" charset="-120"/>
              </a:rPr>
              <a:t>Identify Drivers</a:t>
            </a:r>
            <a:endParaRPr lang="en-US" sz="2200" dirty="0"/>
          </a:p>
        </p:txBody>
      </p:sp>
      <p:sp>
        <p:nvSpPr>
          <p:cNvPr id="5" name="Text 2"/>
          <p:cNvSpPr/>
          <p:nvPr/>
        </p:nvSpPr>
        <p:spPr>
          <a:xfrm>
            <a:off x="793790" y="4111943"/>
            <a:ext cx="4177427" cy="653415"/>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Pinpoints key dissatisfaction drivers like delays, seat comfort, and WiFi issues.</a:t>
            </a:r>
            <a:endParaRPr lang="en-US" sz="1600" dirty="0"/>
          </a:p>
        </p:txBody>
      </p:sp>
      <p:pic>
        <p:nvPicPr>
          <p:cNvPr id="6" name="Image 1" descr="preencoded.png"/>
          <p:cNvPicPr>
            <a:picLocks noChangeAspect="1"/>
          </p:cNvPicPr>
          <p:nvPr/>
        </p:nvPicPr>
        <p:blipFill>
          <a:blip r:embed="rId4"/>
          <a:stretch>
            <a:fillRect/>
          </a:stretch>
        </p:blipFill>
        <p:spPr>
          <a:xfrm>
            <a:off x="5226368" y="2771180"/>
            <a:ext cx="612338" cy="612338"/>
          </a:xfrm>
          <a:prstGeom prst="rect">
            <a:avLst/>
          </a:prstGeom>
        </p:spPr>
      </p:pic>
      <p:sp>
        <p:nvSpPr>
          <p:cNvPr id="7" name="Text 3"/>
          <p:cNvSpPr/>
          <p:nvPr/>
        </p:nvSpPr>
        <p:spPr>
          <a:xfrm>
            <a:off x="5226368" y="3638669"/>
            <a:ext cx="2806898" cy="350877"/>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Petrona Bold" pitchFamily="34" charset="0"/>
                <a:ea typeface="Petrona Bold" pitchFamily="34" charset="-122"/>
                <a:cs typeface="Petrona Bold" pitchFamily="34" charset="-120"/>
              </a:rPr>
              <a:t>Target Improvements</a:t>
            </a:r>
            <a:endParaRPr lang="en-US" sz="2200" dirty="0"/>
          </a:p>
        </p:txBody>
      </p:sp>
      <p:sp>
        <p:nvSpPr>
          <p:cNvPr id="8" name="Text 4"/>
          <p:cNvSpPr/>
          <p:nvPr/>
        </p:nvSpPr>
        <p:spPr>
          <a:xfrm>
            <a:off x="5226368" y="4111943"/>
            <a:ext cx="4177546" cy="653415"/>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Helps target specific enhancements for younger and economy-class travelers.</a:t>
            </a:r>
            <a:endParaRPr lang="en-US" sz="1600" dirty="0"/>
          </a:p>
        </p:txBody>
      </p:sp>
      <p:pic>
        <p:nvPicPr>
          <p:cNvPr id="9" name="Image 2" descr="preencoded.png"/>
          <p:cNvPicPr>
            <a:picLocks noChangeAspect="1"/>
          </p:cNvPicPr>
          <p:nvPr/>
        </p:nvPicPr>
        <p:blipFill>
          <a:blip r:embed="rId5"/>
          <a:stretch>
            <a:fillRect/>
          </a:stretch>
        </p:blipFill>
        <p:spPr>
          <a:xfrm>
            <a:off x="9659064" y="2771180"/>
            <a:ext cx="612338" cy="612338"/>
          </a:xfrm>
          <a:prstGeom prst="rect">
            <a:avLst/>
          </a:prstGeom>
        </p:spPr>
      </p:pic>
      <p:sp>
        <p:nvSpPr>
          <p:cNvPr id="10" name="Text 5"/>
          <p:cNvSpPr/>
          <p:nvPr/>
        </p:nvSpPr>
        <p:spPr>
          <a:xfrm>
            <a:off x="9659064" y="3638669"/>
            <a:ext cx="2806898" cy="350877"/>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Petrona Bold" pitchFamily="34" charset="0"/>
                <a:ea typeface="Petrona Bold" pitchFamily="34" charset="-122"/>
                <a:cs typeface="Petrona Bold" pitchFamily="34" charset="-120"/>
              </a:rPr>
              <a:t>Show Loyalty Value</a:t>
            </a:r>
            <a:endParaRPr lang="en-US" sz="2200" dirty="0"/>
          </a:p>
        </p:txBody>
      </p:sp>
      <p:sp>
        <p:nvSpPr>
          <p:cNvPr id="11" name="Text 6"/>
          <p:cNvSpPr/>
          <p:nvPr/>
        </p:nvSpPr>
        <p:spPr>
          <a:xfrm>
            <a:off x="9659064" y="4111943"/>
            <a:ext cx="4177427" cy="653415"/>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Demonstrates the clear value of customer loyalty through satisfaction correlation.</a:t>
            </a:r>
            <a:endParaRPr lang="en-US" sz="1600" dirty="0"/>
          </a:p>
        </p:txBody>
      </p:sp>
      <p:pic>
        <p:nvPicPr>
          <p:cNvPr id="12" name="Image 3" descr="preencoded.png"/>
          <p:cNvPicPr>
            <a:picLocks noChangeAspect="1"/>
          </p:cNvPicPr>
          <p:nvPr/>
        </p:nvPicPr>
        <p:blipFill>
          <a:blip r:embed="rId6"/>
          <a:stretch>
            <a:fillRect/>
          </a:stretch>
        </p:blipFill>
        <p:spPr>
          <a:xfrm>
            <a:off x="793790" y="5275659"/>
            <a:ext cx="612338" cy="612338"/>
          </a:xfrm>
          <a:prstGeom prst="rect">
            <a:avLst/>
          </a:prstGeom>
        </p:spPr>
      </p:pic>
      <p:sp>
        <p:nvSpPr>
          <p:cNvPr id="13" name="Text 7"/>
          <p:cNvSpPr/>
          <p:nvPr/>
        </p:nvSpPr>
        <p:spPr>
          <a:xfrm>
            <a:off x="793790" y="6143149"/>
            <a:ext cx="2806898" cy="350877"/>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Petrona Bold" pitchFamily="34" charset="0"/>
                <a:ea typeface="Petrona Bold" pitchFamily="34" charset="-122"/>
                <a:cs typeface="Petrona Bold" pitchFamily="34" charset="-120"/>
              </a:rPr>
              <a:t>Actionable Insights</a:t>
            </a:r>
            <a:endParaRPr lang="en-US" sz="2200" dirty="0"/>
          </a:p>
        </p:txBody>
      </p:sp>
      <p:sp>
        <p:nvSpPr>
          <p:cNvPr id="14" name="Text 8"/>
          <p:cNvSpPr/>
          <p:nvPr/>
        </p:nvSpPr>
        <p:spPr>
          <a:xfrm>
            <a:off x="793790" y="6616422"/>
            <a:ext cx="4177427" cy="653415"/>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Provides concrete data for flight operations and service teams to act upon.</a:t>
            </a:r>
            <a:endParaRPr lang="en-US" sz="1600" dirty="0"/>
          </a:p>
        </p:txBody>
      </p:sp>
      <p:pic>
        <p:nvPicPr>
          <p:cNvPr id="15" name="Image 4" descr="preencoded.png"/>
          <p:cNvPicPr>
            <a:picLocks noChangeAspect="1"/>
          </p:cNvPicPr>
          <p:nvPr/>
        </p:nvPicPr>
        <p:blipFill>
          <a:blip r:embed="rId7"/>
          <a:stretch>
            <a:fillRect/>
          </a:stretch>
        </p:blipFill>
        <p:spPr>
          <a:xfrm>
            <a:off x="5226368" y="5275659"/>
            <a:ext cx="612338" cy="612338"/>
          </a:xfrm>
          <a:prstGeom prst="rect">
            <a:avLst/>
          </a:prstGeom>
        </p:spPr>
      </p:pic>
      <p:sp>
        <p:nvSpPr>
          <p:cNvPr id="16" name="Text 9"/>
          <p:cNvSpPr/>
          <p:nvPr/>
        </p:nvSpPr>
        <p:spPr>
          <a:xfrm>
            <a:off x="5226368" y="6143149"/>
            <a:ext cx="2806898" cy="350877"/>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Petrona Bold" pitchFamily="34" charset="0"/>
                <a:ea typeface="Petrona Bold" pitchFamily="34" charset="-122"/>
                <a:cs typeface="Petrona Bold" pitchFamily="34" charset="-120"/>
              </a:rPr>
              <a:t>Strategic Support</a:t>
            </a:r>
            <a:endParaRPr lang="en-US" sz="2200" dirty="0"/>
          </a:p>
        </p:txBody>
      </p:sp>
      <p:sp>
        <p:nvSpPr>
          <p:cNvPr id="17" name="Text 10"/>
          <p:cNvSpPr/>
          <p:nvPr/>
        </p:nvSpPr>
        <p:spPr>
          <a:xfrm>
            <a:off x="5226368" y="6616422"/>
            <a:ext cx="4177546" cy="653415"/>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Supports customer-centric strategies and optimized resource prioritization.</a:t>
            </a:r>
            <a:endParaRPr lang="en-US" sz="1600" dirty="0"/>
          </a:p>
        </p:txBody>
      </p:sp>
      <p:sp>
        <p:nvSpPr>
          <p:cNvPr id="18" name="Rectangle 17">
            <a:extLst>
              <a:ext uri="{FF2B5EF4-FFF2-40B4-BE49-F238E27FC236}">
                <a16:creationId xmlns:a16="http://schemas.microsoft.com/office/drawing/2014/main" id="{62DF3CF3-3987-03C3-2B8A-BFCA92B2B0EA}"/>
              </a:ext>
            </a:extLst>
          </p:cNvPr>
          <p:cNvSpPr/>
          <p:nvPr/>
        </p:nvSpPr>
        <p:spPr>
          <a:xfrm>
            <a:off x="12210475" y="7738946"/>
            <a:ext cx="2297262" cy="4418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420773"/>
            <a:ext cx="11259026" cy="779621"/>
          </a:xfrm>
          <a:prstGeom prst="rect">
            <a:avLst/>
          </a:prstGeom>
          <a:noFill/>
          <a:ln/>
        </p:spPr>
        <p:txBody>
          <a:bodyPr wrap="none" lIns="0" tIns="0" rIns="0" bIns="0" rtlCol="0" anchor="t"/>
          <a:lstStyle/>
          <a:p>
            <a:pPr marL="0" indent="0" algn="l">
              <a:lnSpc>
                <a:spcPts val="6100"/>
              </a:lnSpc>
              <a:buNone/>
            </a:pPr>
            <a:r>
              <a:rPr lang="en-US" sz="4900" b="1" dirty="0">
                <a:solidFill>
                  <a:srgbClr val="F95F88"/>
                </a:solidFill>
                <a:latin typeface="Petrona Bold" pitchFamily="34" charset="0"/>
                <a:ea typeface="Petrona Bold" pitchFamily="34" charset="-122"/>
                <a:cs typeface="Petrona Bold" pitchFamily="34" charset="-120"/>
              </a:rPr>
              <a:t>About the Company &amp; Project Objective</a:t>
            </a:r>
            <a:endParaRPr lang="en-US" sz="4900" dirty="0"/>
          </a:p>
        </p:txBody>
      </p:sp>
      <p:sp>
        <p:nvSpPr>
          <p:cNvPr id="3" name="Shape 1"/>
          <p:cNvSpPr/>
          <p:nvPr/>
        </p:nvSpPr>
        <p:spPr>
          <a:xfrm>
            <a:off x="793790" y="2795707"/>
            <a:ext cx="6244709" cy="3032165"/>
          </a:xfrm>
          <a:prstGeom prst="roundRect">
            <a:avLst>
              <a:gd name="adj" fmla="val 3142"/>
            </a:avLst>
          </a:prstGeom>
          <a:solidFill>
            <a:srgbClr val="B6D6FC"/>
          </a:solidFill>
          <a:ln/>
        </p:spPr>
      </p:sp>
      <p:pic>
        <p:nvPicPr>
          <p:cNvPr id="4" name="Image 0" descr="preencoded.png"/>
          <p:cNvPicPr>
            <a:picLocks noChangeAspect="1"/>
          </p:cNvPicPr>
          <p:nvPr/>
        </p:nvPicPr>
        <p:blipFill>
          <a:blip r:embed="rId3"/>
          <a:stretch>
            <a:fillRect/>
          </a:stretch>
        </p:blipFill>
        <p:spPr>
          <a:xfrm>
            <a:off x="1020604" y="3088243"/>
            <a:ext cx="389811" cy="311825"/>
          </a:xfrm>
          <a:prstGeom prst="rect">
            <a:avLst/>
          </a:prstGeom>
        </p:spPr>
      </p:pic>
      <p:sp>
        <p:nvSpPr>
          <p:cNvPr id="5" name="Text 2"/>
          <p:cNvSpPr/>
          <p:nvPr/>
        </p:nvSpPr>
        <p:spPr>
          <a:xfrm>
            <a:off x="1637228" y="3079194"/>
            <a:ext cx="3595449" cy="389930"/>
          </a:xfrm>
          <a:prstGeom prst="rect">
            <a:avLst/>
          </a:prstGeom>
          <a:noFill/>
          <a:ln/>
        </p:spPr>
        <p:txBody>
          <a:bodyPr wrap="none" lIns="0" tIns="0" rIns="0" bIns="0" rtlCol="0" anchor="t"/>
          <a:lstStyle/>
          <a:p>
            <a:pPr marL="0" indent="0" algn="l">
              <a:lnSpc>
                <a:spcPts val="3050"/>
              </a:lnSpc>
              <a:buNone/>
            </a:pPr>
            <a:r>
              <a:rPr lang="en-US" sz="2450" b="1" dirty="0">
                <a:solidFill>
                  <a:srgbClr val="000000"/>
                </a:solidFill>
                <a:latin typeface="Petrona Bold" pitchFamily="34" charset="0"/>
                <a:ea typeface="Petrona Bold" pitchFamily="34" charset="-122"/>
                <a:cs typeface="Petrona Bold" pitchFamily="34" charset="-120"/>
              </a:rPr>
              <a:t>United Airlines Overview</a:t>
            </a:r>
            <a:endParaRPr lang="en-US" sz="2450" dirty="0"/>
          </a:p>
        </p:txBody>
      </p:sp>
      <p:sp>
        <p:nvSpPr>
          <p:cNvPr id="6" name="Text 3"/>
          <p:cNvSpPr/>
          <p:nvPr/>
        </p:nvSpPr>
        <p:spPr>
          <a:xfrm>
            <a:off x="1637228" y="3695938"/>
            <a:ext cx="5174456" cy="1814513"/>
          </a:xfrm>
          <a:prstGeom prst="rect">
            <a:avLst/>
          </a:prstGeom>
          <a:noFill/>
          <a:ln/>
        </p:spPr>
        <p:txBody>
          <a:bodyPr wrap="square" lIns="0" tIns="0" rIns="0" bIns="0" rtlCol="0" anchor="t"/>
          <a:lstStyle/>
          <a:p>
            <a:pPr marL="0" indent="0" algn="l">
              <a:lnSpc>
                <a:spcPts val="2850"/>
              </a:lnSpc>
              <a:buNone/>
            </a:pPr>
            <a:r>
              <a:rPr lang="en-US" sz="1750" dirty="0">
                <a:solidFill>
                  <a:srgbClr val="000000"/>
                </a:solidFill>
                <a:latin typeface="Inter" pitchFamily="34" charset="0"/>
                <a:ea typeface="Inter" pitchFamily="34" charset="-122"/>
                <a:cs typeface="Inter" pitchFamily="34" charset="-120"/>
              </a:rPr>
              <a:t>United Airlines is a major U.S.-based airline operating an extensive domestic and international network. It's one of the largest carriers globally, connecting millions of passengers to destinations worldwide.</a:t>
            </a:r>
            <a:endParaRPr lang="en-US" sz="1750" dirty="0"/>
          </a:p>
        </p:txBody>
      </p:sp>
      <p:sp>
        <p:nvSpPr>
          <p:cNvPr id="7" name="Shape 4"/>
          <p:cNvSpPr/>
          <p:nvPr/>
        </p:nvSpPr>
        <p:spPr>
          <a:xfrm>
            <a:off x="7599521" y="2795707"/>
            <a:ext cx="6244709" cy="3757970"/>
          </a:xfrm>
          <a:prstGeom prst="roundRect">
            <a:avLst>
              <a:gd name="adj" fmla="val 2535"/>
            </a:avLst>
          </a:prstGeom>
          <a:solidFill>
            <a:srgbClr val="D0C3EE"/>
          </a:solidFill>
          <a:ln/>
        </p:spPr>
      </p:sp>
      <p:pic>
        <p:nvPicPr>
          <p:cNvPr id="8" name="Image 1" descr="preencoded.png"/>
          <p:cNvPicPr>
            <a:picLocks noChangeAspect="1"/>
          </p:cNvPicPr>
          <p:nvPr/>
        </p:nvPicPr>
        <p:blipFill>
          <a:blip r:embed="rId4"/>
          <a:stretch>
            <a:fillRect/>
          </a:stretch>
        </p:blipFill>
        <p:spPr>
          <a:xfrm>
            <a:off x="7826335" y="3088243"/>
            <a:ext cx="389811" cy="311825"/>
          </a:xfrm>
          <a:prstGeom prst="rect">
            <a:avLst/>
          </a:prstGeom>
        </p:spPr>
      </p:pic>
      <p:sp>
        <p:nvSpPr>
          <p:cNvPr id="9" name="Text 5"/>
          <p:cNvSpPr/>
          <p:nvPr/>
        </p:nvSpPr>
        <p:spPr>
          <a:xfrm>
            <a:off x="8442960" y="3079194"/>
            <a:ext cx="3118842" cy="389930"/>
          </a:xfrm>
          <a:prstGeom prst="rect">
            <a:avLst/>
          </a:prstGeom>
          <a:noFill/>
          <a:ln/>
        </p:spPr>
        <p:txBody>
          <a:bodyPr wrap="none" lIns="0" tIns="0" rIns="0" bIns="0" rtlCol="0" anchor="t"/>
          <a:lstStyle/>
          <a:p>
            <a:pPr marL="0" indent="0" algn="l">
              <a:lnSpc>
                <a:spcPts val="3050"/>
              </a:lnSpc>
              <a:buNone/>
            </a:pPr>
            <a:r>
              <a:rPr lang="en-US" sz="2450" b="1" dirty="0">
                <a:solidFill>
                  <a:srgbClr val="000000"/>
                </a:solidFill>
                <a:latin typeface="Petrona Bold" pitchFamily="34" charset="0"/>
                <a:ea typeface="Petrona Bold" pitchFamily="34" charset="-122"/>
                <a:cs typeface="Petrona Bold" pitchFamily="34" charset="-120"/>
              </a:rPr>
              <a:t>Project Objective</a:t>
            </a:r>
            <a:endParaRPr lang="en-US" sz="2450" dirty="0"/>
          </a:p>
        </p:txBody>
      </p:sp>
      <p:sp>
        <p:nvSpPr>
          <p:cNvPr id="10" name="Text 6"/>
          <p:cNvSpPr/>
          <p:nvPr/>
        </p:nvSpPr>
        <p:spPr>
          <a:xfrm>
            <a:off x="8442960" y="3695938"/>
            <a:ext cx="5174456" cy="2540318"/>
          </a:xfrm>
          <a:prstGeom prst="rect">
            <a:avLst/>
          </a:prstGeom>
          <a:noFill/>
          <a:ln/>
        </p:spPr>
        <p:txBody>
          <a:bodyPr wrap="square" lIns="0" tIns="0" rIns="0" bIns="0" rtlCol="0" anchor="t"/>
          <a:lstStyle/>
          <a:p>
            <a:pPr marL="0" indent="0" algn="l">
              <a:lnSpc>
                <a:spcPts val="2850"/>
              </a:lnSpc>
              <a:buNone/>
            </a:pPr>
            <a:r>
              <a:rPr lang="en-US" sz="1750" dirty="0">
                <a:solidFill>
                  <a:srgbClr val="000000"/>
                </a:solidFill>
                <a:latin typeface="Inter" pitchFamily="34" charset="0"/>
                <a:ea typeface="Inter" pitchFamily="34" charset="-122"/>
                <a:cs typeface="Inter" pitchFamily="34" charset="-120"/>
              </a:rPr>
              <a:t>This project analyzes customer feedback and operational data to identify key drivers of satisfaction and dissatisfaction. The primary objective is to support data-driven improvements in service quality, customer retention, and on-time performance for United Airlines.</a:t>
            </a:r>
            <a:endParaRPr lang="en-US" sz="1750" dirty="0"/>
          </a:p>
        </p:txBody>
      </p:sp>
      <p:sp>
        <p:nvSpPr>
          <p:cNvPr id="11" name="Rectangle 10">
            <a:extLst>
              <a:ext uri="{FF2B5EF4-FFF2-40B4-BE49-F238E27FC236}">
                <a16:creationId xmlns:a16="http://schemas.microsoft.com/office/drawing/2014/main" id="{5E8354AE-DDF6-DBA2-C1DF-BE59E98510B9}"/>
              </a:ext>
            </a:extLst>
          </p:cNvPr>
          <p:cNvSpPr/>
          <p:nvPr/>
        </p:nvSpPr>
        <p:spPr>
          <a:xfrm>
            <a:off x="12210475" y="7738946"/>
            <a:ext cx="2297262" cy="4418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968454"/>
            <a:ext cx="6237684" cy="779621"/>
          </a:xfrm>
          <a:prstGeom prst="rect">
            <a:avLst/>
          </a:prstGeom>
          <a:noFill/>
          <a:ln/>
        </p:spPr>
        <p:txBody>
          <a:bodyPr wrap="none" lIns="0" tIns="0" rIns="0" bIns="0" rtlCol="0" anchor="t"/>
          <a:lstStyle/>
          <a:p>
            <a:pPr marL="0" indent="0" algn="l">
              <a:lnSpc>
                <a:spcPts val="6100"/>
              </a:lnSpc>
              <a:buNone/>
            </a:pPr>
            <a:r>
              <a:rPr lang="en-US" sz="4900" b="1" dirty="0">
                <a:solidFill>
                  <a:srgbClr val="F95F88"/>
                </a:solidFill>
                <a:latin typeface="Petrona Bold" pitchFamily="34" charset="0"/>
                <a:ea typeface="Petrona Bold" pitchFamily="34" charset="-122"/>
                <a:cs typeface="Petrona Bold" pitchFamily="34" charset="-120"/>
              </a:rPr>
              <a:t>Project Overview</a:t>
            </a:r>
            <a:endParaRPr lang="en-US" sz="4900" dirty="0"/>
          </a:p>
        </p:txBody>
      </p:sp>
      <p:sp>
        <p:nvSpPr>
          <p:cNvPr id="3" name="Shape 1"/>
          <p:cNvSpPr/>
          <p:nvPr/>
        </p:nvSpPr>
        <p:spPr>
          <a:xfrm>
            <a:off x="793790" y="2511385"/>
            <a:ext cx="6407944" cy="121920"/>
          </a:xfrm>
          <a:prstGeom prst="roundRect">
            <a:avLst>
              <a:gd name="adj" fmla="val 78139"/>
            </a:avLst>
          </a:prstGeom>
          <a:solidFill>
            <a:srgbClr val="6237C8"/>
          </a:solidFill>
          <a:ln/>
        </p:spPr>
      </p:sp>
      <p:sp>
        <p:nvSpPr>
          <p:cNvPr id="4" name="Shape 2"/>
          <p:cNvSpPr/>
          <p:nvPr/>
        </p:nvSpPr>
        <p:spPr>
          <a:xfrm>
            <a:off x="3657540" y="2201704"/>
            <a:ext cx="680442" cy="680442"/>
          </a:xfrm>
          <a:prstGeom prst="roundRect">
            <a:avLst>
              <a:gd name="adj" fmla="val 134383"/>
            </a:avLst>
          </a:prstGeom>
          <a:solidFill>
            <a:srgbClr val="6237C8"/>
          </a:solidFill>
          <a:ln/>
        </p:spPr>
      </p:sp>
      <p:pic>
        <p:nvPicPr>
          <p:cNvPr id="5" name="Image 0" descr="preencoded.png"/>
          <p:cNvPicPr>
            <a:picLocks noChangeAspect="1"/>
          </p:cNvPicPr>
          <p:nvPr/>
        </p:nvPicPr>
        <p:blipFill>
          <a:blip r:embed="rId3"/>
          <a:stretch>
            <a:fillRect/>
          </a:stretch>
        </p:blipFill>
        <p:spPr>
          <a:xfrm>
            <a:off x="3861614" y="2371844"/>
            <a:ext cx="272177" cy="340162"/>
          </a:xfrm>
          <a:prstGeom prst="rect">
            <a:avLst/>
          </a:prstGeom>
        </p:spPr>
      </p:pic>
      <p:sp>
        <p:nvSpPr>
          <p:cNvPr id="6" name="Text 3"/>
          <p:cNvSpPr/>
          <p:nvPr/>
        </p:nvSpPr>
        <p:spPr>
          <a:xfrm>
            <a:off x="1051084" y="3108841"/>
            <a:ext cx="3118842" cy="389930"/>
          </a:xfrm>
          <a:prstGeom prst="rect">
            <a:avLst/>
          </a:prstGeom>
          <a:noFill/>
          <a:ln/>
        </p:spPr>
        <p:txBody>
          <a:bodyPr wrap="none" lIns="0" tIns="0" rIns="0" bIns="0" rtlCol="0" anchor="t"/>
          <a:lstStyle/>
          <a:p>
            <a:pPr marL="0" indent="0" algn="l">
              <a:lnSpc>
                <a:spcPts val="3050"/>
              </a:lnSpc>
              <a:buNone/>
            </a:pPr>
            <a:r>
              <a:rPr lang="en-US" sz="2450" b="1" dirty="0">
                <a:solidFill>
                  <a:srgbClr val="272525"/>
                </a:solidFill>
                <a:latin typeface="Petrona Bold" pitchFamily="34" charset="0"/>
                <a:ea typeface="Petrona Bold" pitchFamily="34" charset="-122"/>
                <a:cs typeface="Petrona Bold" pitchFamily="34" charset="-120"/>
              </a:rPr>
              <a:t>Data Analysis</a:t>
            </a:r>
            <a:endParaRPr lang="en-US" sz="2450" dirty="0"/>
          </a:p>
        </p:txBody>
      </p:sp>
      <p:sp>
        <p:nvSpPr>
          <p:cNvPr id="7" name="Text 4"/>
          <p:cNvSpPr/>
          <p:nvPr/>
        </p:nvSpPr>
        <p:spPr>
          <a:xfrm>
            <a:off x="1051084" y="3634859"/>
            <a:ext cx="589335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Used Power BI for in-depth analysis of airline customer satisfaction data.</a:t>
            </a:r>
            <a:endParaRPr lang="en-US" sz="1750" dirty="0"/>
          </a:p>
        </p:txBody>
      </p:sp>
      <p:sp>
        <p:nvSpPr>
          <p:cNvPr id="8" name="Shape 5"/>
          <p:cNvSpPr/>
          <p:nvPr/>
        </p:nvSpPr>
        <p:spPr>
          <a:xfrm>
            <a:off x="7428548" y="2511385"/>
            <a:ext cx="6408063" cy="121920"/>
          </a:xfrm>
          <a:prstGeom prst="roundRect">
            <a:avLst>
              <a:gd name="adj" fmla="val 78139"/>
            </a:avLst>
          </a:prstGeom>
          <a:solidFill>
            <a:srgbClr val="6237C8"/>
          </a:solidFill>
          <a:ln/>
        </p:spPr>
      </p:sp>
      <p:sp>
        <p:nvSpPr>
          <p:cNvPr id="9" name="Shape 6"/>
          <p:cNvSpPr/>
          <p:nvPr/>
        </p:nvSpPr>
        <p:spPr>
          <a:xfrm>
            <a:off x="10292298" y="2201704"/>
            <a:ext cx="680442" cy="680442"/>
          </a:xfrm>
          <a:prstGeom prst="roundRect">
            <a:avLst>
              <a:gd name="adj" fmla="val 134383"/>
            </a:avLst>
          </a:prstGeom>
          <a:solidFill>
            <a:srgbClr val="6237C8"/>
          </a:solidFill>
          <a:ln/>
        </p:spPr>
      </p:sp>
      <p:pic>
        <p:nvPicPr>
          <p:cNvPr id="10" name="Image 1" descr="preencoded.png"/>
          <p:cNvPicPr>
            <a:picLocks noChangeAspect="1"/>
          </p:cNvPicPr>
          <p:nvPr/>
        </p:nvPicPr>
        <p:blipFill>
          <a:blip r:embed="rId4"/>
          <a:stretch>
            <a:fillRect/>
          </a:stretch>
        </p:blipFill>
        <p:spPr>
          <a:xfrm>
            <a:off x="10496371" y="2371844"/>
            <a:ext cx="272177" cy="340162"/>
          </a:xfrm>
          <a:prstGeom prst="rect">
            <a:avLst/>
          </a:prstGeom>
        </p:spPr>
      </p:pic>
      <p:sp>
        <p:nvSpPr>
          <p:cNvPr id="11" name="Text 7"/>
          <p:cNvSpPr/>
          <p:nvPr/>
        </p:nvSpPr>
        <p:spPr>
          <a:xfrm>
            <a:off x="7685842" y="3108841"/>
            <a:ext cx="3118842" cy="389930"/>
          </a:xfrm>
          <a:prstGeom prst="rect">
            <a:avLst/>
          </a:prstGeom>
          <a:noFill/>
          <a:ln/>
        </p:spPr>
        <p:txBody>
          <a:bodyPr wrap="none" lIns="0" tIns="0" rIns="0" bIns="0" rtlCol="0" anchor="t"/>
          <a:lstStyle/>
          <a:p>
            <a:pPr marL="0" indent="0" algn="l">
              <a:lnSpc>
                <a:spcPts val="3050"/>
              </a:lnSpc>
              <a:buNone/>
            </a:pPr>
            <a:r>
              <a:rPr lang="en-US" sz="2450" b="1" dirty="0">
                <a:solidFill>
                  <a:srgbClr val="272525"/>
                </a:solidFill>
                <a:latin typeface="Petrona Bold" pitchFamily="34" charset="0"/>
                <a:ea typeface="Petrona Bold" pitchFamily="34" charset="-122"/>
                <a:cs typeface="Petrona Bold" pitchFamily="34" charset="-120"/>
              </a:rPr>
              <a:t>Pattern Exploration</a:t>
            </a:r>
            <a:endParaRPr lang="en-US" sz="2450" dirty="0"/>
          </a:p>
        </p:txBody>
      </p:sp>
      <p:sp>
        <p:nvSpPr>
          <p:cNvPr id="12" name="Text 8"/>
          <p:cNvSpPr/>
          <p:nvPr/>
        </p:nvSpPr>
        <p:spPr>
          <a:xfrm>
            <a:off x="7685842" y="3634859"/>
            <a:ext cx="5893475"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Explored patterns in customer loyalty, delay impact, demographics, and service quality.</a:t>
            </a:r>
            <a:endParaRPr lang="en-US" sz="1750" dirty="0"/>
          </a:p>
        </p:txBody>
      </p:sp>
      <p:sp>
        <p:nvSpPr>
          <p:cNvPr id="13" name="Shape 9"/>
          <p:cNvSpPr/>
          <p:nvPr/>
        </p:nvSpPr>
        <p:spPr>
          <a:xfrm>
            <a:off x="793790" y="5154454"/>
            <a:ext cx="6407944" cy="121920"/>
          </a:xfrm>
          <a:prstGeom prst="roundRect">
            <a:avLst>
              <a:gd name="adj" fmla="val 78139"/>
            </a:avLst>
          </a:prstGeom>
          <a:solidFill>
            <a:srgbClr val="6237C8"/>
          </a:solidFill>
          <a:ln/>
        </p:spPr>
      </p:sp>
      <p:sp>
        <p:nvSpPr>
          <p:cNvPr id="14" name="Shape 10"/>
          <p:cNvSpPr/>
          <p:nvPr/>
        </p:nvSpPr>
        <p:spPr>
          <a:xfrm>
            <a:off x="3657540" y="4844772"/>
            <a:ext cx="680442" cy="680442"/>
          </a:xfrm>
          <a:prstGeom prst="roundRect">
            <a:avLst>
              <a:gd name="adj" fmla="val 134383"/>
            </a:avLst>
          </a:prstGeom>
          <a:solidFill>
            <a:srgbClr val="6237C8"/>
          </a:solidFill>
          <a:ln/>
        </p:spPr>
      </p:sp>
      <p:pic>
        <p:nvPicPr>
          <p:cNvPr id="15" name="Image 2" descr="preencoded.png"/>
          <p:cNvPicPr>
            <a:picLocks noChangeAspect="1"/>
          </p:cNvPicPr>
          <p:nvPr/>
        </p:nvPicPr>
        <p:blipFill>
          <a:blip r:embed="rId5"/>
          <a:stretch>
            <a:fillRect/>
          </a:stretch>
        </p:blipFill>
        <p:spPr>
          <a:xfrm>
            <a:off x="3861614" y="5014913"/>
            <a:ext cx="272177" cy="340162"/>
          </a:xfrm>
          <a:prstGeom prst="rect">
            <a:avLst/>
          </a:prstGeom>
        </p:spPr>
      </p:pic>
      <p:sp>
        <p:nvSpPr>
          <p:cNvPr id="16" name="Text 11"/>
          <p:cNvSpPr/>
          <p:nvPr/>
        </p:nvSpPr>
        <p:spPr>
          <a:xfrm>
            <a:off x="1051084" y="5751909"/>
            <a:ext cx="3185041" cy="389930"/>
          </a:xfrm>
          <a:prstGeom prst="rect">
            <a:avLst/>
          </a:prstGeom>
          <a:noFill/>
          <a:ln/>
        </p:spPr>
        <p:txBody>
          <a:bodyPr wrap="none" lIns="0" tIns="0" rIns="0" bIns="0" rtlCol="0" anchor="t"/>
          <a:lstStyle/>
          <a:p>
            <a:pPr marL="0" indent="0" algn="l">
              <a:lnSpc>
                <a:spcPts val="3050"/>
              </a:lnSpc>
              <a:buNone/>
            </a:pPr>
            <a:r>
              <a:rPr lang="en-US" sz="2450" b="1" dirty="0">
                <a:solidFill>
                  <a:srgbClr val="272525"/>
                </a:solidFill>
                <a:latin typeface="Petrona Bold" pitchFamily="34" charset="0"/>
                <a:ea typeface="Petrona Bold" pitchFamily="34" charset="-122"/>
                <a:cs typeface="Petrona Bold" pitchFamily="34" charset="-120"/>
              </a:rPr>
              <a:t>Interactive Dashboard</a:t>
            </a:r>
            <a:endParaRPr lang="en-US" sz="2450" dirty="0"/>
          </a:p>
        </p:txBody>
      </p:sp>
      <p:sp>
        <p:nvSpPr>
          <p:cNvPr id="17" name="Text 12"/>
          <p:cNvSpPr/>
          <p:nvPr/>
        </p:nvSpPr>
        <p:spPr>
          <a:xfrm>
            <a:off x="1051084" y="6277928"/>
            <a:ext cx="589335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Created a multi-page interactive dashboard with dynamic filters and visual storytelling.</a:t>
            </a:r>
            <a:endParaRPr lang="en-US" sz="1750" dirty="0"/>
          </a:p>
        </p:txBody>
      </p:sp>
      <p:sp>
        <p:nvSpPr>
          <p:cNvPr id="18" name="Shape 13"/>
          <p:cNvSpPr/>
          <p:nvPr/>
        </p:nvSpPr>
        <p:spPr>
          <a:xfrm>
            <a:off x="7428548" y="5154454"/>
            <a:ext cx="6408063" cy="121920"/>
          </a:xfrm>
          <a:prstGeom prst="roundRect">
            <a:avLst>
              <a:gd name="adj" fmla="val 78139"/>
            </a:avLst>
          </a:prstGeom>
          <a:solidFill>
            <a:srgbClr val="6237C8"/>
          </a:solidFill>
          <a:ln/>
        </p:spPr>
      </p:sp>
      <p:sp>
        <p:nvSpPr>
          <p:cNvPr id="19" name="Shape 14"/>
          <p:cNvSpPr/>
          <p:nvPr/>
        </p:nvSpPr>
        <p:spPr>
          <a:xfrm>
            <a:off x="10292298" y="4844772"/>
            <a:ext cx="680442" cy="680442"/>
          </a:xfrm>
          <a:prstGeom prst="roundRect">
            <a:avLst>
              <a:gd name="adj" fmla="val 134383"/>
            </a:avLst>
          </a:prstGeom>
          <a:solidFill>
            <a:srgbClr val="6237C8"/>
          </a:solidFill>
          <a:ln/>
        </p:spPr>
      </p:sp>
      <p:pic>
        <p:nvPicPr>
          <p:cNvPr id="20" name="Image 3" descr="preencoded.png"/>
          <p:cNvPicPr>
            <a:picLocks noChangeAspect="1"/>
          </p:cNvPicPr>
          <p:nvPr/>
        </p:nvPicPr>
        <p:blipFill>
          <a:blip r:embed="rId6"/>
          <a:stretch>
            <a:fillRect/>
          </a:stretch>
        </p:blipFill>
        <p:spPr>
          <a:xfrm>
            <a:off x="10496371" y="5014913"/>
            <a:ext cx="272177" cy="340162"/>
          </a:xfrm>
          <a:prstGeom prst="rect">
            <a:avLst/>
          </a:prstGeom>
        </p:spPr>
      </p:pic>
      <p:sp>
        <p:nvSpPr>
          <p:cNvPr id="21" name="Text 15"/>
          <p:cNvSpPr/>
          <p:nvPr/>
        </p:nvSpPr>
        <p:spPr>
          <a:xfrm>
            <a:off x="7685842" y="5751909"/>
            <a:ext cx="3118842" cy="389930"/>
          </a:xfrm>
          <a:prstGeom prst="rect">
            <a:avLst/>
          </a:prstGeom>
          <a:noFill/>
          <a:ln/>
        </p:spPr>
        <p:txBody>
          <a:bodyPr wrap="none" lIns="0" tIns="0" rIns="0" bIns="0" rtlCol="0" anchor="t"/>
          <a:lstStyle/>
          <a:p>
            <a:pPr marL="0" indent="0" algn="l">
              <a:lnSpc>
                <a:spcPts val="3050"/>
              </a:lnSpc>
              <a:buNone/>
            </a:pPr>
            <a:r>
              <a:rPr lang="en-US" sz="2450" b="1" dirty="0">
                <a:solidFill>
                  <a:srgbClr val="272525"/>
                </a:solidFill>
                <a:latin typeface="Petrona Bold" pitchFamily="34" charset="0"/>
                <a:ea typeface="Petrona Bold" pitchFamily="34" charset="-122"/>
                <a:cs typeface="Petrona Bold" pitchFamily="34" charset="-120"/>
              </a:rPr>
              <a:t>Actionable Insights</a:t>
            </a:r>
            <a:endParaRPr lang="en-US" sz="2450" dirty="0"/>
          </a:p>
        </p:txBody>
      </p:sp>
      <p:sp>
        <p:nvSpPr>
          <p:cNvPr id="22" name="Text 16"/>
          <p:cNvSpPr/>
          <p:nvPr/>
        </p:nvSpPr>
        <p:spPr>
          <a:xfrm>
            <a:off x="7685842" y="6277928"/>
            <a:ext cx="5893475"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Generated actionable insights to improve service quality and flight punctuality.</a:t>
            </a:r>
            <a:endParaRPr lang="en-US" sz="1750" dirty="0"/>
          </a:p>
        </p:txBody>
      </p:sp>
      <p:sp>
        <p:nvSpPr>
          <p:cNvPr id="23" name="Rectangle 22">
            <a:extLst>
              <a:ext uri="{FF2B5EF4-FFF2-40B4-BE49-F238E27FC236}">
                <a16:creationId xmlns:a16="http://schemas.microsoft.com/office/drawing/2014/main" id="{800C137A-DB02-5E83-47F2-7B6D22AE0039}"/>
              </a:ext>
            </a:extLst>
          </p:cNvPr>
          <p:cNvSpPr/>
          <p:nvPr/>
        </p:nvSpPr>
        <p:spPr>
          <a:xfrm>
            <a:off x="12210475" y="7738946"/>
            <a:ext cx="2297262" cy="4418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123242"/>
            <a:ext cx="8836343" cy="779621"/>
          </a:xfrm>
          <a:prstGeom prst="rect">
            <a:avLst/>
          </a:prstGeom>
          <a:noFill/>
          <a:ln/>
        </p:spPr>
        <p:txBody>
          <a:bodyPr wrap="none" lIns="0" tIns="0" rIns="0" bIns="0" rtlCol="0" anchor="t"/>
          <a:lstStyle/>
          <a:p>
            <a:pPr marL="0" indent="0" algn="l">
              <a:lnSpc>
                <a:spcPts val="6100"/>
              </a:lnSpc>
              <a:buNone/>
            </a:pPr>
            <a:r>
              <a:rPr lang="en-US" sz="4900" b="1" dirty="0">
                <a:solidFill>
                  <a:srgbClr val="F95F88"/>
                </a:solidFill>
                <a:latin typeface="Petrona Bold" pitchFamily="34" charset="0"/>
                <a:ea typeface="Petrona Bold" pitchFamily="34" charset="-122"/>
                <a:cs typeface="Petrona Bold" pitchFamily="34" charset="-120"/>
              </a:rPr>
              <a:t>Customer Satisfaction Insights</a:t>
            </a:r>
            <a:endParaRPr lang="en-US" sz="4900" dirty="0"/>
          </a:p>
        </p:txBody>
      </p:sp>
      <p:sp>
        <p:nvSpPr>
          <p:cNvPr id="3" name="Shape 1"/>
          <p:cNvSpPr/>
          <p:nvPr/>
        </p:nvSpPr>
        <p:spPr>
          <a:xfrm>
            <a:off x="793790" y="3469838"/>
            <a:ext cx="5691188" cy="283488"/>
          </a:xfrm>
          <a:prstGeom prst="roundRect">
            <a:avLst>
              <a:gd name="adj" fmla="val 33606"/>
            </a:avLst>
          </a:prstGeom>
          <a:solidFill>
            <a:srgbClr val="E0D7F4"/>
          </a:solidFill>
          <a:ln w="7620">
            <a:solidFill>
              <a:srgbClr val="C6BDDA"/>
            </a:solidFill>
            <a:prstDash val="solid"/>
          </a:ln>
        </p:spPr>
      </p:sp>
      <p:sp>
        <p:nvSpPr>
          <p:cNvPr id="4" name="Shape 2"/>
          <p:cNvSpPr/>
          <p:nvPr/>
        </p:nvSpPr>
        <p:spPr>
          <a:xfrm>
            <a:off x="793790" y="3469838"/>
            <a:ext cx="3130153" cy="283488"/>
          </a:xfrm>
          <a:prstGeom prst="roundRect">
            <a:avLst>
              <a:gd name="adj" fmla="val 33606"/>
            </a:avLst>
          </a:prstGeom>
          <a:solidFill>
            <a:srgbClr val="6237C8"/>
          </a:solidFill>
          <a:ln/>
        </p:spPr>
      </p:sp>
      <p:sp>
        <p:nvSpPr>
          <p:cNvPr id="5" name="Text 3"/>
          <p:cNvSpPr/>
          <p:nvPr/>
        </p:nvSpPr>
        <p:spPr>
          <a:xfrm>
            <a:off x="6654998" y="3469838"/>
            <a:ext cx="518398" cy="283488"/>
          </a:xfrm>
          <a:prstGeom prst="rect">
            <a:avLst/>
          </a:prstGeom>
          <a:noFill/>
          <a:ln/>
        </p:spPr>
        <p:txBody>
          <a:bodyPr wrap="none" lIns="0" tIns="0" rIns="0" bIns="0" rtlCol="0" anchor="t"/>
          <a:lstStyle/>
          <a:p>
            <a:pPr marL="0" indent="0" algn="l">
              <a:lnSpc>
                <a:spcPts val="2200"/>
              </a:lnSpc>
              <a:buNone/>
            </a:pPr>
            <a:r>
              <a:rPr lang="en-US" sz="2200" b="1" dirty="0">
                <a:solidFill>
                  <a:srgbClr val="272525"/>
                </a:solidFill>
                <a:latin typeface="Petrona Bold" pitchFamily="34" charset="0"/>
                <a:ea typeface="Petrona Bold" pitchFamily="34" charset="-122"/>
                <a:cs typeface="Petrona Bold" pitchFamily="34" charset="-120"/>
              </a:rPr>
              <a:t>55%</a:t>
            </a:r>
            <a:endParaRPr lang="en-US" sz="2200" dirty="0"/>
          </a:p>
        </p:txBody>
      </p:sp>
      <p:sp>
        <p:nvSpPr>
          <p:cNvPr id="6" name="Text 4"/>
          <p:cNvSpPr/>
          <p:nvPr/>
        </p:nvSpPr>
        <p:spPr>
          <a:xfrm>
            <a:off x="793790" y="4036695"/>
            <a:ext cx="6379607"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of 130K customers are satisfied.</a:t>
            </a:r>
            <a:endParaRPr lang="en-US" sz="1750" dirty="0"/>
          </a:p>
        </p:txBody>
      </p:sp>
      <p:sp>
        <p:nvSpPr>
          <p:cNvPr id="7" name="Shape 5"/>
          <p:cNvSpPr/>
          <p:nvPr/>
        </p:nvSpPr>
        <p:spPr>
          <a:xfrm>
            <a:off x="7456884" y="3469838"/>
            <a:ext cx="5679162" cy="283488"/>
          </a:xfrm>
          <a:prstGeom prst="roundRect">
            <a:avLst>
              <a:gd name="adj" fmla="val 33606"/>
            </a:avLst>
          </a:prstGeom>
          <a:solidFill>
            <a:srgbClr val="E0D7F4"/>
          </a:solidFill>
          <a:ln w="7620">
            <a:solidFill>
              <a:srgbClr val="C6BDDA"/>
            </a:solidFill>
            <a:prstDash val="solid"/>
          </a:ln>
        </p:spPr>
      </p:sp>
      <p:sp>
        <p:nvSpPr>
          <p:cNvPr id="8" name="Shape 6"/>
          <p:cNvSpPr/>
          <p:nvPr/>
        </p:nvSpPr>
        <p:spPr>
          <a:xfrm>
            <a:off x="7456884" y="3469838"/>
            <a:ext cx="5224820" cy="283488"/>
          </a:xfrm>
          <a:prstGeom prst="roundRect">
            <a:avLst>
              <a:gd name="adj" fmla="val 33606"/>
            </a:avLst>
          </a:prstGeom>
          <a:solidFill>
            <a:srgbClr val="6237C8"/>
          </a:solidFill>
          <a:ln/>
        </p:spPr>
      </p:sp>
      <p:sp>
        <p:nvSpPr>
          <p:cNvPr id="9" name="Text 7"/>
          <p:cNvSpPr/>
          <p:nvPr/>
        </p:nvSpPr>
        <p:spPr>
          <a:xfrm>
            <a:off x="13306068" y="3469838"/>
            <a:ext cx="530543" cy="283488"/>
          </a:xfrm>
          <a:prstGeom prst="rect">
            <a:avLst/>
          </a:prstGeom>
          <a:noFill/>
          <a:ln/>
        </p:spPr>
        <p:txBody>
          <a:bodyPr wrap="none" lIns="0" tIns="0" rIns="0" bIns="0" rtlCol="0" anchor="t"/>
          <a:lstStyle/>
          <a:p>
            <a:pPr marL="0" indent="0" algn="l">
              <a:lnSpc>
                <a:spcPts val="2200"/>
              </a:lnSpc>
              <a:buNone/>
            </a:pPr>
            <a:r>
              <a:rPr lang="en-US" sz="2200" b="1" dirty="0">
                <a:solidFill>
                  <a:srgbClr val="272525"/>
                </a:solidFill>
                <a:latin typeface="Petrona Bold" pitchFamily="34" charset="0"/>
                <a:ea typeface="Petrona Bold" pitchFamily="34" charset="-122"/>
                <a:cs typeface="Petrona Bold" pitchFamily="34" charset="-120"/>
              </a:rPr>
              <a:t>92%</a:t>
            </a:r>
            <a:endParaRPr lang="en-US" sz="2200" dirty="0"/>
          </a:p>
        </p:txBody>
      </p:sp>
      <p:sp>
        <p:nvSpPr>
          <p:cNvPr id="10" name="Text 8"/>
          <p:cNvSpPr/>
          <p:nvPr/>
        </p:nvSpPr>
        <p:spPr>
          <a:xfrm>
            <a:off x="7456884" y="4036695"/>
            <a:ext cx="637972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of loyal customers are satisfied, showing a strong correlation.</a:t>
            </a:r>
            <a:endParaRPr lang="en-US" sz="1750" dirty="0"/>
          </a:p>
        </p:txBody>
      </p:sp>
      <p:sp>
        <p:nvSpPr>
          <p:cNvPr id="11" name="Text 9"/>
          <p:cNvSpPr/>
          <p:nvPr/>
        </p:nvSpPr>
        <p:spPr>
          <a:xfrm>
            <a:off x="793790" y="5017651"/>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Business class travelers and those flying for business purposes show significantly higher satisfaction. Conversely, economy class passengers and younger demographics exhibit greater dissatisfaction, highlighting specific areas for targeted improvements in service delivery.</a:t>
            </a:r>
            <a:endParaRPr lang="en-US" sz="1750" dirty="0"/>
          </a:p>
        </p:txBody>
      </p:sp>
      <p:sp>
        <p:nvSpPr>
          <p:cNvPr id="12" name="Rectangle 11">
            <a:extLst>
              <a:ext uri="{FF2B5EF4-FFF2-40B4-BE49-F238E27FC236}">
                <a16:creationId xmlns:a16="http://schemas.microsoft.com/office/drawing/2014/main" id="{43766C5E-9F66-34A0-31F4-C9402C43010B}"/>
              </a:ext>
            </a:extLst>
          </p:cNvPr>
          <p:cNvSpPr/>
          <p:nvPr/>
        </p:nvSpPr>
        <p:spPr>
          <a:xfrm>
            <a:off x="12210475" y="7738946"/>
            <a:ext cx="2297262" cy="4418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679746"/>
            <a:ext cx="8146494" cy="779621"/>
          </a:xfrm>
          <a:prstGeom prst="rect">
            <a:avLst/>
          </a:prstGeom>
          <a:noFill/>
          <a:ln/>
        </p:spPr>
        <p:txBody>
          <a:bodyPr wrap="none" lIns="0" tIns="0" rIns="0" bIns="0" rtlCol="0" anchor="t"/>
          <a:lstStyle/>
          <a:p>
            <a:pPr marL="0" indent="0" algn="l">
              <a:lnSpc>
                <a:spcPts val="6100"/>
              </a:lnSpc>
              <a:buNone/>
            </a:pPr>
            <a:r>
              <a:rPr lang="en-US" sz="4900" b="1" dirty="0">
                <a:solidFill>
                  <a:srgbClr val="F95F88"/>
                </a:solidFill>
                <a:latin typeface="Petrona Bold" pitchFamily="34" charset="0"/>
                <a:ea typeface="Petrona Bold" pitchFamily="34" charset="-122"/>
                <a:cs typeface="Petrona Bold" pitchFamily="34" charset="-120"/>
              </a:rPr>
              <a:t>Delay &amp; Punctuality Insights</a:t>
            </a:r>
            <a:endParaRPr lang="en-US" sz="4900" dirty="0"/>
          </a:p>
        </p:txBody>
      </p:sp>
      <p:sp>
        <p:nvSpPr>
          <p:cNvPr id="4" name="Text 1"/>
          <p:cNvSpPr/>
          <p:nvPr/>
        </p:nvSpPr>
        <p:spPr>
          <a:xfrm>
            <a:off x="793790" y="5003602"/>
            <a:ext cx="6244709" cy="217741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Both arrival and departure delays average around </a:t>
            </a:r>
            <a:r>
              <a:rPr lang="en-US" sz="1750" b="1" dirty="0">
                <a:solidFill>
                  <a:srgbClr val="272525"/>
                </a:solidFill>
                <a:latin typeface="Inter" pitchFamily="34" charset="0"/>
                <a:ea typeface="Inter" pitchFamily="34" charset="-122"/>
                <a:cs typeface="Inter" pitchFamily="34" charset="-120"/>
              </a:rPr>
              <a:t>15 minutes</a:t>
            </a:r>
            <a:r>
              <a:rPr lang="en-US" sz="1750" dirty="0">
                <a:solidFill>
                  <a:srgbClr val="272525"/>
                </a:solidFill>
                <a:latin typeface="Inter" pitchFamily="34" charset="0"/>
                <a:ea typeface="Inter" pitchFamily="34" charset="-122"/>
                <a:cs typeface="Inter" pitchFamily="34" charset="-120"/>
              </a:rPr>
              <a:t>, indicating a systemic issue across flight operations. A strong positive correlation exists: flights departing late almost consistently arrive late, leading to a cascading effect on schedules and passenger experience.</a:t>
            </a:r>
            <a:endParaRPr lang="en-US" sz="1750" dirty="0"/>
          </a:p>
        </p:txBody>
      </p:sp>
      <p:sp>
        <p:nvSpPr>
          <p:cNvPr id="5" name="Text 2"/>
          <p:cNvSpPr/>
          <p:nvPr/>
        </p:nvSpPr>
        <p:spPr>
          <a:xfrm>
            <a:off x="7599521" y="5003602"/>
            <a:ext cx="6244709" cy="217741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Dissatisfied customers report experiencing more delays compared to their satisfied counterparts, emphasizing the direct link between punctuality and customer sentiment. Furthermore, delays are more prevalent in </a:t>
            </a:r>
            <a:r>
              <a:rPr lang="en-US" sz="1750" b="1" dirty="0">
                <a:solidFill>
                  <a:srgbClr val="272525"/>
                </a:solidFill>
                <a:latin typeface="Inter" pitchFamily="34" charset="0"/>
                <a:ea typeface="Inter" pitchFamily="34" charset="-122"/>
                <a:cs typeface="Inter" pitchFamily="34" charset="-120"/>
              </a:rPr>
              <a:t>short to medium distance flights</a:t>
            </a:r>
            <a:r>
              <a:rPr lang="en-US" sz="1750" dirty="0">
                <a:solidFill>
                  <a:srgbClr val="272525"/>
                </a:solidFill>
                <a:latin typeface="Inter" pitchFamily="34" charset="0"/>
                <a:ea typeface="Inter" pitchFamily="34" charset="-122"/>
                <a:cs typeface="Inter" pitchFamily="34" charset="-120"/>
              </a:rPr>
              <a:t>, suggesting a need for optimized turnaround times and ground operations.</a:t>
            </a:r>
            <a:endParaRPr lang="en-US" sz="1750" dirty="0"/>
          </a:p>
        </p:txBody>
      </p:sp>
      <p:sp>
        <p:nvSpPr>
          <p:cNvPr id="6" name="Rectangle 5">
            <a:extLst>
              <a:ext uri="{FF2B5EF4-FFF2-40B4-BE49-F238E27FC236}">
                <a16:creationId xmlns:a16="http://schemas.microsoft.com/office/drawing/2014/main" id="{7B36B14E-D907-E639-1F88-2032EAB8202E}"/>
              </a:ext>
            </a:extLst>
          </p:cNvPr>
          <p:cNvSpPr/>
          <p:nvPr/>
        </p:nvSpPr>
        <p:spPr>
          <a:xfrm>
            <a:off x="12210475" y="7738946"/>
            <a:ext cx="2297262" cy="4418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911787"/>
            <a:ext cx="9214961" cy="779621"/>
          </a:xfrm>
          <a:prstGeom prst="rect">
            <a:avLst/>
          </a:prstGeom>
          <a:noFill/>
          <a:ln/>
        </p:spPr>
        <p:txBody>
          <a:bodyPr wrap="none" lIns="0" tIns="0" rIns="0" bIns="0" rtlCol="0" anchor="t"/>
          <a:lstStyle/>
          <a:p>
            <a:pPr marL="0" indent="0" algn="l">
              <a:lnSpc>
                <a:spcPts val="6100"/>
              </a:lnSpc>
              <a:buNone/>
            </a:pPr>
            <a:r>
              <a:rPr lang="en-US" sz="4900" b="1" dirty="0">
                <a:solidFill>
                  <a:srgbClr val="F95F88"/>
                </a:solidFill>
                <a:latin typeface="Petrona Bold" pitchFamily="34" charset="0"/>
                <a:ea typeface="Petrona Bold" pitchFamily="34" charset="-122"/>
                <a:cs typeface="Petrona Bold" pitchFamily="34" charset="-120"/>
              </a:rPr>
              <a:t>Demographics &amp; Flight Distance</a:t>
            </a:r>
            <a:endParaRPr lang="en-US" sz="4900" dirty="0"/>
          </a:p>
        </p:txBody>
      </p:sp>
      <p:sp>
        <p:nvSpPr>
          <p:cNvPr id="3" name="Shape 1"/>
          <p:cNvSpPr/>
          <p:nvPr/>
        </p:nvSpPr>
        <p:spPr>
          <a:xfrm>
            <a:off x="793790" y="3145036"/>
            <a:ext cx="4196358" cy="3172658"/>
          </a:xfrm>
          <a:prstGeom prst="roundRect">
            <a:avLst>
              <a:gd name="adj" fmla="val 3003"/>
            </a:avLst>
          </a:prstGeom>
          <a:noFill/>
          <a:ln w="30480">
            <a:solidFill>
              <a:srgbClr val="C6BDDA"/>
            </a:solidFill>
            <a:prstDash val="solid"/>
          </a:ln>
        </p:spPr>
      </p:sp>
      <p:sp>
        <p:nvSpPr>
          <p:cNvPr id="4" name="Shape 2"/>
          <p:cNvSpPr/>
          <p:nvPr/>
        </p:nvSpPr>
        <p:spPr>
          <a:xfrm>
            <a:off x="824270" y="3175516"/>
            <a:ext cx="4135398" cy="680442"/>
          </a:xfrm>
          <a:prstGeom prst="roundRect">
            <a:avLst>
              <a:gd name="adj" fmla="val 8626"/>
            </a:avLst>
          </a:prstGeom>
          <a:solidFill>
            <a:srgbClr val="E0D7F4"/>
          </a:solidFill>
          <a:ln/>
        </p:spPr>
      </p:sp>
      <p:sp>
        <p:nvSpPr>
          <p:cNvPr id="5" name="Text 3"/>
          <p:cNvSpPr/>
          <p:nvPr/>
        </p:nvSpPr>
        <p:spPr>
          <a:xfrm>
            <a:off x="2721888" y="3299222"/>
            <a:ext cx="340162" cy="425291"/>
          </a:xfrm>
          <a:prstGeom prst="rect">
            <a:avLst/>
          </a:prstGeom>
          <a:noFill/>
          <a:ln/>
        </p:spPr>
        <p:txBody>
          <a:bodyPr wrap="none" lIns="0" tIns="0" rIns="0" bIns="0" rtlCol="0" anchor="t"/>
          <a:lstStyle/>
          <a:p>
            <a:pPr marL="0" indent="0" algn="l">
              <a:lnSpc>
                <a:spcPts val="2650"/>
              </a:lnSpc>
              <a:buNone/>
            </a:pPr>
            <a:r>
              <a:rPr lang="en-US" sz="2650" b="1" dirty="0">
                <a:solidFill>
                  <a:srgbClr val="272525"/>
                </a:solidFill>
                <a:latin typeface="Petrona Bold" pitchFamily="34" charset="0"/>
                <a:ea typeface="Petrona Bold" pitchFamily="34" charset="-122"/>
                <a:cs typeface="Petrona Bold" pitchFamily="34" charset="-120"/>
              </a:rPr>
              <a:t>1</a:t>
            </a:r>
            <a:endParaRPr lang="en-US" sz="2650" dirty="0"/>
          </a:p>
        </p:txBody>
      </p:sp>
      <p:sp>
        <p:nvSpPr>
          <p:cNvPr id="6" name="Text 4"/>
          <p:cNvSpPr/>
          <p:nvPr/>
        </p:nvSpPr>
        <p:spPr>
          <a:xfrm>
            <a:off x="1051084" y="4082772"/>
            <a:ext cx="3118842" cy="389930"/>
          </a:xfrm>
          <a:prstGeom prst="rect">
            <a:avLst/>
          </a:prstGeom>
          <a:noFill/>
          <a:ln/>
        </p:spPr>
        <p:txBody>
          <a:bodyPr wrap="none" lIns="0" tIns="0" rIns="0" bIns="0" rtlCol="0" anchor="t"/>
          <a:lstStyle/>
          <a:p>
            <a:pPr marL="0" indent="0" algn="l">
              <a:lnSpc>
                <a:spcPts val="3050"/>
              </a:lnSpc>
              <a:buNone/>
            </a:pPr>
            <a:r>
              <a:rPr lang="en-US" sz="2450" b="1" dirty="0">
                <a:solidFill>
                  <a:srgbClr val="272525"/>
                </a:solidFill>
                <a:latin typeface="Petrona Bold" pitchFamily="34" charset="0"/>
                <a:ea typeface="Petrona Bold" pitchFamily="34" charset="-122"/>
                <a:cs typeface="Petrona Bold" pitchFamily="34" charset="-120"/>
              </a:rPr>
              <a:t>Age</a:t>
            </a:r>
            <a:endParaRPr lang="en-US" sz="2450" dirty="0"/>
          </a:p>
        </p:txBody>
      </p:sp>
      <p:sp>
        <p:nvSpPr>
          <p:cNvPr id="7" name="Text 5"/>
          <p:cNvSpPr/>
          <p:nvPr/>
        </p:nvSpPr>
        <p:spPr>
          <a:xfrm>
            <a:off x="1051084" y="4608790"/>
            <a:ext cx="3681770"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Most customers are aged 30–49, exhibiting the highest satisfaction rates. Younger travelers (&lt;30) tend to show more dissatisfaction.</a:t>
            </a:r>
            <a:endParaRPr lang="en-US" sz="1750" dirty="0"/>
          </a:p>
        </p:txBody>
      </p:sp>
      <p:sp>
        <p:nvSpPr>
          <p:cNvPr id="8" name="Shape 6"/>
          <p:cNvSpPr/>
          <p:nvPr/>
        </p:nvSpPr>
        <p:spPr>
          <a:xfrm>
            <a:off x="5216962" y="3145036"/>
            <a:ext cx="4196358" cy="3172658"/>
          </a:xfrm>
          <a:prstGeom prst="roundRect">
            <a:avLst>
              <a:gd name="adj" fmla="val 3003"/>
            </a:avLst>
          </a:prstGeom>
          <a:noFill/>
          <a:ln w="30480">
            <a:solidFill>
              <a:srgbClr val="C6BDDA"/>
            </a:solidFill>
            <a:prstDash val="solid"/>
          </a:ln>
        </p:spPr>
      </p:sp>
      <p:sp>
        <p:nvSpPr>
          <p:cNvPr id="9" name="Shape 7"/>
          <p:cNvSpPr/>
          <p:nvPr/>
        </p:nvSpPr>
        <p:spPr>
          <a:xfrm>
            <a:off x="5247442" y="3175516"/>
            <a:ext cx="4135398" cy="680442"/>
          </a:xfrm>
          <a:prstGeom prst="roundRect">
            <a:avLst>
              <a:gd name="adj" fmla="val 8626"/>
            </a:avLst>
          </a:prstGeom>
          <a:solidFill>
            <a:srgbClr val="E0D7F4"/>
          </a:solidFill>
          <a:ln/>
        </p:spPr>
      </p:sp>
      <p:sp>
        <p:nvSpPr>
          <p:cNvPr id="10" name="Text 8"/>
          <p:cNvSpPr/>
          <p:nvPr/>
        </p:nvSpPr>
        <p:spPr>
          <a:xfrm>
            <a:off x="7145060" y="3299222"/>
            <a:ext cx="340162" cy="425291"/>
          </a:xfrm>
          <a:prstGeom prst="rect">
            <a:avLst/>
          </a:prstGeom>
          <a:noFill/>
          <a:ln/>
        </p:spPr>
        <p:txBody>
          <a:bodyPr wrap="none" lIns="0" tIns="0" rIns="0" bIns="0" rtlCol="0" anchor="t"/>
          <a:lstStyle/>
          <a:p>
            <a:pPr marL="0" indent="0" algn="l">
              <a:lnSpc>
                <a:spcPts val="2650"/>
              </a:lnSpc>
              <a:buNone/>
            </a:pPr>
            <a:r>
              <a:rPr lang="en-US" sz="2650" b="1" dirty="0">
                <a:solidFill>
                  <a:srgbClr val="272525"/>
                </a:solidFill>
                <a:latin typeface="Petrona Bold" pitchFamily="34" charset="0"/>
                <a:ea typeface="Petrona Bold" pitchFamily="34" charset="-122"/>
                <a:cs typeface="Petrona Bold" pitchFamily="34" charset="-120"/>
              </a:rPr>
              <a:t>2</a:t>
            </a:r>
            <a:endParaRPr lang="en-US" sz="2650" dirty="0"/>
          </a:p>
        </p:txBody>
      </p:sp>
      <p:sp>
        <p:nvSpPr>
          <p:cNvPr id="11" name="Text 9"/>
          <p:cNvSpPr/>
          <p:nvPr/>
        </p:nvSpPr>
        <p:spPr>
          <a:xfrm>
            <a:off x="5474256" y="4082772"/>
            <a:ext cx="3118842" cy="389930"/>
          </a:xfrm>
          <a:prstGeom prst="rect">
            <a:avLst/>
          </a:prstGeom>
          <a:noFill/>
          <a:ln/>
        </p:spPr>
        <p:txBody>
          <a:bodyPr wrap="none" lIns="0" tIns="0" rIns="0" bIns="0" rtlCol="0" anchor="t"/>
          <a:lstStyle/>
          <a:p>
            <a:pPr marL="0" indent="0" algn="l">
              <a:lnSpc>
                <a:spcPts val="3050"/>
              </a:lnSpc>
              <a:buNone/>
            </a:pPr>
            <a:r>
              <a:rPr lang="en-US" sz="2450" b="1" dirty="0">
                <a:solidFill>
                  <a:srgbClr val="272525"/>
                </a:solidFill>
                <a:latin typeface="Petrona Bold" pitchFamily="34" charset="0"/>
                <a:ea typeface="Petrona Bold" pitchFamily="34" charset="-122"/>
                <a:cs typeface="Petrona Bold" pitchFamily="34" charset="-120"/>
              </a:rPr>
              <a:t>Flight Length</a:t>
            </a:r>
            <a:endParaRPr lang="en-US" sz="2450" dirty="0"/>
          </a:p>
        </p:txBody>
      </p:sp>
      <p:sp>
        <p:nvSpPr>
          <p:cNvPr id="12" name="Text 10"/>
          <p:cNvSpPr/>
          <p:nvPr/>
        </p:nvSpPr>
        <p:spPr>
          <a:xfrm>
            <a:off x="5474256" y="4608790"/>
            <a:ext cx="3681770"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Interestingly, long-haul flights do not necessarily experience more delays than shorter routes, challenging common perceptions.</a:t>
            </a:r>
            <a:endParaRPr lang="en-US" sz="1750" dirty="0"/>
          </a:p>
        </p:txBody>
      </p:sp>
      <p:sp>
        <p:nvSpPr>
          <p:cNvPr id="13" name="Shape 11"/>
          <p:cNvSpPr/>
          <p:nvPr/>
        </p:nvSpPr>
        <p:spPr>
          <a:xfrm>
            <a:off x="9640133" y="3145036"/>
            <a:ext cx="4196358" cy="3172658"/>
          </a:xfrm>
          <a:prstGeom prst="roundRect">
            <a:avLst>
              <a:gd name="adj" fmla="val 3003"/>
            </a:avLst>
          </a:prstGeom>
          <a:noFill/>
          <a:ln w="30480">
            <a:solidFill>
              <a:srgbClr val="C6BDDA"/>
            </a:solidFill>
            <a:prstDash val="solid"/>
          </a:ln>
        </p:spPr>
      </p:sp>
      <p:sp>
        <p:nvSpPr>
          <p:cNvPr id="14" name="Shape 12"/>
          <p:cNvSpPr/>
          <p:nvPr/>
        </p:nvSpPr>
        <p:spPr>
          <a:xfrm>
            <a:off x="9670613" y="3175516"/>
            <a:ext cx="4135398" cy="680442"/>
          </a:xfrm>
          <a:prstGeom prst="roundRect">
            <a:avLst>
              <a:gd name="adj" fmla="val 8626"/>
            </a:avLst>
          </a:prstGeom>
          <a:solidFill>
            <a:srgbClr val="E0D7F4"/>
          </a:solidFill>
          <a:ln/>
        </p:spPr>
      </p:sp>
      <p:sp>
        <p:nvSpPr>
          <p:cNvPr id="15" name="Text 13"/>
          <p:cNvSpPr/>
          <p:nvPr/>
        </p:nvSpPr>
        <p:spPr>
          <a:xfrm>
            <a:off x="11568232" y="3299222"/>
            <a:ext cx="340162" cy="425291"/>
          </a:xfrm>
          <a:prstGeom prst="rect">
            <a:avLst/>
          </a:prstGeom>
          <a:noFill/>
          <a:ln/>
        </p:spPr>
        <p:txBody>
          <a:bodyPr wrap="none" lIns="0" tIns="0" rIns="0" bIns="0" rtlCol="0" anchor="t"/>
          <a:lstStyle/>
          <a:p>
            <a:pPr marL="0" indent="0" algn="l">
              <a:lnSpc>
                <a:spcPts val="2650"/>
              </a:lnSpc>
              <a:buNone/>
            </a:pPr>
            <a:r>
              <a:rPr lang="en-US" sz="2650" b="1" dirty="0">
                <a:solidFill>
                  <a:srgbClr val="272525"/>
                </a:solidFill>
                <a:latin typeface="Petrona Bold" pitchFamily="34" charset="0"/>
                <a:ea typeface="Petrona Bold" pitchFamily="34" charset="-122"/>
                <a:cs typeface="Petrona Bold" pitchFamily="34" charset="-120"/>
              </a:rPr>
              <a:t>3</a:t>
            </a:r>
            <a:endParaRPr lang="en-US" sz="2650" dirty="0"/>
          </a:p>
        </p:txBody>
      </p:sp>
      <p:sp>
        <p:nvSpPr>
          <p:cNvPr id="16" name="Text 14"/>
          <p:cNvSpPr/>
          <p:nvPr/>
        </p:nvSpPr>
        <p:spPr>
          <a:xfrm>
            <a:off x="9897427" y="4082772"/>
            <a:ext cx="3118842" cy="389930"/>
          </a:xfrm>
          <a:prstGeom prst="rect">
            <a:avLst/>
          </a:prstGeom>
          <a:noFill/>
          <a:ln/>
        </p:spPr>
        <p:txBody>
          <a:bodyPr wrap="none" lIns="0" tIns="0" rIns="0" bIns="0" rtlCol="0" anchor="t"/>
          <a:lstStyle/>
          <a:p>
            <a:pPr marL="0" indent="0" algn="l">
              <a:lnSpc>
                <a:spcPts val="3050"/>
              </a:lnSpc>
              <a:buNone/>
            </a:pPr>
            <a:r>
              <a:rPr lang="en-US" sz="2450" b="1" dirty="0">
                <a:solidFill>
                  <a:srgbClr val="272525"/>
                </a:solidFill>
                <a:latin typeface="Petrona Bold" pitchFamily="34" charset="0"/>
                <a:ea typeface="Petrona Bold" pitchFamily="34" charset="-122"/>
                <a:cs typeface="Petrona Bold" pitchFamily="34" charset="-120"/>
              </a:rPr>
              <a:t>Gender</a:t>
            </a:r>
            <a:endParaRPr lang="en-US" sz="2450" dirty="0"/>
          </a:p>
        </p:txBody>
      </p:sp>
      <p:sp>
        <p:nvSpPr>
          <p:cNvPr id="17" name="Text 15"/>
          <p:cNvSpPr/>
          <p:nvPr/>
        </p:nvSpPr>
        <p:spPr>
          <a:xfrm>
            <a:off x="9897427" y="4608790"/>
            <a:ext cx="3681770"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Female travelers show a slight edge in satisfaction compared to male travelers, though the difference is marginal.</a:t>
            </a:r>
            <a:endParaRPr lang="en-US" sz="1750" dirty="0"/>
          </a:p>
        </p:txBody>
      </p:sp>
      <p:sp>
        <p:nvSpPr>
          <p:cNvPr id="18" name="Rectangle 17">
            <a:extLst>
              <a:ext uri="{FF2B5EF4-FFF2-40B4-BE49-F238E27FC236}">
                <a16:creationId xmlns:a16="http://schemas.microsoft.com/office/drawing/2014/main" id="{87F5C80E-B9AF-EA18-2195-62C845EAB5AF}"/>
              </a:ext>
            </a:extLst>
          </p:cNvPr>
          <p:cNvSpPr/>
          <p:nvPr/>
        </p:nvSpPr>
        <p:spPr>
          <a:xfrm>
            <a:off x="12210475" y="7738946"/>
            <a:ext cx="2297262" cy="4418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718542"/>
            <a:ext cx="6310312" cy="740688"/>
          </a:xfrm>
          <a:prstGeom prst="rect">
            <a:avLst/>
          </a:prstGeom>
          <a:noFill/>
          <a:ln/>
        </p:spPr>
        <p:txBody>
          <a:bodyPr wrap="none" lIns="0" tIns="0" rIns="0" bIns="0" rtlCol="0" anchor="t"/>
          <a:lstStyle/>
          <a:p>
            <a:pPr marL="0" indent="0" algn="l">
              <a:lnSpc>
                <a:spcPts val="5800"/>
              </a:lnSpc>
              <a:buNone/>
            </a:pPr>
            <a:r>
              <a:rPr lang="en-US" sz="4650" b="1" dirty="0">
                <a:solidFill>
                  <a:srgbClr val="F95F88"/>
                </a:solidFill>
                <a:latin typeface="Petrona Bold" pitchFamily="34" charset="0"/>
                <a:ea typeface="Petrona Bold" pitchFamily="34" charset="-122"/>
                <a:cs typeface="Petrona Bold" pitchFamily="34" charset="-120"/>
              </a:rPr>
              <a:t>Service Quality Ratings</a:t>
            </a:r>
            <a:endParaRPr lang="en-US" sz="4650" dirty="0"/>
          </a:p>
        </p:txBody>
      </p:sp>
      <p:sp>
        <p:nvSpPr>
          <p:cNvPr id="3" name="Shape 1"/>
          <p:cNvSpPr/>
          <p:nvPr/>
        </p:nvSpPr>
        <p:spPr>
          <a:xfrm>
            <a:off x="793790" y="1890117"/>
            <a:ext cx="13042821" cy="4344114"/>
          </a:xfrm>
          <a:prstGeom prst="roundRect">
            <a:avLst>
              <a:gd name="adj" fmla="val 2083"/>
            </a:avLst>
          </a:prstGeom>
          <a:noFill/>
          <a:ln w="7620">
            <a:solidFill>
              <a:srgbClr val="000000">
                <a:alpha val="8000"/>
              </a:srgbClr>
            </a:solidFill>
            <a:prstDash val="solid"/>
          </a:ln>
        </p:spPr>
      </p:sp>
      <p:sp>
        <p:nvSpPr>
          <p:cNvPr id="4" name="Shape 2"/>
          <p:cNvSpPr/>
          <p:nvPr/>
        </p:nvSpPr>
        <p:spPr>
          <a:xfrm>
            <a:off x="801410" y="1897737"/>
            <a:ext cx="13027581" cy="618411"/>
          </a:xfrm>
          <a:prstGeom prst="rect">
            <a:avLst/>
          </a:prstGeom>
          <a:solidFill>
            <a:srgbClr val="FFFFFF">
              <a:alpha val="4000"/>
            </a:srgbClr>
          </a:solidFill>
          <a:ln/>
        </p:spPr>
      </p:sp>
      <p:sp>
        <p:nvSpPr>
          <p:cNvPr id="5" name="Text 3"/>
          <p:cNvSpPr/>
          <p:nvPr/>
        </p:nvSpPr>
        <p:spPr>
          <a:xfrm>
            <a:off x="1016913" y="2034540"/>
            <a:ext cx="4776430" cy="344805"/>
          </a:xfrm>
          <a:prstGeom prst="rect">
            <a:avLst/>
          </a:prstGeom>
          <a:noFill/>
          <a:ln/>
        </p:spPr>
        <p:txBody>
          <a:bodyPr wrap="none" lIns="0" tIns="0" rIns="0" bIns="0" rtlCol="0" anchor="t"/>
          <a:lstStyle/>
          <a:p>
            <a:pPr marL="0" indent="0" algn="l">
              <a:lnSpc>
                <a:spcPts val="2700"/>
              </a:lnSpc>
              <a:buNone/>
            </a:pPr>
            <a:r>
              <a:rPr lang="en-US" sz="1650" b="1" dirty="0">
                <a:solidFill>
                  <a:srgbClr val="272525"/>
                </a:solidFill>
                <a:latin typeface="Inter" pitchFamily="34" charset="0"/>
                <a:ea typeface="Inter" pitchFamily="34" charset="-122"/>
                <a:cs typeface="Inter" pitchFamily="34" charset="-120"/>
              </a:rPr>
              <a:t>Service Category</a:t>
            </a:r>
            <a:endParaRPr lang="en-US" sz="1650" dirty="0"/>
          </a:p>
        </p:txBody>
      </p:sp>
      <p:sp>
        <p:nvSpPr>
          <p:cNvPr id="6" name="Text 4"/>
          <p:cNvSpPr/>
          <p:nvPr/>
        </p:nvSpPr>
        <p:spPr>
          <a:xfrm>
            <a:off x="6231731" y="2034540"/>
            <a:ext cx="3469838" cy="344805"/>
          </a:xfrm>
          <a:prstGeom prst="rect">
            <a:avLst/>
          </a:prstGeom>
          <a:noFill/>
          <a:ln/>
        </p:spPr>
        <p:txBody>
          <a:bodyPr wrap="none" lIns="0" tIns="0" rIns="0" bIns="0" rtlCol="0" anchor="t"/>
          <a:lstStyle/>
          <a:p>
            <a:pPr marL="0" indent="0" algn="l">
              <a:lnSpc>
                <a:spcPts val="2700"/>
              </a:lnSpc>
              <a:buNone/>
            </a:pPr>
            <a:r>
              <a:rPr lang="en-US" sz="1650" b="1" dirty="0">
                <a:solidFill>
                  <a:srgbClr val="272525"/>
                </a:solidFill>
                <a:latin typeface="Inter" pitchFamily="34" charset="0"/>
                <a:ea typeface="Inter" pitchFamily="34" charset="-122"/>
                <a:cs typeface="Inter" pitchFamily="34" charset="-120"/>
              </a:rPr>
              <a:t>Average Rating</a:t>
            </a:r>
            <a:endParaRPr lang="en-US" sz="1650" dirty="0"/>
          </a:p>
        </p:txBody>
      </p:sp>
      <p:sp>
        <p:nvSpPr>
          <p:cNvPr id="7" name="Text 5"/>
          <p:cNvSpPr/>
          <p:nvPr/>
        </p:nvSpPr>
        <p:spPr>
          <a:xfrm>
            <a:off x="10139958" y="2034540"/>
            <a:ext cx="3473648" cy="344805"/>
          </a:xfrm>
          <a:prstGeom prst="rect">
            <a:avLst/>
          </a:prstGeom>
          <a:noFill/>
          <a:ln/>
        </p:spPr>
        <p:txBody>
          <a:bodyPr wrap="none" lIns="0" tIns="0" rIns="0" bIns="0" rtlCol="0" anchor="t"/>
          <a:lstStyle/>
          <a:p>
            <a:pPr marL="0" indent="0" algn="l">
              <a:lnSpc>
                <a:spcPts val="2700"/>
              </a:lnSpc>
              <a:buNone/>
            </a:pPr>
            <a:r>
              <a:rPr lang="en-US" sz="1650" b="1" dirty="0">
                <a:solidFill>
                  <a:srgbClr val="272525"/>
                </a:solidFill>
                <a:latin typeface="Inter" pitchFamily="34" charset="0"/>
                <a:ea typeface="Inter" pitchFamily="34" charset="-122"/>
                <a:cs typeface="Inter" pitchFamily="34" charset="-120"/>
              </a:rPr>
              <a:t>Impact on Satisfaction</a:t>
            </a:r>
            <a:endParaRPr lang="en-US" sz="1650" dirty="0"/>
          </a:p>
        </p:txBody>
      </p:sp>
      <p:sp>
        <p:nvSpPr>
          <p:cNvPr id="8" name="Shape 6"/>
          <p:cNvSpPr/>
          <p:nvPr/>
        </p:nvSpPr>
        <p:spPr>
          <a:xfrm>
            <a:off x="801410" y="2516148"/>
            <a:ext cx="13027581" cy="618411"/>
          </a:xfrm>
          <a:prstGeom prst="rect">
            <a:avLst/>
          </a:prstGeom>
          <a:solidFill>
            <a:srgbClr val="000000">
              <a:alpha val="4000"/>
            </a:srgbClr>
          </a:solidFill>
          <a:ln/>
        </p:spPr>
      </p:sp>
      <p:sp>
        <p:nvSpPr>
          <p:cNvPr id="9" name="Text 7"/>
          <p:cNvSpPr/>
          <p:nvPr/>
        </p:nvSpPr>
        <p:spPr>
          <a:xfrm>
            <a:off x="1016913" y="2652951"/>
            <a:ext cx="4776430"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Cleanliness</a:t>
            </a:r>
            <a:endParaRPr lang="en-US" sz="1650" dirty="0"/>
          </a:p>
        </p:txBody>
      </p:sp>
      <p:sp>
        <p:nvSpPr>
          <p:cNvPr id="10" name="Text 8"/>
          <p:cNvSpPr/>
          <p:nvPr/>
        </p:nvSpPr>
        <p:spPr>
          <a:xfrm>
            <a:off x="6231731" y="2652951"/>
            <a:ext cx="3469838"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3.71</a:t>
            </a:r>
            <a:endParaRPr lang="en-US" sz="1650" dirty="0"/>
          </a:p>
        </p:txBody>
      </p:sp>
      <p:sp>
        <p:nvSpPr>
          <p:cNvPr id="11" name="Text 9"/>
          <p:cNvSpPr/>
          <p:nvPr/>
        </p:nvSpPr>
        <p:spPr>
          <a:xfrm>
            <a:off x="10139958" y="2652951"/>
            <a:ext cx="3473648"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High</a:t>
            </a:r>
            <a:endParaRPr lang="en-US" sz="1650" dirty="0"/>
          </a:p>
        </p:txBody>
      </p:sp>
      <p:sp>
        <p:nvSpPr>
          <p:cNvPr id="12" name="Shape 10"/>
          <p:cNvSpPr/>
          <p:nvPr/>
        </p:nvSpPr>
        <p:spPr>
          <a:xfrm>
            <a:off x="801410" y="3134558"/>
            <a:ext cx="13027581" cy="618411"/>
          </a:xfrm>
          <a:prstGeom prst="rect">
            <a:avLst/>
          </a:prstGeom>
          <a:solidFill>
            <a:srgbClr val="FFFFFF">
              <a:alpha val="4000"/>
            </a:srgbClr>
          </a:solidFill>
          <a:ln/>
        </p:spPr>
      </p:sp>
      <p:sp>
        <p:nvSpPr>
          <p:cNvPr id="13" name="Text 11"/>
          <p:cNvSpPr/>
          <p:nvPr/>
        </p:nvSpPr>
        <p:spPr>
          <a:xfrm>
            <a:off x="1016913" y="3271361"/>
            <a:ext cx="4776430"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Baggage Handling</a:t>
            </a:r>
            <a:endParaRPr lang="en-US" sz="1650" dirty="0"/>
          </a:p>
        </p:txBody>
      </p:sp>
      <p:sp>
        <p:nvSpPr>
          <p:cNvPr id="14" name="Text 12"/>
          <p:cNvSpPr/>
          <p:nvPr/>
        </p:nvSpPr>
        <p:spPr>
          <a:xfrm>
            <a:off x="6231731" y="3271361"/>
            <a:ext cx="3469838"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3.70</a:t>
            </a:r>
            <a:endParaRPr lang="en-US" sz="1650" dirty="0"/>
          </a:p>
        </p:txBody>
      </p:sp>
      <p:sp>
        <p:nvSpPr>
          <p:cNvPr id="15" name="Text 13"/>
          <p:cNvSpPr/>
          <p:nvPr/>
        </p:nvSpPr>
        <p:spPr>
          <a:xfrm>
            <a:off x="10139958" y="3271361"/>
            <a:ext cx="3473648"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High</a:t>
            </a:r>
            <a:endParaRPr lang="en-US" sz="1650" dirty="0"/>
          </a:p>
        </p:txBody>
      </p:sp>
      <p:sp>
        <p:nvSpPr>
          <p:cNvPr id="16" name="Shape 14"/>
          <p:cNvSpPr/>
          <p:nvPr/>
        </p:nvSpPr>
        <p:spPr>
          <a:xfrm>
            <a:off x="801410" y="3752969"/>
            <a:ext cx="13027581" cy="618411"/>
          </a:xfrm>
          <a:prstGeom prst="rect">
            <a:avLst/>
          </a:prstGeom>
          <a:solidFill>
            <a:srgbClr val="000000">
              <a:alpha val="4000"/>
            </a:srgbClr>
          </a:solidFill>
          <a:ln/>
        </p:spPr>
      </p:sp>
      <p:sp>
        <p:nvSpPr>
          <p:cNvPr id="17" name="Text 15"/>
          <p:cNvSpPr/>
          <p:nvPr/>
        </p:nvSpPr>
        <p:spPr>
          <a:xfrm>
            <a:off x="1016913" y="3889772"/>
            <a:ext cx="4776430"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Online Support</a:t>
            </a:r>
            <a:endParaRPr lang="en-US" sz="1650" dirty="0"/>
          </a:p>
        </p:txBody>
      </p:sp>
      <p:sp>
        <p:nvSpPr>
          <p:cNvPr id="18" name="Text 16"/>
          <p:cNvSpPr/>
          <p:nvPr/>
        </p:nvSpPr>
        <p:spPr>
          <a:xfrm>
            <a:off x="6231731" y="3889772"/>
            <a:ext cx="3469838"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3.52</a:t>
            </a:r>
            <a:endParaRPr lang="en-US" sz="1650" dirty="0"/>
          </a:p>
        </p:txBody>
      </p:sp>
      <p:sp>
        <p:nvSpPr>
          <p:cNvPr id="19" name="Text 17"/>
          <p:cNvSpPr/>
          <p:nvPr/>
        </p:nvSpPr>
        <p:spPr>
          <a:xfrm>
            <a:off x="10139958" y="3889772"/>
            <a:ext cx="3473648"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Medium</a:t>
            </a:r>
            <a:endParaRPr lang="en-US" sz="1650" dirty="0"/>
          </a:p>
        </p:txBody>
      </p:sp>
      <p:sp>
        <p:nvSpPr>
          <p:cNvPr id="20" name="Shape 18"/>
          <p:cNvSpPr/>
          <p:nvPr/>
        </p:nvSpPr>
        <p:spPr>
          <a:xfrm>
            <a:off x="801410" y="4371380"/>
            <a:ext cx="13027581" cy="618411"/>
          </a:xfrm>
          <a:prstGeom prst="rect">
            <a:avLst/>
          </a:prstGeom>
          <a:solidFill>
            <a:srgbClr val="FFFFFF">
              <a:alpha val="4000"/>
            </a:srgbClr>
          </a:solidFill>
          <a:ln/>
        </p:spPr>
      </p:sp>
      <p:sp>
        <p:nvSpPr>
          <p:cNvPr id="21" name="Text 19"/>
          <p:cNvSpPr/>
          <p:nvPr/>
        </p:nvSpPr>
        <p:spPr>
          <a:xfrm>
            <a:off x="1016913" y="4508183"/>
            <a:ext cx="4776430"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Inflight WiFi</a:t>
            </a:r>
            <a:endParaRPr lang="en-US" sz="1650" dirty="0"/>
          </a:p>
        </p:txBody>
      </p:sp>
      <p:sp>
        <p:nvSpPr>
          <p:cNvPr id="22" name="Text 20"/>
          <p:cNvSpPr/>
          <p:nvPr/>
        </p:nvSpPr>
        <p:spPr>
          <a:xfrm>
            <a:off x="6231731" y="4508183"/>
            <a:ext cx="3469838"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3.25</a:t>
            </a:r>
            <a:endParaRPr lang="en-US" sz="1650" dirty="0"/>
          </a:p>
        </p:txBody>
      </p:sp>
      <p:sp>
        <p:nvSpPr>
          <p:cNvPr id="23" name="Text 21"/>
          <p:cNvSpPr/>
          <p:nvPr/>
        </p:nvSpPr>
        <p:spPr>
          <a:xfrm>
            <a:off x="10139958" y="4508183"/>
            <a:ext cx="3473648"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Low</a:t>
            </a:r>
            <a:endParaRPr lang="en-US" sz="1650" dirty="0"/>
          </a:p>
        </p:txBody>
      </p:sp>
      <p:sp>
        <p:nvSpPr>
          <p:cNvPr id="24" name="Shape 22"/>
          <p:cNvSpPr/>
          <p:nvPr/>
        </p:nvSpPr>
        <p:spPr>
          <a:xfrm>
            <a:off x="801410" y="4989790"/>
            <a:ext cx="13027581" cy="618411"/>
          </a:xfrm>
          <a:prstGeom prst="rect">
            <a:avLst/>
          </a:prstGeom>
          <a:solidFill>
            <a:srgbClr val="000000">
              <a:alpha val="4000"/>
            </a:srgbClr>
          </a:solidFill>
          <a:ln/>
        </p:spPr>
      </p:sp>
      <p:sp>
        <p:nvSpPr>
          <p:cNvPr id="25" name="Text 23"/>
          <p:cNvSpPr/>
          <p:nvPr/>
        </p:nvSpPr>
        <p:spPr>
          <a:xfrm>
            <a:off x="1016913" y="5126593"/>
            <a:ext cx="4776430"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Time Convenience</a:t>
            </a:r>
            <a:endParaRPr lang="en-US" sz="1650" dirty="0"/>
          </a:p>
        </p:txBody>
      </p:sp>
      <p:sp>
        <p:nvSpPr>
          <p:cNvPr id="26" name="Text 24"/>
          <p:cNvSpPr/>
          <p:nvPr/>
        </p:nvSpPr>
        <p:spPr>
          <a:xfrm>
            <a:off x="6231731" y="5126593"/>
            <a:ext cx="3469838"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2.99</a:t>
            </a:r>
            <a:endParaRPr lang="en-US" sz="1650" dirty="0"/>
          </a:p>
        </p:txBody>
      </p:sp>
      <p:sp>
        <p:nvSpPr>
          <p:cNvPr id="27" name="Text 25"/>
          <p:cNvSpPr/>
          <p:nvPr/>
        </p:nvSpPr>
        <p:spPr>
          <a:xfrm>
            <a:off x="10139958" y="5126593"/>
            <a:ext cx="3473648"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Medium</a:t>
            </a:r>
            <a:endParaRPr lang="en-US" sz="1650" dirty="0"/>
          </a:p>
        </p:txBody>
      </p:sp>
      <p:sp>
        <p:nvSpPr>
          <p:cNvPr id="28" name="Shape 26"/>
          <p:cNvSpPr/>
          <p:nvPr/>
        </p:nvSpPr>
        <p:spPr>
          <a:xfrm>
            <a:off x="801410" y="5608201"/>
            <a:ext cx="13027581" cy="618411"/>
          </a:xfrm>
          <a:prstGeom prst="rect">
            <a:avLst/>
          </a:prstGeom>
          <a:solidFill>
            <a:srgbClr val="FFFFFF">
              <a:alpha val="4000"/>
            </a:srgbClr>
          </a:solidFill>
          <a:ln/>
        </p:spPr>
      </p:sp>
      <p:sp>
        <p:nvSpPr>
          <p:cNvPr id="29" name="Text 27"/>
          <p:cNvSpPr/>
          <p:nvPr/>
        </p:nvSpPr>
        <p:spPr>
          <a:xfrm>
            <a:off x="1016913" y="5745004"/>
            <a:ext cx="4776430"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Seat Comfort</a:t>
            </a:r>
            <a:endParaRPr lang="en-US" sz="1650" dirty="0"/>
          </a:p>
        </p:txBody>
      </p:sp>
      <p:sp>
        <p:nvSpPr>
          <p:cNvPr id="30" name="Text 28"/>
          <p:cNvSpPr/>
          <p:nvPr/>
        </p:nvSpPr>
        <p:spPr>
          <a:xfrm>
            <a:off x="6231731" y="5745004"/>
            <a:ext cx="3469838"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2.84</a:t>
            </a:r>
            <a:endParaRPr lang="en-US" sz="1650" dirty="0"/>
          </a:p>
        </p:txBody>
      </p:sp>
      <p:sp>
        <p:nvSpPr>
          <p:cNvPr id="31" name="Text 29"/>
          <p:cNvSpPr/>
          <p:nvPr/>
        </p:nvSpPr>
        <p:spPr>
          <a:xfrm>
            <a:off x="10139958" y="5745004"/>
            <a:ext cx="3473648" cy="344805"/>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High</a:t>
            </a:r>
            <a:endParaRPr lang="en-US" sz="1650" dirty="0"/>
          </a:p>
        </p:txBody>
      </p:sp>
      <p:sp>
        <p:nvSpPr>
          <p:cNvPr id="32" name="Text 30"/>
          <p:cNvSpPr/>
          <p:nvPr/>
        </p:nvSpPr>
        <p:spPr>
          <a:xfrm>
            <a:off x="793790" y="6476643"/>
            <a:ext cx="13042821" cy="1034415"/>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The lowest-rated services—</a:t>
            </a:r>
            <a:r>
              <a:rPr lang="en-US" sz="1650" b="1" dirty="0">
                <a:solidFill>
                  <a:srgbClr val="272525"/>
                </a:solidFill>
                <a:latin typeface="Inter" pitchFamily="34" charset="0"/>
                <a:ea typeface="Inter" pitchFamily="34" charset="-122"/>
                <a:cs typeface="Inter" pitchFamily="34" charset="-120"/>
              </a:rPr>
              <a:t>Seat Comfort, Time Convenience, and Inflight WiFi</a:t>
            </a:r>
            <a:r>
              <a:rPr lang="en-US" sz="1650" dirty="0">
                <a:solidFill>
                  <a:srgbClr val="272525"/>
                </a:solidFill>
                <a:latin typeface="Inter" pitchFamily="34" charset="0"/>
                <a:ea typeface="Inter" pitchFamily="34" charset="-122"/>
                <a:cs typeface="Inter" pitchFamily="34" charset="-120"/>
              </a:rPr>
              <a:t>—are critical areas that likely contribute significantly to overall customer dissatisfaction. Addressing these specific pain points can lead to noticeable improvements in customer perception.</a:t>
            </a:r>
            <a:endParaRPr lang="en-US" sz="1650" dirty="0"/>
          </a:p>
        </p:txBody>
      </p:sp>
      <p:sp>
        <p:nvSpPr>
          <p:cNvPr id="33" name="Rectangle 32">
            <a:extLst>
              <a:ext uri="{FF2B5EF4-FFF2-40B4-BE49-F238E27FC236}">
                <a16:creationId xmlns:a16="http://schemas.microsoft.com/office/drawing/2014/main" id="{4F97446A-E68A-E6E1-B4AF-B58E72695547}"/>
              </a:ext>
            </a:extLst>
          </p:cNvPr>
          <p:cNvSpPr/>
          <p:nvPr/>
        </p:nvSpPr>
        <p:spPr>
          <a:xfrm>
            <a:off x="12210475" y="7738946"/>
            <a:ext cx="2297262" cy="4418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941671"/>
            <a:ext cx="6237684" cy="779621"/>
          </a:xfrm>
          <a:prstGeom prst="rect">
            <a:avLst/>
          </a:prstGeom>
          <a:noFill/>
          <a:ln/>
        </p:spPr>
        <p:txBody>
          <a:bodyPr wrap="none" lIns="0" tIns="0" rIns="0" bIns="0" rtlCol="0" anchor="t"/>
          <a:lstStyle/>
          <a:p>
            <a:pPr marL="0" indent="0" algn="l">
              <a:lnSpc>
                <a:spcPts val="6100"/>
              </a:lnSpc>
              <a:buNone/>
            </a:pPr>
            <a:r>
              <a:rPr lang="en-US" sz="4900" b="1" dirty="0">
                <a:solidFill>
                  <a:srgbClr val="F95F88"/>
                </a:solidFill>
                <a:latin typeface="Petrona Bold" pitchFamily="34" charset="0"/>
                <a:ea typeface="Petrona Bold" pitchFamily="34" charset="-122"/>
                <a:cs typeface="Petrona Bold" pitchFamily="34" charset="-120"/>
              </a:rPr>
              <a:t>Key Conclusions</a:t>
            </a:r>
            <a:endParaRPr lang="en-US" sz="4900" dirty="0"/>
          </a:p>
        </p:txBody>
      </p:sp>
      <p:sp>
        <p:nvSpPr>
          <p:cNvPr id="3" name="Shape 1"/>
          <p:cNvSpPr/>
          <p:nvPr/>
        </p:nvSpPr>
        <p:spPr>
          <a:xfrm>
            <a:off x="793790" y="3174921"/>
            <a:ext cx="510302" cy="510302"/>
          </a:xfrm>
          <a:prstGeom prst="roundRect">
            <a:avLst>
              <a:gd name="adj" fmla="val 18669"/>
            </a:avLst>
          </a:prstGeom>
          <a:solidFill>
            <a:srgbClr val="E0D7F4"/>
          </a:solidFill>
          <a:ln w="7620">
            <a:solidFill>
              <a:srgbClr val="C6BDDA"/>
            </a:solidFill>
            <a:prstDash val="solid"/>
          </a:ln>
        </p:spPr>
      </p:sp>
      <p:sp>
        <p:nvSpPr>
          <p:cNvPr id="4" name="Text 2"/>
          <p:cNvSpPr/>
          <p:nvPr/>
        </p:nvSpPr>
        <p:spPr>
          <a:xfrm>
            <a:off x="861834" y="3196173"/>
            <a:ext cx="374213" cy="467797"/>
          </a:xfrm>
          <a:prstGeom prst="rect">
            <a:avLst/>
          </a:prstGeom>
          <a:noFill/>
          <a:ln/>
        </p:spPr>
        <p:txBody>
          <a:bodyPr wrap="none" lIns="0" tIns="0" rIns="0" bIns="0" rtlCol="0" anchor="t"/>
          <a:lstStyle/>
          <a:p>
            <a:pPr marL="0" indent="0" algn="ctr">
              <a:lnSpc>
                <a:spcPts val="2900"/>
              </a:lnSpc>
              <a:buNone/>
            </a:pPr>
            <a:r>
              <a:rPr lang="en-US" sz="2900" b="1" dirty="0">
                <a:solidFill>
                  <a:srgbClr val="272525"/>
                </a:solidFill>
                <a:latin typeface="Petrona Bold" pitchFamily="34" charset="0"/>
                <a:ea typeface="Petrona Bold" pitchFamily="34" charset="-122"/>
                <a:cs typeface="Petrona Bold" pitchFamily="34" charset="-120"/>
              </a:rPr>
              <a:t>1</a:t>
            </a:r>
            <a:endParaRPr lang="en-US" sz="2900" dirty="0"/>
          </a:p>
        </p:txBody>
      </p:sp>
      <p:sp>
        <p:nvSpPr>
          <p:cNvPr id="5" name="Text 3"/>
          <p:cNvSpPr/>
          <p:nvPr/>
        </p:nvSpPr>
        <p:spPr>
          <a:xfrm>
            <a:off x="1530906" y="3252787"/>
            <a:ext cx="3475315" cy="389930"/>
          </a:xfrm>
          <a:prstGeom prst="rect">
            <a:avLst/>
          </a:prstGeom>
          <a:noFill/>
          <a:ln/>
        </p:spPr>
        <p:txBody>
          <a:bodyPr wrap="none" lIns="0" tIns="0" rIns="0" bIns="0" rtlCol="0" anchor="t"/>
          <a:lstStyle/>
          <a:p>
            <a:pPr marL="0" indent="0" algn="l">
              <a:lnSpc>
                <a:spcPts val="3050"/>
              </a:lnSpc>
              <a:buNone/>
            </a:pPr>
            <a:r>
              <a:rPr lang="en-US" sz="2450" b="1" dirty="0">
                <a:solidFill>
                  <a:srgbClr val="272525"/>
                </a:solidFill>
                <a:latin typeface="Petrona Bold" pitchFamily="34" charset="0"/>
                <a:ea typeface="Petrona Bold" pitchFamily="34" charset="-122"/>
                <a:cs typeface="Petrona Bold" pitchFamily="34" charset="-120"/>
              </a:rPr>
              <a:t>Delays &amp; Service Quality</a:t>
            </a:r>
            <a:endParaRPr lang="en-US" sz="2450" dirty="0"/>
          </a:p>
        </p:txBody>
      </p:sp>
      <p:sp>
        <p:nvSpPr>
          <p:cNvPr id="6" name="Text 4"/>
          <p:cNvSpPr/>
          <p:nvPr/>
        </p:nvSpPr>
        <p:spPr>
          <a:xfrm>
            <a:off x="1530906" y="3778806"/>
            <a:ext cx="564249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Customer satisfaction is strongly influenced by delays and the overall service quality.</a:t>
            </a:r>
            <a:endParaRPr lang="en-US" sz="1750" dirty="0"/>
          </a:p>
        </p:txBody>
      </p:sp>
      <p:sp>
        <p:nvSpPr>
          <p:cNvPr id="7" name="Shape 5"/>
          <p:cNvSpPr/>
          <p:nvPr/>
        </p:nvSpPr>
        <p:spPr>
          <a:xfrm>
            <a:off x="7456884" y="3174921"/>
            <a:ext cx="510302" cy="510302"/>
          </a:xfrm>
          <a:prstGeom prst="roundRect">
            <a:avLst>
              <a:gd name="adj" fmla="val 18669"/>
            </a:avLst>
          </a:prstGeom>
          <a:solidFill>
            <a:srgbClr val="E0D7F4"/>
          </a:solidFill>
          <a:ln w="7620">
            <a:solidFill>
              <a:srgbClr val="C6BDDA"/>
            </a:solidFill>
            <a:prstDash val="solid"/>
          </a:ln>
        </p:spPr>
      </p:sp>
      <p:sp>
        <p:nvSpPr>
          <p:cNvPr id="8" name="Text 6"/>
          <p:cNvSpPr/>
          <p:nvPr/>
        </p:nvSpPr>
        <p:spPr>
          <a:xfrm>
            <a:off x="7524929" y="3196173"/>
            <a:ext cx="374213" cy="467797"/>
          </a:xfrm>
          <a:prstGeom prst="rect">
            <a:avLst/>
          </a:prstGeom>
          <a:noFill/>
          <a:ln/>
        </p:spPr>
        <p:txBody>
          <a:bodyPr wrap="none" lIns="0" tIns="0" rIns="0" bIns="0" rtlCol="0" anchor="t"/>
          <a:lstStyle/>
          <a:p>
            <a:pPr marL="0" indent="0" algn="ctr">
              <a:lnSpc>
                <a:spcPts val="2900"/>
              </a:lnSpc>
              <a:buNone/>
            </a:pPr>
            <a:r>
              <a:rPr lang="en-US" sz="2900" b="1" dirty="0">
                <a:solidFill>
                  <a:srgbClr val="272525"/>
                </a:solidFill>
                <a:latin typeface="Petrona Bold" pitchFamily="34" charset="0"/>
                <a:ea typeface="Petrona Bold" pitchFamily="34" charset="-122"/>
                <a:cs typeface="Petrona Bold" pitchFamily="34" charset="-120"/>
              </a:rPr>
              <a:t>2</a:t>
            </a:r>
            <a:endParaRPr lang="en-US" sz="2900" dirty="0"/>
          </a:p>
        </p:txBody>
      </p:sp>
      <p:sp>
        <p:nvSpPr>
          <p:cNvPr id="9" name="Text 7"/>
          <p:cNvSpPr/>
          <p:nvPr/>
        </p:nvSpPr>
        <p:spPr>
          <a:xfrm>
            <a:off x="8194000" y="3252787"/>
            <a:ext cx="3505557" cy="389930"/>
          </a:xfrm>
          <a:prstGeom prst="rect">
            <a:avLst/>
          </a:prstGeom>
          <a:noFill/>
          <a:ln/>
        </p:spPr>
        <p:txBody>
          <a:bodyPr wrap="none" lIns="0" tIns="0" rIns="0" bIns="0" rtlCol="0" anchor="t"/>
          <a:lstStyle/>
          <a:p>
            <a:pPr marL="0" indent="0" algn="l">
              <a:lnSpc>
                <a:spcPts val="3050"/>
              </a:lnSpc>
              <a:buNone/>
            </a:pPr>
            <a:r>
              <a:rPr lang="en-US" sz="2450" b="1" dirty="0">
                <a:solidFill>
                  <a:srgbClr val="272525"/>
                </a:solidFill>
                <a:latin typeface="Petrona Bold" pitchFamily="34" charset="0"/>
                <a:ea typeface="Petrona Bold" pitchFamily="34" charset="-122"/>
                <a:cs typeface="Petrona Bold" pitchFamily="34" charset="-120"/>
              </a:rPr>
              <a:t>Loyalty &amp; Business Class</a:t>
            </a:r>
            <a:endParaRPr lang="en-US" sz="2450" dirty="0"/>
          </a:p>
        </p:txBody>
      </p:sp>
      <p:sp>
        <p:nvSpPr>
          <p:cNvPr id="10" name="Text 8"/>
          <p:cNvSpPr/>
          <p:nvPr/>
        </p:nvSpPr>
        <p:spPr>
          <a:xfrm>
            <a:off x="8194000" y="3778806"/>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Loyal and business class customers consistently demonstrate higher satisfaction levels.</a:t>
            </a:r>
            <a:endParaRPr lang="en-US" sz="1750" dirty="0"/>
          </a:p>
        </p:txBody>
      </p:sp>
      <p:sp>
        <p:nvSpPr>
          <p:cNvPr id="11" name="Shape 9"/>
          <p:cNvSpPr/>
          <p:nvPr/>
        </p:nvSpPr>
        <p:spPr>
          <a:xfrm>
            <a:off x="793790" y="4958239"/>
            <a:ext cx="510302" cy="510302"/>
          </a:xfrm>
          <a:prstGeom prst="roundRect">
            <a:avLst>
              <a:gd name="adj" fmla="val 18669"/>
            </a:avLst>
          </a:prstGeom>
          <a:solidFill>
            <a:srgbClr val="E0D7F4"/>
          </a:solidFill>
          <a:ln w="7620">
            <a:solidFill>
              <a:srgbClr val="C6BDDA"/>
            </a:solidFill>
            <a:prstDash val="solid"/>
          </a:ln>
        </p:spPr>
      </p:sp>
      <p:sp>
        <p:nvSpPr>
          <p:cNvPr id="12" name="Text 10"/>
          <p:cNvSpPr/>
          <p:nvPr/>
        </p:nvSpPr>
        <p:spPr>
          <a:xfrm>
            <a:off x="861834" y="4979491"/>
            <a:ext cx="374213" cy="467797"/>
          </a:xfrm>
          <a:prstGeom prst="rect">
            <a:avLst/>
          </a:prstGeom>
          <a:noFill/>
          <a:ln/>
        </p:spPr>
        <p:txBody>
          <a:bodyPr wrap="none" lIns="0" tIns="0" rIns="0" bIns="0" rtlCol="0" anchor="t"/>
          <a:lstStyle/>
          <a:p>
            <a:pPr marL="0" indent="0" algn="ctr">
              <a:lnSpc>
                <a:spcPts val="2900"/>
              </a:lnSpc>
              <a:buNone/>
            </a:pPr>
            <a:r>
              <a:rPr lang="en-US" sz="2900" b="1" dirty="0">
                <a:solidFill>
                  <a:srgbClr val="272525"/>
                </a:solidFill>
                <a:latin typeface="Petrona Bold" pitchFamily="34" charset="0"/>
                <a:ea typeface="Petrona Bold" pitchFamily="34" charset="-122"/>
                <a:cs typeface="Petrona Bold" pitchFamily="34" charset="-120"/>
              </a:rPr>
              <a:t>3</a:t>
            </a:r>
            <a:endParaRPr lang="en-US" sz="2900" dirty="0"/>
          </a:p>
        </p:txBody>
      </p:sp>
      <p:sp>
        <p:nvSpPr>
          <p:cNvPr id="13" name="Text 11"/>
          <p:cNvSpPr/>
          <p:nvPr/>
        </p:nvSpPr>
        <p:spPr>
          <a:xfrm>
            <a:off x="1530906" y="5036106"/>
            <a:ext cx="4272082" cy="389930"/>
          </a:xfrm>
          <a:prstGeom prst="rect">
            <a:avLst/>
          </a:prstGeom>
          <a:noFill/>
          <a:ln/>
        </p:spPr>
        <p:txBody>
          <a:bodyPr wrap="none" lIns="0" tIns="0" rIns="0" bIns="0" rtlCol="0" anchor="t"/>
          <a:lstStyle/>
          <a:p>
            <a:pPr marL="0" indent="0" algn="l">
              <a:lnSpc>
                <a:spcPts val="3050"/>
              </a:lnSpc>
              <a:buNone/>
            </a:pPr>
            <a:r>
              <a:rPr lang="en-US" sz="2450" b="1" dirty="0">
                <a:solidFill>
                  <a:srgbClr val="272525"/>
                </a:solidFill>
                <a:latin typeface="Petrona Bold" pitchFamily="34" charset="0"/>
                <a:ea typeface="Petrona Bold" pitchFamily="34" charset="-122"/>
                <a:cs typeface="Petrona Bold" pitchFamily="34" charset="-120"/>
              </a:rPr>
              <a:t>Younger &amp; Economy Travelers</a:t>
            </a:r>
            <a:endParaRPr lang="en-US" sz="2450" dirty="0"/>
          </a:p>
        </p:txBody>
      </p:sp>
      <p:sp>
        <p:nvSpPr>
          <p:cNvPr id="14" name="Text 12"/>
          <p:cNvSpPr/>
          <p:nvPr/>
        </p:nvSpPr>
        <p:spPr>
          <a:xfrm>
            <a:off x="1530906" y="5562124"/>
            <a:ext cx="564249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These segments require targeted improvements for their flight experiences.</a:t>
            </a:r>
            <a:endParaRPr lang="en-US" sz="1750" dirty="0"/>
          </a:p>
        </p:txBody>
      </p:sp>
      <p:sp>
        <p:nvSpPr>
          <p:cNvPr id="15" name="Shape 13"/>
          <p:cNvSpPr/>
          <p:nvPr/>
        </p:nvSpPr>
        <p:spPr>
          <a:xfrm>
            <a:off x="7456884" y="4958239"/>
            <a:ext cx="510302" cy="510302"/>
          </a:xfrm>
          <a:prstGeom prst="roundRect">
            <a:avLst>
              <a:gd name="adj" fmla="val 18669"/>
            </a:avLst>
          </a:prstGeom>
          <a:solidFill>
            <a:srgbClr val="E0D7F4"/>
          </a:solidFill>
          <a:ln w="7620">
            <a:solidFill>
              <a:srgbClr val="C6BDDA"/>
            </a:solidFill>
            <a:prstDash val="solid"/>
          </a:ln>
        </p:spPr>
      </p:sp>
      <p:sp>
        <p:nvSpPr>
          <p:cNvPr id="16" name="Text 14"/>
          <p:cNvSpPr/>
          <p:nvPr/>
        </p:nvSpPr>
        <p:spPr>
          <a:xfrm>
            <a:off x="7524929" y="4979491"/>
            <a:ext cx="374213" cy="467797"/>
          </a:xfrm>
          <a:prstGeom prst="rect">
            <a:avLst/>
          </a:prstGeom>
          <a:noFill/>
          <a:ln/>
        </p:spPr>
        <p:txBody>
          <a:bodyPr wrap="none" lIns="0" tIns="0" rIns="0" bIns="0" rtlCol="0" anchor="t"/>
          <a:lstStyle/>
          <a:p>
            <a:pPr marL="0" indent="0" algn="ctr">
              <a:lnSpc>
                <a:spcPts val="2900"/>
              </a:lnSpc>
              <a:buNone/>
            </a:pPr>
            <a:r>
              <a:rPr lang="en-US" sz="2900" b="1" dirty="0">
                <a:solidFill>
                  <a:srgbClr val="272525"/>
                </a:solidFill>
                <a:latin typeface="Petrona Bold" pitchFamily="34" charset="0"/>
                <a:ea typeface="Petrona Bold" pitchFamily="34" charset="-122"/>
                <a:cs typeface="Petrona Bold" pitchFamily="34" charset="-120"/>
              </a:rPr>
              <a:t>4</a:t>
            </a:r>
            <a:endParaRPr lang="en-US" sz="2900" dirty="0"/>
          </a:p>
        </p:txBody>
      </p:sp>
      <p:sp>
        <p:nvSpPr>
          <p:cNvPr id="17" name="Text 15"/>
          <p:cNvSpPr/>
          <p:nvPr/>
        </p:nvSpPr>
        <p:spPr>
          <a:xfrm>
            <a:off x="8194000" y="5036106"/>
            <a:ext cx="3118842" cy="389930"/>
          </a:xfrm>
          <a:prstGeom prst="rect">
            <a:avLst/>
          </a:prstGeom>
          <a:noFill/>
          <a:ln/>
        </p:spPr>
        <p:txBody>
          <a:bodyPr wrap="none" lIns="0" tIns="0" rIns="0" bIns="0" rtlCol="0" anchor="t"/>
          <a:lstStyle/>
          <a:p>
            <a:pPr marL="0" indent="0" algn="l">
              <a:lnSpc>
                <a:spcPts val="3050"/>
              </a:lnSpc>
              <a:buNone/>
            </a:pPr>
            <a:r>
              <a:rPr lang="en-US" sz="2450" b="1" dirty="0">
                <a:solidFill>
                  <a:srgbClr val="272525"/>
                </a:solidFill>
                <a:latin typeface="Petrona Bold" pitchFamily="34" charset="0"/>
                <a:ea typeface="Petrona Bold" pitchFamily="34" charset="-122"/>
                <a:cs typeface="Petrona Bold" pitchFamily="34" charset="-120"/>
              </a:rPr>
              <a:t>Operational Focus</a:t>
            </a:r>
            <a:endParaRPr lang="en-US" sz="2450" dirty="0"/>
          </a:p>
        </p:txBody>
      </p:sp>
      <p:sp>
        <p:nvSpPr>
          <p:cNvPr id="18" name="Text 16"/>
          <p:cNvSpPr/>
          <p:nvPr/>
        </p:nvSpPr>
        <p:spPr>
          <a:xfrm>
            <a:off x="8194000" y="5562124"/>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Short-haul delays and poor seat comfort emerge as critical areas needing immediate attention.</a:t>
            </a:r>
            <a:endParaRPr lang="en-US" sz="1750" dirty="0"/>
          </a:p>
        </p:txBody>
      </p:sp>
      <p:sp>
        <p:nvSpPr>
          <p:cNvPr id="19" name="Rectangle 18">
            <a:extLst>
              <a:ext uri="{FF2B5EF4-FFF2-40B4-BE49-F238E27FC236}">
                <a16:creationId xmlns:a16="http://schemas.microsoft.com/office/drawing/2014/main" id="{51F527BF-F14C-692B-40D1-66052203C553}"/>
              </a:ext>
            </a:extLst>
          </p:cNvPr>
          <p:cNvSpPr/>
          <p:nvPr/>
        </p:nvSpPr>
        <p:spPr>
          <a:xfrm>
            <a:off x="12210475" y="7738946"/>
            <a:ext cx="2297262" cy="4418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85098" y="616863"/>
            <a:ext cx="6169104" cy="771049"/>
          </a:xfrm>
          <a:prstGeom prst="rect">
            <a:avLst/>
          </a:prstGeom>
          <a:noFill/>
          <a:ln/>
        </p:spPr>
        <p:txBody>
          <a:bodyPr wrap="none" lIns="0" tIns="0" rIns="0" bIns="0" rtlCol="0" anchor="t"/>
          <a:lstStyle/>
          <a:p>
            <a:pPr marL="0" indent="0" algn="l">
              <a:lnSpc>
                <a:spcPts val="6050"/>
              </a:lnSpc>
              <a:buNone/>
            </a:pPr>
            <a:r>
              <a:rPr lang="en-US" sz="4850" b="1" dirty="0">
                <a:solidFill>
                  <a:srgbClr val="F95F88"/>
                </a:solidFill>
                <a:latin typeface="Petrona Bold" pitchFamily="34" charset="0"/>
                <a:ea typeface="Petrona Bold" pitchFamily="34" charset="-122"/>
                <a:cs typeface="Petrona Bold" pitchFamily="34" charset="-120"/>
              </a:rPr>
              <a:t>Recommendations</a:t>
            </a:r>
            <a:endParaRPr lang="en-US" sz="4850" dirty="0"/>
          </a:p>
        </p:txBody>
      </p:sp>
      <p:sp>
        <p:nvSpPr>
          <p:cNvPr id="3" name="Text 1"/>
          <p:cNvSpPr/>
          <p:nvPr/>
        </p:nvSpPr>
        <p:spPr>
          <a:xfrm>
            <a:off x="785098" y="1836539"/>
            <a:ext cx="13060204" cy="358854"/>
          </a:xfrm>
          <a:prstGeom prst="rect">
            <a:avLst/>
          </a:prstGeom>
          <a:noFill/>
          <a:ln/>
        </p:spPr>
        <p:txBody>
          <a:bodyPr wrap="none" lIns="0" tIns="0" rIns="0" bIns="0" rtlCol="0" anchor="t"/>
          <a:lstStyle/>
          <a:p>
            <a:pPr marL="0" indent="0" algn="l">
              <a:lnSpc>
                <a:spcPts val="2800"/>
              </a:lnSpc>
              <a:buNone/>
            </a:pPr>
            <a:r>
              <a:rPr lang="en-US" sz="1750" dirty="0">
                <a:solidFill>
                  <a:srgbClr val="272525"/>
                </a:solidFill>
                <a:latin typeface="Inter" pitchFamily="34" charset="0"/>
                <a:ea typeface="Inter" pitchFamily="34" charset="-122"/>
                <a:cs typeface="Inter" pitchFamily="34" charset="-120"/>
              </a:rPr>
              <a:t>To enhance customer satisfaction and operational efficiency, we recommend the following strategic initiatives:</a:t>
            </a:r>
            <a:endParaRPr lang="en-US" sz="1750" dirty="0"/>
          </a:p>
        </p:txBody>
      </p:sp>
      <p:pic>
        <p:nvPicPr>
          <p:cNvPr id="4" name="Image 0" descr="preencoded.png"/>
          <p:cNvPicPr>
            <a:picLocks noChangeAspect="1"/>
          </p:cNvPicPr>
          <p:nvPr/>
        </p:nvPicPr>
        <p:blipFill>
          <a:blip r:embed="rId3"/>
          <a:stretch>
            <a:fillRect/>
          </a:stretch>
        </p:blipFill>
        <p:spPr>
          <a:xfrm>
            <a:off x="785098" y="2447687"/>
            <a:ext cx="6530102" cy="897255"/>
          </a:xfrm>
          <a:prstGeom prst="rect">
            <a:avLst/>
          </a:prstGeom>
        </p:spPr>
      </p:pic>
      <p:sp>
        <p:nvSpPr>
          <p:cNvPr id="5" name="Text 2"/>
          <p:cNvSpPr/>
          <p:nvPr/>
        </p:nvSpPr>
        <p:spPr>
          <a:xfrm>
            <a:off x="1009412" y="3569256"/>
            <a:ext cx="4208145" cy="385524"/>
          </a:xfrm>
          <a:prstGeom prst="rect">
            <a:avLst/>
          </a:prstGeom>
          <a:noFill/>
          <a:ln/>
        </p:spPr>
        <p:txBody>
          <a:bodyPr wrap="none" lIns="0" tIns="0" rIns="0" bIns="0" rtlCol="0" anchor="t"/>
          <a:lstStyle/>
          <a:p>
            <a:pPr marL="0" indent="0" algn="l">
              <a:lnSpc>
                <a:spcPts val="3000"/>
              </a:lnSpc>
              <a:buNone/>
            </a:pPr>
            <a:r>
              <a:rPr lang="en-US" sz="2400" b="1" dirty="0">
                <a:solidFill>
                  <a:srgbClr val="272525"/>
                </a:solidFill>
                <a:latin typeface="Petrona Bold" pitchFamily="34" charset="0"/>
                <a:ea typeface="Petrona Bold" pitchFamily="34" charset="-122"/>
                <a:cs typeface="Petrona Bold" pitchFamily="34" charset="-120"/>
              </a:rPr>
              <a:t>Enhance In-Flight Experience</a:t>
            </a:r>
            <a:endParaRPr lang="en-US" sz="2400" dirty="0"/>
          </a:p>
        </p:txBody>
      </p:sp>
      <p:sp>
        <p:nvSpPr>
          <p:cNvPr id="6" name="Text 3"/>
          <p:cNvSpPr/>
          <p:nvPr/>
        </p:nvSpPr>
        <p:spPr>
          <a:xfrm>
            <a:off x="1009412" y="4089321"/>
            <a:ext cx="6081474" cy="717709"/>
          </a:xfrm>
          <a:prstGeom prst="rect">
            <a:avLst/>
          </a:prstGeom>
          <a:noFill/>
          <a:ln/>
        </p:spPr>
        <p:txBody>
          <a:bodyPr wrap="square" lIns="0" tIns="0" rIns="0" bIns="0" rtlCol="0" anchor="t"/>
          <a:lstStyle/>
          <a:p>
            <a:pPr marL="0" indent="0" algn="l">
              <a:lnSpc>
                <a:spcPts val="2800"/>
              </a:lnSpc>
              <a:buNone/>
            </a:pPr>
            <a:r>
              <a:rPr lang="en-US" sz="1750" dirty="0">
                <a:solidFill>
                  <a:srgbClr val="272525"/>
                </a:solidFill>
                <a:latin typeface="Inter" pitchFamily="34" charset="0"/>
                <a:ea typeface="Inter" pitchFamily="34" charset="-122"/>
                <a:cs typeface="Inter" pitchFamily="34" charset="-120"/>
              </a:rPr>
              <a:t>Improve seat comfort, inflight WiFi, and time convenience.</a:t>
            </a:r>
            <a:endParaRPr lang="en-US" sz="1750" dirty="0"/>
          </a:p>
        </p:txBody>
      </p:sp>
      <p:pic>
        <p:nvPicPr>
          <p:cNvPr id="7" name="Image 1" descr="preencoded.png"/>
          <p:cNvPicPr>
            <a:picLocks noChangeAspect="1"/>
          </p:cNvPicPr>
          <p:nvPr/>
        </p:nvPicPr>
        <p:blipFill>
          <a:blip r:embed="rId4"/>
          <a:stretch>
            <a:fillRect/>
          </a:stretch>
        </p:blipFill>
        <p:spPr>
          <a:xfrm>
            <a:off x="7315200" y="2447687"/>
            <a:ext cx="6530102" cy="897255"/>
          </a:xfrm>
          <a:prstGeom prst="rect">
            <a:avLst/>
          </a:prstGeom>
        </p:spPr>
      </p:pic>
      <p:sp>
        <p:nvSpPr>
          <p:cNvPr id="8" name="Text 4"/>
          <p:cNvSpPr/>
          <p:nvPr/>
        </p:nvSpPr>
        <p:spPr>
          <a:xfrm>
            <a:off x="7539514" y="3569256"/>
            <a:ext cx="3084552" cy="385524"/>
          </a:xfrm>
          <a:prstGeom prst="rect">
            <a:avLst/>
          </a:prstGeom>
          <a:noFill/>
          <a:ln/>
        </p:spPr>
        <p:txBody>
          <a:bodyPr wrap="none" lIns="0" tIns="0" rIns="0" bIns="0" rtlCol="0" anchor="t"/>
          <a:lstStyle/>
          <a:p>
            <a:pPr marL="0" indent="0" algn="l">
              <a:lnSpc>
                <a:spcPts val="3000"/>
              </a:lnSpc>
              <a:buNone/>
            </a:pPr>
            <a:r>
              <a:rPr lang="en-US" sz="2400" b="1" dirty="0">
                <a:solidFill>
                  <a:srgbClr val="272525"/>
                </a:solidFill>
                <a:latin typeface="Petrona Bold" pitchFamily="34" charset="0"/>
                <a:ea typeface="Petrona Bold" pitchFamily="34" charset="-122"/>
                <a:cs typeface="Petrona Bold" pitchFamily="34" charset="-120"/>
              </a:rPr>
              <a:t>Prioritize Punctuality</a:t>
            </a:r>
            <a:endParaRPr lang="en-US" sz="2400" dirty="0"/>
          </a:p>
        </p:txBody>
      </p:sp>
      <p:sp>
        <p:nvSpPr>
          <p:cNvPr id="9" name="Text 5"/>
          <p:cNvSpPr/>
          <p:nvPr/>
        </p:nvSpPr>
        <p:spPr>
          <a:xfrm>
            <a:off x="7539514" y="4089321"/>
            <a:ext cx="6081474" cy="717709"/>
          </a:xfrm>
          <a:prstGeom prst="rect">
            <a:avLst/>
          </a:prstGeom>
          <a:noFill/>
          <a:ln/>
        </p:spPr>
        <p:txBody>
          <a:bodyPr wrap="square" lIns="0" tIns="0" rIns="0" bIns="0" rtlCol="0" anchor="t"/>
          <a:lstStyle/>
          <a:p>
            <a:pPr marL="0" indent="0" algn="l">
              <a:lnSpc>
                <a:spcPts val="2800"/>
              </a:lnSpc>
              <a:buNone/>
            </a:pPr>
            <a:r>
              <a:rPr lang="en-US" sz="1750" dirty="0">
                <a:solidFill>
                  <a:srgbClr val="272525"/>
                </a:solidFill>
                <a:latin typeface="Inter" pitchFamily="34" charset="0"/>
                <a:ea typeface="Inter" pitchFamily="34" charset="-122"/>
                <a:cs typeface="Inter" pitchFamily="34" charset="-120"/>
              </a:rPr>
              <a:t>Focus on improving on-time performance for short-distance flights.</a:t>
            </a:r>
            <a:endParaRPr lang="en-US" sz="1750" dirty="0"/>
          </a:p>
        </p:txBody>
      </p:sp>
      <p:pic>
        <p:nvPicPr>
          <p:cNvPr id="10" name="Image 2" descr="preencoded.png"/>
          <p:cNvPicPr>
            <a:picLocks noChangeAspect="1"/>
          </p:cNvPicPr>
          <p:nvPr/>
        </p:nvPicPr>
        <p:blipFill>
          <a:blip r:embed="rId5"/>
          <a:stretch>
            <a:fillRect/>
          </a:stretch>
        </p:blipFill>
        <p:spPr>
          <a:xfrm>
            <a:off x="785098" y="5031343"/>
            <a:ext cx="6530102" cy="897255"/>
          </a:xfrm>
          <a:prstGeom prst="rect">
            <a:avLst/>
          </a:prstGeom>
        </p:spPr>
      </p:pic>
      <p:sp>
        <p:nvSpPr>
          <p:cNvPr id="11" name="Text 6"/>
          <p:cNvSpPr/>
          <p:nvPr/>
        </p:nvSpPr>
        <p:spPr>
          <a:xfrm>
            <a:off x="1009412" y="6152912"/>
            <a:ext cx="4245412" cy="385524"/>
          </a:xfrm>
          <a:prstGeom prst="rect">
            <a:avLst/>
          </a:prstGeom>
          <a:noFill/>
          <a:ln/>
        </p:spPr>
        <p:txBody>
          <a:bodyPr wrap="none" lIns="0" tIns="0" rIns="0" bIns="0" rtlCol="0" anchor="t"/>
          <a:lstStyle/>
          <a:p>
            <a:pPr marL="0" indent="0" algn="l">
              <a:lnSpc>
                <a:spcPts val="3000"/>
              </a:lnSpc>
              <a:buNone/>
            </a:pPr>
            <a:r>
              <a:rPr lang="en-US" sz="2400" b="1" dirty="0">
                <a:solidFill>
                  <a:srgbClr val="272525"/>
                </a:solidFill>
                <a:latin typeface="Petrona Bold" pitchFamily="34" charset="0"/>
                <a:ea typeface="Petrona Bold" pitchFamily="34" charset="-122"/>
                <a:cs typeface="Petrona Bold" pitchFamily="34" charset="-120"/>
              </a:rPr>
              <a:t>Personalize Customer Journey</a:t>
            </a:r>
            <a:endParaRPr lang="en-US" sz="2400" dirty="0"/>
          </a:p>
        </p:txBody>
      </p:sp>
      <p:sp>
        <p:nvSpPr>
          <p:cNvPr id="12" name="Text 7"/>
          <p:cNvSpPr/>
          <p:nvPr/>
        </p:nvSpPr>
        <p:spPr>
          <a:xfrm>
            <a:off x="1009412" y="6672977"/>
            <a:ext cx="6081474" cy="717709"/>
          </a:xfrm>
          <a:prstGeom prst="rect">
            <a:avLst/>
          </a:prstGeom>
          <a:noFill/>
          <a:ln/>
        </p:spPr>
        <p:txBody>
          <a:bodyPr wrap="square" lIns="0" tIns="0" rIns="0" bIns="0" rtlCol="0" anchor="t"/>
          <a:lstStyle/>
          <a:p>
            <a:pPr marL="0" indent="0" algn="l">
              <a:lnSpc>
                <a:spcPts val="2800"/>
              </a:lnSpc>
              <a:buNone/>
            </a:pPr>
            <a:r>
              <a:rPr lang="en-US" sz="1750" dirty="0">
                <a:solidFill>
                  <a:srgbClr val="272525"/>
                </a:solidFill>
                <a:latin typeface="Inter" pitchFamily="34" charset="0"/>
                <a:ea typeface="Inter" pitchFamily="34" charset="-122"/>
                <a:cs typeface="Inter" pitchFamily="34" charset="-120"/>
              </a:rPr>
              <a:t>Tailor experiences for younger and economy class travelers.</a:t>
            </a:r>
            <a:endParaRPr lang="en-US" sz="1750" dirty="0"/>
          </a:p>
        </p:txBody>
      </p:sp>
      <p:pic>
        <p:nvPicPr>
          <p:cNvPr id="13" name="Image 3" descr="preencoded.png"/>
          <p:cNvPicPr>
            <a:picLocks noChangeAspect="1"/>
          </p:cNvPicPr>
          <p:nvPr/>
        </p:nvPicPr>
        <p:blipFill>
          <a:blip r:embed="rId6"/>
          <a:stretch>
            <a:fillRect/>
          </a:stretch>
        </p:blipFill>
        <p:spPr>
          <a:xfrm>
            <a:off x="7315200" y="5031343"/>
            <a:ext cx="6530102" cy="897255"/>
          </a:xfrm>
          <a:prstGeom prst="rect">
            <a:avLst/>
          </a:prstGeom>
        </p:spPr>
      </p:pic>
      <p:sp>
        <p:nvSpPr>
          <p:cNvPr id="14" name="Text 8"/>
          <p:cNvSpPr/>
          <p:nvPr/>
        </p:nvSpPr>
        <p:spPr>
          <a:xfrm>
            <a:off x="7539514" y="6152912"/>
            <a:ext cx="3576876" cy="385524"/>
          </a:xfrm>
          <a:prstGeom prst="rect">
            <a:avLst/>
          </a:prstGeom>
          <a:noFill/>
          <a:ln/>
        </p:spPr>
        <p:txBody>
          <a:bodyPr wrap="none" lIns="0" tIns="0" rIns="0" bIns="0" rtlCol="0" anchor="t"/>
          <a:lstStyle/>
          <a:p>
            <a:pPr marL="0" indent="0" algn="l">
              <a:lnSpc>
                <a:spcPts val="3000"/>
              </a:lnSpc>
              <a:buNone/>
            </a:pPr>
            <a:r>
              <a:rPr lang="en-US" sz="2400" b="1" dirty="0">
                <a:solidFill>
                  <a:srgbClr val="272525"/>
                </a:solidFill>
                <a:latin typeface="Petrona Bold" pitchFamily="34" charset="0"/>
                <a:ea typeface="Petrona Bold" pitchFamily="34" charset="-122"/>
                <a:cs typeface="Petrona Bold" pitchFamily="34" charset="-120"/>
              </a:rPr>
              <a:t>Maintain High Standards</a:t>
            </a:r>
            <a:endParaRPr lang="en-US" sz="2400" dirty="0"/>
          </a:p>
        </p:txBody>
      </p:sp>
      <p:sp>
        <p:nvSpPr>
          <p:cNvPr id="15" name="Text 9"/>
          <p:cNvSpPr/>
          <p:nvPr/>
        </p:nvSpPr>
        <p:spPr>
          <a:xfrm>
            <a:off x="7539514" y="6672977"/>
            <a:ext cx="6081474" cy="717709"/>
          </a:xfrm>
          <a:prstGeom prst="rect">
            <a:avLst/>
          </a:prstGeom>
          <a:noFill/>
          <a:ln/>
        </p:spPr>
        <p:txBody>
          <a:bodyPr wrap="square" lIns="0" tIns="0" rIns="0" bIns="0" rtlCol="0" anchor="t"/>
          <a:lstStyle/>
          <a:p>
            <a:pPr marL="0" indent="0" algn="l">
              <a:lnSpc>
                <a:spcPts val="2800"/>
              </a:lnSpc>
              <a:buNone/>
            </a:pPr>
            <a:r>
              <a:rPr lang="en-US" sz="1750" dirty="0">
                <a:solidFill>
                  <a:srgbClr val="272525"/>
                </a:solidFill>
                <a:latin typeface="Inter" pitchFamily="34" charset="0"/>
                <a:ea typeface="Inter" pitchFamily="34" charset="-122"/>
                <a:cs typeface="Inter" pitchFamily="34" charset="-120"/>
              </a:rPr>
              <a:t>Continue delivering excellent service for loyal business travelers.</a:t>
            </a:r>
            <a:endParaRPr lang="en-US" sz="1750" dirty="0"/>
          </a:p>
        </p:txBody>
      </p:sp>
      <p:sp>
        <p:nvSpPr>
          <p:cNvPr id="16" name="Rectangle 15">
            <a:extLst>
              <a:ext uri="{FF2B5EF4-FFF2-40B4-BE49-F238E27FC236}">
                <a16:creationId xmlns:a16="http://schemas.microsoft.com/office/drawing/2014/main" id="{D361D523-2299-EAE8-0382-B68BEB756CB7}"/>
              </a:ext>
            </a:extLst>
          </p:cNvPr>
          <p:cNvSpPr/>
          <p:nvPr/>
        </p:nvSpPr>
        <p:spPr>
          <a:xfrm>
            <a:off x="12210475" y="7738946"/>
            <a:ext cx="2297262" cy="4418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677</Words>
  <Application>Microsoft Office PowerPoint</Application>
  <PresentationFormat>Custom</PresentationFormat>
  <Paragraphs>103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Inter</vt:lpstr>
      <vt:lpstr>Petrona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Riya Jain</cp:lastModifiedBy>
  <cp:revision>3</cp:revision>
  <dcterms:created xsi:type="dcterms:W3CDTF">2025-07-13T15:35:08Z</dcterms:created>
  <dcterms:modified xsi:type="dcterms:W3CDTF">2025-07-13T16:29:32Z</dcterms:modified>
</cp:coreProperties>
</file>