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9" r:id="rId22"/>
    <p:sldId id="280" r:id="rId23"/>
    <p:sldId id="281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29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04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6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2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0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1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8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6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4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4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F122-B5E1-654A-A161-219895EA66A6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8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F122-B5E1-654A-A161-219895EA66A6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E2D1-8160-F440-9E76-290E6795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10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tiff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8848-7DDA-FB4B-BB58-2D5E27D3B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Sentiment in Reporting: A data-driven analysis of bias in 15 major publications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20741-C190-394F-ADC5-0205C1F79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John </a:t>
            </a:r>
            <a:r>
              <a:rPr lang="en-US" dirty="0" err="1"/>
              <a:t>Rizcallah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63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576152AB-DB4E-43E1-BE8B-9E2B5DE4C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74329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729038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4112E-8FA6-7D4A-BECF-2AA5C94D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47730"/>
            <a:ext cx="10168128" cy="2052034"/>
          </a:xfrm>
        </p:spPr>
        <p:txBody>
          <a:bodyPr>
            <a:normAutofit/>
          </a:bodyPr>
          <a:lstStyle/>
          <a:p>
            <a:r>
              <a:rPr lang="en-US" sz="4800" dirty="0"/>
              <a:t>Who has the most favorable coverage of Republicans?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01050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9A3A32-65D5-C446-A2F7-7EA2501A6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35453"/>
              </p:ext>
            </p:extLst>
          </p:nvPr>
        </p:nvGraphicFramePr>
        <p:xfrm>
          <a:off x="1851286" y="3241582"/>
          <a:ext cx="8696695" cy="2743018"/>
        </p:xfrm>
        <a:graphic>
          <a:graphicData uri="http://schemas.openxmlformats.org/drawingml/2006/table">
            <a:tbl>
              <a:tblPr firstRow="1" firstCol="1" bandRow="1"/>
              <a:tblGrid>
                <a:gridCol w="2018505">
                  <a:extLst>
                    <a:ext uri="{9D8B030D-6E8A-4147-A177-3AD203B41FA5}">
                      <a16:colId xmlns:a16="http://schemas.microsoft.com/office/drawing/2014/main" val="857948450"/>
                    </a:ext>
                  </a:extLst>
                </a:gridCol>
                <a:gridCol w="1972103">
                  <a:extLst>
                    <a:ext uri="{9D8B030D-6E8A-4147-A177-3AD203B41FA5}">
                      <a16:colId xmlns:a16="http://schemas.microsoft.com/office/drawing/2014/main" val="3548544443"/>
                    </a:ext>
                  </a:extLst>
                </a:gridCol>
                <a:gridCol w="761881">
                  <a:extLst>
                    <a:ext uri="{9D8B030D-6E8A-4147-A177-3AD203B41FA5}">
                      <a16:colId xmlns:a16="http://schemas.microsoft.com/office/drawing/2014/main" val="347675731"/>
                    </a:ext>
                  </a:extLst>
                </a:gridCol>
                <a:gridCol w="1972103">
                  <a:extLst>
                    <a:ext uri="{9D8B030D-6E8A-4147-A177-3AD203B41FA5}">
                      <a16:colId xmlns:a16="http://schemas.microsoft.com/office/drawing/2014/main" val="4116393134"/>
                    </a:ext>
                  </a:extLst>
                </a:gridCol>
                <a:gridCol w="1972103">
                  <a:extLst>
                    <a:ext uri="{9D8B030D-6E8A-4147-A177-3AD203B41FA5}">
                      <a16:colId xmlns:a16="http://schemas.microsoft.com/office/drawing/2014/main" val="457322913"/>
                    </a:ext>
                  </a:extLst>
                </a:gridCol>
              </a:tblGrid>
              <a:tr h="668195"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Lowest Compound Sentiment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862" marR="151862" marT="75931" marB="75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Highest Compound Sentiment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862" marR="151862" marT="75931" marB="75931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38316"/>
                  </a:ext>
                </a:extLst>
              </a:tr>
              <a:tr h="38218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Coefficient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Coefficient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619332"/>
                  </a:ext>
                </a:extLst>
              </a:tr>
              <a:tr h="338527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Reuters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 Times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0.008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135572"/>
                  </a:ext>
                </a:extLst>
              </a:tr>
              <a:tr h="338527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Guardian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0.0016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National Review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0.0074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654171"/>
                  </a:ext>
                </a:extLst>
              </a:tr>
              <a:tr h="338527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Talking Points Memo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0.002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Vox (tie)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0.0069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292796"/>
                  </a:ext>
                </a:extLst>
              </a:tr>
              <a:tr h="338527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 Post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0.0022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NPR (tie)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0.0069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6294"/>
                  </a:ext>
                </a:extLst>
              </a:tr>
              <a:tr h="338527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Business Insider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0.0027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Washington Post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0.0054</a:t>
                      </a:r>
                      <a:endParaRPr 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97" marR="113897" marT="1581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111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64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626A505-1B81-4132-B8E2-90DD759A6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Intercept is the average</a:t>
            </a:r>
          </a:p>
          <a:p>
            <a:endParaRPr lang="en-US" sz="2000" dirty="0"/>
          </a:p>
          <a:p>
            <a:r>
              <a:rPr lang="en-US" sz="2000" dirty="0"/>
              <a:t>Negative numbers mean less neutral</a:t>
            </a:r>
          </a:p>
          <a:p>
            <a:endParaRPr lang="en-US" sz="2000" dirty="0"/>
          </a:p>
          <a:p>
            <a:r>
              <a:rPr lang="en-US" sz="2000" dirty="0"/>
              <a:t>Positive numbers mean more neutral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C062D5B-A728-D048-9681-104A29053165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7" b="-1"/>
          <a:stretch/>
        </p:blipFill>
        <p:spPr>
          <a:xfrm>
            <a:off x="8205634" y="722376"/>
            <a:ext cx="333756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97411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99D82B3-7185-5445-8E5A-A27D7994E539}"/>
              </a:ext>
            </a:extLst>
          </p:cNvPr>
          <p:cNvSpPr/>
          <p:nvPr/>
        </p:nvSpPr>
        <p:spPr>
          <a:xfrm>
            <a:off x="0" y="1659582"/>
            <a:ext cx="8985422" cy="44135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F65F4-310E-3F4C-AF9F-09F02C78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comparisons</a:t>
            </a:r>
            <a:endParaRPr lang="en-US" dirty="0"/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752415A2-5555-1947-ACD9-98CC34E19F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92" y="1690688"/>
            <a:ext cx="8754565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39EA28-2C8F-0641-940D-60DBDEB3DC38}"/>
              </a:ext>
            </a:extLst>
          </p:cNvPr>
          <p:cNvSpPr txBox="1"/>
          <p:nvPr/>
        </p:nvSpPr>
        <p:spPr>
          <a:xfrm>
            <a:off x="9228438" y="2136338"/>
            <a:ext cx="27802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CNN is no different from Fox News, Breitbart, or the Washington 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Fox News has more negative coverage of Republicans than NPR or the New York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6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705D7B-503B-FB44-ADFF-3E410C3F1240}"/>
              </a:ext>
            </a:extLst>
          </p:cNvPr>
          <p:cNvSpPr/>
          <p:nvPr/>
        </p:nvSpPr>
        <p:spPr>
          <a:xfrm>
            <a:off x="838200" y="1828800"/>
            <a:ext cx="10654553" cy="4374776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9712D-DFB3-334B-AC2D-CF72E74A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 about Democrats</a:t>
            </a: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EC6FDCA4-AD4F-EE47-B44D-B19C095677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74735" y="2473870"/>
            <a:ext cx="6642529" cy="33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97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DD741FB-372A-2446-90FB-FA79D7B8CB37}"/>
              </a:ext>
            </a:extLst>
          </p:cNvPr>
          <p:cNvSpPr/>
          <p:nvPr/>
        </p:nvSpPr>
        <p:spPr>
          <a:xfrm>
            <a:off x="456204" y="658906"/>
            <a:ext cx="11279591" cy="5540188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A82E5-E2E3-F14F-BD3B-A1E1FED2D3BC}"/>
              </a:ext>
            </a:extLst>
          </p:cNvPr>
          <p:cNvPicPr/>
          <p:nvPr/>
        </p:nvPicPr>
        <p:blipFill>
          <a:blip r:embed="rId2"/>
          <a:srcRect/>
          <a:stretch/>
        </p:blipFill>
        <p:spPr>
          <a:xfrm>
            <a:off x="643467" y="818134"/>
            <a:ext cx="5291666" cy="5221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96D18F-6A84-AD4A-B61B-A09307271E1C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6256865" y="853100"/>
            <a:ext cx="5291667" cy="515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67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AB618F52-CEAC-E340-A3E3-E78857817F0A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" r="3" b="3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34201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39445-3593-2446-89FF-09A0AEBF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 fontScale="90000"/>
          </a:bodyPr>
          <a:lstStyle/>
          <a:p>
            <a:r>
              <a:rPr lang="en-US" sz="5200" dirty="0"/>
              <a:t>Who has the most favorable coverage of Democrats?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D1C65F-16D3-494E-B2E9-BFE6D1C04C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248677"/>
              </p:ext>
            </p:extLst>
          </p:nvPr>
        </p:nvGraphicFramePr>
        <p:xfrm>
          <a:off x="838200" y="1990261"/>
          <a:ext cx="10515602" cy="4022071"/>
        </p:xfrm>
        <a:graphic>
          <a:graphicData uri="http://schemas.openxmlformats.org/drawingml/2006/table">
            <a:tbl>
              <a:tblPr firstRow="1" firstCol="1" bandRow="1"/>
              <a:tblGrid>
                <a:gridCol w="2372340">
                  <a:extLst>
                    <a:ext uri="{9D8B030D-6E8A-4147-A177-3AD203B41FA5}">
                      <a16:colId xmlns:a16="http://schemas.microsoft.com/office/drawing/2014/main" val="2369318327"/>
                    </a:ext>
                  </a:extLst>
                </a:gridCol>
                <a:gridCol w="2372340">
                  <a:extLst>
                    <a:ext uri="{9D8B030D-6E8A-4147-A177-3AD203B41FA5}">
                      <a16:colId xmlns:a16="http://schemas.microsoft.com/office/drawing/2014/main" val="1487564955"/>
                    </a:ext>
                  </a:extLst>
                </a:gridCol>
                <a:gridCol w="916505">
                  <a:extLst>
                    <a:ext uri="{9D8B030D-6E8A-4147-A177-3AD203B41FA5}">
                      <a16:colId xmlns:a16="http://schemas.microsoft.com/office/drawing/2014/main" val="1235667742"/>
                    </a:ext>
                  </a:extLst>
                </a:gridCol>
                <a:gridCol w="2482077">
                  <a:extLst>
                    <a:ext uri="{9D8B030D-6E8A-4147-A177-3AD203B41FA5}">
                      <a16:colId xmlns:a16="http://schemas.microsoft.com/office/drawing/2014/main" val="4272451450"/>
                    </a:ext>
                  </a:extLst>
                </a:gridCol>
                <a:gridCol w="2372340">
                  <a:extLst>
                    <a:ext uri="{9D8B030D-6E8A-4147-A177-3AD203B41FA5}">
                      <a16:colId xmlns:a16="http://schemas.microsoft.com/office/drawing/2014/main" val="1187445141"/>
                    </a:ext>
                  </a:extLst>
                </a:gridCol>
              </a:tblGrid>
              <a:tr h="803805"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sng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Lowest Compound Sentiment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683" marR="182683" marT="91341" marB="9134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Highest Compound Sentiment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683" marR="182683" marT="91341" marB="91341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62501"/>
                  </a:ext>
                </a:extLst>
              </a:tr>
              <a:tr h="459752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Coefficient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0" u="sng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Coefficient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53725"/>
                  </a:ext>
                </a:extLst>
              </a:tr>
              <a:tr h="407231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Reuters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Vox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0.0107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220059"/>
                  </a:ext>
                </a:extLst>
              </a:tr>
              <a:tr h="407231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Breitbart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0.0005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Atlantic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0.0089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488620"/>
                  </a:ext>
                </a:extLst>
              </a:tr>
              <a:tr h="407231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 News (tie)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0.0009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NPR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0.0059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969730"/>
                  </a:ext>
                </a:extLst>
              </a:tr>
              <a:tr h="407231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 Post (tie)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0.0009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 Times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0.0037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807936"/>
                  </a:ext>
                </a:extLst>
              </a:tr>
              <a:tr h="407231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Buzzfeed News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0.0013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Washington Post (tie)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0.0032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251218"/>
                  </a:ext>
                </a:extLst>
              </a:tr>
              <a:tr h="722359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Talking Points 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Memo (tie)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0.0023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012" marR="137012" marT="19029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357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211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14A3D6-DD54-4A9A-A1A8-1AE71A0BF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Intercept is the average</a:t>
            </a:r>
          </a:p>
          <a:p>
            <a:endParaRPr lang="en-US" sz="2000" dirty="0"/>
          </a:p>
          <a:p>
            <a:r>
              <a:rPr lang="en-US" sz="2000" dirty="0"/>
              <a:t>Negative means less neutral</a:t>
            </a:r>
          </a:p>
          <a:p>
            <a:endParaRPr lang="en-US" sz="2000" dirty="0"/>
          </a:p>
          <a:p>
            <a:r>
              <a:rPr lang="en-US" sz="2000" dirty="0"/>
              <a:t>Positive means more neutral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D548DEE5-7724-6D48-8431-2753232EFC95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3" b="-1"/>
          <a:stretch/>
        </p:blipFill>
        <p:spPr>
          <a:xfrm>
            <a:off x="8205634" y="722376"/>
            <a:ext cx="333756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92886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99D82B3-7185-5445-8E5A-A27D7994E539}"/>
              </a:ext>
            </a:extLst>
          </p:cNvPr>
          <p:cNvSpPr/>
          <p:nvPr/>
        </p:nvSpPr>
        <p:spPr>
          <a:xfrm>
            <a:off x="0" y="1659582"/>
            <a:ext cx="8985422" cy="44135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F65F4-310E-3F4C-AF9F-09F02C78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comparisons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2415A2-5555-1947-ACD9-98CC34E19F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7149" y="1690688"/>
            <a:ext cx="8726850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39EA28-2C8F-0641-940D-60DBDEB3DC38}"/>
              </a:ext>
            </a:extLst>
          </p:cNvPr>
          <p:cNvSpPr txBox="1"/>
          <p:nvPr/>
        </p:nvSpPr>
        <p:spPr>
          <a:xfrm>
            <a:off x="9228438" y="2136338"/>
            <a:ext cx="27802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York Times has significantly higher neutrality than any other publication except Fox News and Buzzfeed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Almost everybody is significantly less positive than Vox, Atlantic, and NPR</a:t>
            </a:r>
          </a:p>
        </p:txBody>
      </p:sp>
    </p:spTree>
    <p:extLst>
      <p:ext uri="{BB962C8B-B14F-4D97-AF65-F5344CB8AC3E}">
        <p14:creationId xmlns:p14="http://schemas.microsoft.com/office/powerpoint/2010/main" val="1377502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42AD-AEE7-A14D-B174-E08D2702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4106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8006-E611-C442-9959-2E0EB3F3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bias?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6519-03E1-F949-B505-6BFEF555C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389" y="2076636"/>
            <a:ext cx="5216611" cy="4603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Democrats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F4B8B0-CB09-AF47-8F71-6C2DC7EF0DFF}"/>
              </a:ext>
            </a:extLst>
          </p:cNvPr>
          <p:cNvSpPr txBox="1">
            <a:spLocks/>
          </p:cNvSpPr>
          <p:nvPr/>
        </p:nvSpPr>
        <p:spPr>
          <a:xfrm>
            <a:off x="6137189" y="2076636"/>
            <a:ext cx="5216611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Republicans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89926-71DB-7745-B86C-CAC5A9702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087" y="2255663"/>
            <a:ext cx="2460762" cy="361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FF476C-CE46-CE44-84D8-14C47A290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44" y="5806351"/>
            <a:ext cx="1125768" cy="559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E988B-B7FF-9E4C-BD72-EB0D28924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650619"/>
            <a:ext cx="711200" cy="71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059554-A54A-8E43-95A1-E704F20A2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3116" y="4933355"/>
            <a:ext cx="1125768" cy="6927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4EB723-638A-FA41-9C00-143E90CD43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2322" y="1304691"/>
            <a:ext cx="1476562" cy="4972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D6E53D-CB22-0E4A-9563-686F3BCC99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4219" y="2767110"/>
            <a:ext cx="964079" cy="3132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F21B48-7412-6C4E-A80D-B5DDE97642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5972" y="5222042"/>
            <a:ext cx="1125768" cy="7289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2A7F1E-2DFA-1044-9B2B-EA7FC4D12B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3116" y="3464715"/>
            <a:ext cx="1125768" cy="5883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776189-9BA0-A748-BF4A-63E323974A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55149" y="4046262"/>
            <a:ext cx="964079" cy="7113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683F42-039A-9A44-A457-8854490B5F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07255" y="3088605"/>
            <a:ext cx="2177489" cy="3833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8E3FE3-CBCD-F34D-98C3-6036415524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78570" y="6297347"/>
            <a:ext cx="1125768" cy="3910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B5E9BA-D6BC-A741-8B5E-E7FD53C453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33116" y="4179612"/>
            <a:ext cx="869950" cy="577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379BEF-C958-6E4C-A27A-89A6ACC05B5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45972" y="4546107"/>
            <a:ext cx="1476562" cy="7336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975B2D-03CA-DA48-9900-AD1A1C9F802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33116" y="1570982"/>
            <a:ext cx="911139" cy="60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88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1282-B62D-044F-AA98-3A04E982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clustering?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BAB35-1C5E-3344-91EF-E4FDD9967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is just a mathematical way to determine which things are similar</a:t>
            </a:r>
          </a:p>
          <a:p>
            <a:endParaRPr lang="en-US" dirty="0"/>
          </a:p>
          <a:p>
            <a:r>
              <a:rPr lang="en-US" dirty="0"/>
              <a:t>Agglomerative Hierarchical Clustering</a:t>
            </a:r>
          </a:p>
          <a:p>
            <a:endParaRPr lang="en-US" dirty="0"/>
          </a:p>
          <a:p>
            <a:r>
              <a:rPr lang="en-US" dirty="0"/>
              <a:t>K-Means</a:t>
            </a:r>
          </a:p>
          <a:p>
            <a:endParaRPr lang="en-US" dirty="0"/>
          </a:p>
          <a:p>
            <a:r>
              <a:rPr lang="en-US" dirty="0"/>
              <a:t>DBSCAN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21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507E-ADC8-9C4A-96BB-78D012D1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 about Republicans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73A76C-4D34-9C47-B34C-EC0F3964ABB6}"/>
              </a:ext>
            </a:extLst>
          </p:cNvPr>
          <p:cNvSpPr/>
          <p:nvPr/>
        </p:nvSpPr>
        <p:spPr>
          <a:xfrm>
            <a:off x="838200" y="1725188"/>
            <a:ext cx="10515600" cy="4598901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1BA7F6D-FA3A-7541-A3B9-6CDE49A632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1405" y="2293937"/>
            <a:ext cx="3878899" cy="3694487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E8C79FD-7FA8-F646-A82A-86176DDE01F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01697" y="2293937"/>
            <a:ext cx="3878899" cy="34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38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507E-ADC8-9C4A-96BB-78D012D1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 about Democrats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73A76C-4D34-9C47-B34C-EC0F3964ABB6}"/>
              </a:ext>
            </a:extLst>
          </p:cNvPr>
          <p:cNvSpPr/>
          <p:nvPr/>
        </p:nvSpPr>
        <p:spPr>
          <a:xfrm>
            <a:off x="838200" y="1725188"/>
            <a:ext cx="10515600" cy="4598901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A7F6D-FA3A-7541-A3B9-6CDE49A632CB}"/>
              </a:ext>
            </a:extLst>
          </p:cNvPr>
          <p:cNvPicPr/>
          <p:nvPr/>
        </p:nvPicPr>
        <p:blipFill>
          <a:blip r:embed="rId2"/>
          <a:srcRect/>
          <a:stretch/>
        </p:blipFill>
        <p:spPr>
          <a:xfrm>
            <a:off x="1703611" y="2293937"/>
            <a:ext cx="3694487" cy="3694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8C79FD-7FA8-F646-A82A-86176DDE01FC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6822307" y="2293937"/>
            <a:ext cx="3637679" cy="34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67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507E-ADC8-9C4A-96BB-78D012D1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political articles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73A76C-4D34-9C47-B34C-EC0F3964ABB6}"/>
              </a:ext>
            </a:extLst>
          </p:cNvPr>
          <p:cNvSpPr/>
          <p:nvPr/>
        </p:nvSpPr>
        <p:spPr>
          <a:xfrm>
            <a:off x="838200" y="1725187"/>
            <a:ext cx="10515600" cy="4598901"/>
          </a:xfrm>
          <a:prstGeom prst="rect">
            <a:avLst/>
          </a:prstGeom>
          <a:gradFill>
            <a:gsLst>
              <a:gs pos="100000">
                <a:schemeClr val="bg1">
                  <a:lumMod val="50000"/>
                  <a:lumOff val="50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A7F6D-FA3A-7541-A3B9-6CDE49A632CB}"/>
              </a:ext>
            </a:extLst>
          </p:cNvPr>
          <p:cNvPicPr/>
          <p:nvPr/>
        </p:nvPicPr>
        <p:blipFill>
          <a:blip r:embed="rId2"/>
          <a:srcRect/>
          <a:stretch/>
        </p:blipFill>
        <p:spPr>
          <a:xfrm>
            <a:off x="1703611" y="2293937"/>
            <a:ext cx="3694487" cy="3694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8C79FD-7FA8-F646-A82A-86176DDE01FC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6822307" y="2293937"/>
            <a:ext cx="3637679" cy="346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79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507E-ADC8-9C4A-96BB-78D012D1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 about Republicans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73A76C-4D34-9C47-B34C-EC0F3964ABB6}"/>
              </a:ext>
            </a:extLst>
          </p:cNvPr>
          <p:cNvSpPr/>
          <p:nvPr/>
        </p:nvSpPr>
        <p:spPr>
          <a:xfrm>
            <a:off x="838200" y="1725188"/>
            <a:ext cx="10515600" cy="4598901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A7F6D-FA3A-7541-A3B9-6CDE49A632CB}"/>
              </a:ext>
            </a:extLst>
          </p:cNvPr>
          <p:cNvPicPr/>
          <p:nvPr/>
        </p:nvPicPr>
        <p:blipFill>
          <a:blip r:embed="rId2"/>
          <a:srcRect/>
          <a:stretch/>
        </p:blipFill>
        <p:spPr>
          <a:xfrm>
            <a:off x="838200" y="2177394"/>
            <a:ext cx="3778452" cy="369448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395412-1509-7D4E-BA15-30741B9F9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22401"/>
              </p:ext>
            </p:extLst>
          </p:nvPr>
        </p:nvGraphicFramePr>
        <p:xfrm>
          <a:off x="5016601" y="2618365"/>
          <a:ext cx="5937250" cy="2812544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1799354442"/>
                    </a:ext>
                  </a:extLst>
                </a:gridCol>
                <a:gridCol w="1978660">
                  <a:extLst>
                    <a:ext uri="{9D8B030D-6E8A-4147-A177-3AD203B41FA5}">
                      <a16:colId xmlns:a16="http://schemas.microsoft.com/office/drawing/2014/main" val="3551415639"/>
                    </a:ext>
                  </a:extLst>
                </a:gridCol>
                <a:gridCol w="1979930">
                  <a:extLst>
                    <a:ext uri="{9D8B030D-6E8A-4147-A177-3AD203B41FA5}">
                      <a16:colId xmlns:a16="http://schemas.microsoft.com/office/drawing/2014/main" val="279927114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UNDER-Represented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98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Low neutrality, negative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Low neutrality, positive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High neutrality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1342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NPR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Business Insider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Guardian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8273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New York Times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Reuters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National Review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0497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Talking Points Memo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Talking Points Memo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Vox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9952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Breitbart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589213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OVER-Represented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515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Low neutrality, negative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Low neutrality, positive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High neutrality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5463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Guardian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Atlantic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Business Insider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9940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National Review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Vox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New York Times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5899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Reuters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National Review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Talking Points Memo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2479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Vox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664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418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73A76C-4D34-9C47-B34C-EC0F3964ABB6}"/>
              </a:ext>
            </a:extLst>
          </p:cNvPr>
          <p:cNvSpPr/>
          <p:nvPr/>
        </p:nvSpPr>
        <p:spPr>
          <a:xfrm>
            <a:off x="838200" y="1725188"/>
            <a:ext cx="10515600" cy="4598901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7D0947-635D-7644-8EA0-F9AF373D0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93378"/>
              </p:ext>
            </p:extLst>
          </p:nvPr>
        </p:nvGraphicFramePr>
        <p:xfrm>
          <a:off x="5016601" y="2618365"/>
          <a:ext cx="5937250" cy="28125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3540975950"/>
                    </a:ext>
                  </a:extLst>
                </a:gridCol>
                <a:gridCol w="1978660">
                  <a:extLst>
                    <a:ext uri="{9D8B030D-6E8A-4147-A177-3AD203B41FA5}">
                      <a16:colId xmlns:a16="http://schemas.microsoft.com/office/drawing/2014/main" val="3686402420"/>
                    </a:ext>
                  </a:extLst>
                </a:gridCol>
                <a:gridCol w="1979930">
                  <a:extLst>
                    <a:ext uri="{9D8B030D-6E8A-4147-A177-3AD203B41FA5}">
                      <a16:colId xmlns:a16="http://schemas.microsoft.com/office/drawing/2014/main" val="318292783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UNDER-Represented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5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dirty="0">
                          <a:solidFill>
                            <a:schemeClr val="bg1"/>
                          </a:solidFill>
                          <a:effectLst/>
                        </a:rPr>
                        <a:t>Low neutrality, negative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Low neutrality, positive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High neutrality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028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Talking Points Memo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Breitbart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Atlantic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583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Fox News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National Review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4748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Guardian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9870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Vox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688261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OVER-Represented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07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Low neutrality, negative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Low neutrality, positive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High neutrality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4858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National Review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Atlantic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Breitbart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115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New York Post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Vox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Fox News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7291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Reuters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National Review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Talking Points Memo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1456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333903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841507E-ADC8-9C4A-96BB-78D012D1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 about Democrats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A7F6D-FA3A-7541-A3B9-6CDE49A632CB}"/>
              </a:ext>
            </a:extLst>
          </p:cNvPr>
          <p:cNvPicPr/>
          <p:nvPr/>
        </p:nvPicPr>
        <p:blipFill>
          <a:blip r:embed="rId2"/>
          <a:srcRect/>
          <a:stretch/>
        </p:blipFill>
        <p:spPr>
          <a:xfrm>
            <a:off x="838200" y="2177394"/>
            <a:ext cx="3778452" cy="369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72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73A76C-4D34-9C47-B34C-EC0F3964ABB6}"/>
              </a:ext>
            </a:extLst>
          </p:cNvPr>
          <p:cNvSpPr/>
          <p:nvPr/>
        </p:nvSpPr>
        <p:spPr>
          <a:xfrm>
            <a:off x="838200" y="1725188"/>
            <a:ext cx="10515600" cy="4598901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7D0947-635D-7644-8EA0-F9AF373D0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5200"/>
              </p:ext>
            </p:extLst>
          </p:nvPr>
        </p:nvGraphicFramePr>
        <p:xfrm>
          <a:off x="5016601" y="2718186"/>
          <a:ext cx="5937250" cy="26129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3540975950"/>
                    </a:ext>
                  </a:extLst>
                </a:gridCol>
                <a:gridCol w="1978660">
                  <a:extLst>
                    <a:ext uri="{9D8B030D-6E8A-4147-A177-3AD203B41FA5}">
                      <a16:colId xmlns:a16="http://schemas.microsoft.com/office/drawing/2014/main" val="3686402420"/>
                    </a:ext>
                  </a:extLst>
                </a:gridCol>
                <a:gridCol w="1979930">
                  <a:extLst>
                    <a:ext uri="{9D8B030D-6E8A-4147-A177-3AD203B41FA5}">
                      <a16:colId xmlns:a16="http://schemas.microsoft.com/office/drawing/2014/main" val="318292783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UNDER-Represented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5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neutrality, negative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neutrality, positive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neutrality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259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NPR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Breitbart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Atlantic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966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 Times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Business Insider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Guardian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028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Talking Points Memo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 News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National Review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583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Talking Points Memo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Vox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4748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Reuters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987047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OVER-Represented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6882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neutrality, negative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neutrality, positive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neutrality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507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Guardian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Atlantic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Breitbart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4858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National Review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National Review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Business Insider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115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Reuters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Vox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 News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7291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 Times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1456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Talking Points Memo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333903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841507E-ADC8-9C4A-96BB-78D012D1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political articles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A7F6D-FA3A-7541-A3B9-6CDE49A632CB}"/>
              </a:ext>
            </a:extLst>
          </p:cNvPr>
          <p:cNvPicPr/>
          <p:nvPr/>
        </p:nvPicPr>
        <p:blipFill>
          <a:blip r:embed="rId2"/>
          <a:srcRect/>
          <a:stretch/>
        </p:blipFill>
        <p:spPr>
          <a:xfrm>
            <a:off x="838200" y="2198385"/>
            <a:ext cx="3778452" cy="36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15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044D93-9E17-2D4D-B174-A9D3367EFC21}"/>
              </a:ext>
            </a:extLst>
          </p:cNvPr>
          <p:cNvSpPr/>
          <p:nvPr/>
        </p:nvSpPr>
        <p:spPr>
          <a:xfrm>
            <a:off x="537882" y="1713413"/>
            <a:ext cx="11116236" cy="463839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00AB3-CC2D-7148-A92C-E29E1F14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 about Republicans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2FE8F97-010A-DB4B-B2B3-3E5A956E31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66529" y="2217026"/>
            <a:ext cx="5943600" cy="30524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18A5EA-28C5-FE41-9199-E5EB9912D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40022"/>
              </p:ext>
            </p:extLst>
          </p:nvPr>
        </p:nvGraphicFramePr>
        <p:xfrm>
          <a:off x="1385047" y="2104967"/>
          <a:ext cx="2968626" cy="30396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84313">
                  <a:extLst>
                    <a:ext uri="{9D8B030D-6E8A-4147-A177-3AD203B41FA5}">
                      <a16:colId xmlns:a16="http://schemas.microsoft.com/office/drawing/2014/main" val="4062333203"/>
                    </a:ext>
                  </a:extLst>
                </a:gridCol>
                <a:gridCol w="1484313">
                  <a:extLst>
                    <a:ext uri="{9D8B030D-6E8A-4147-A177-3AD203B41FA5}">
                      <a16:colId xmlns:a16="http://schemas.microsoft.com/office/drawing/2014/main" val="429230765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UNDER-Represented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740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Mainstream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Outliers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4303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CNN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0251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Fox News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7104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Guardian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6054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New York Times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2637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Reuters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354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Washington Post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180213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OVER-Represented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464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Mainstream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Outliers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6720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Atlantic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157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Breitbart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0762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Business Insider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4126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Talking Points Memo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2616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Vox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6482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049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044D93-9E17-2D4D-B174-A9D3367EFC21}"/>
              </a:ext>
            </a:extLst>
          </p:cNvPr>
          <p:cNvSpPr/>
          <p:nvPr/>
        </p:nvSpPr>
        <p:spPr>
          <a:xfrm>
            <a:off x="537882" y="1713413"/>
            <a:ext cx="11116236" cy="463839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F9C1F7-A122-C04A-ABF8-7D7E796D0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258788"/>
              </p:ext>
            </p:extLst>
          </p:nvPr>
        </p:nvGraphicFramePr>
        <p:xfrm>
          <a:off x="1385048" y="2217026"/>
          <a:ext cx="2968626" cy="295028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84313">
                  <a:extLst>
                    <a:ext uri="{9D8B030D-6E8A-4147-A177-3AD203B41FA5}">
                      <a16:colId xmlns:a16="http://schemas.microsoft.com/office/drawing/2014/main" val="3011440045"/>
                    </a:ext>
                  </a:extLst>
                </a:gridCol>
                <a:gridCol w="1484313">
                  <a:extLst>
                    <a:ext uri="{9D8B030D-6E8A-4147-A177-3AD203B41FA5}">
                      <a16:colId xmlns:a16="http://schemas.microsoft.com/office/drawing/2014/main" val="620751284"/>
                    </a:ext>
                  </a:extLst>
                </a:gridCol>
              </a:tblGrid>
              <a:tr h="27136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UNDER-Represented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69555"/>
                  </a:ext>
                </a:extLst>
              </a:tr>
              <a:tr h="2713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Mainstream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Outliers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6242836"/>
                  </a:ext>
                </a:extLst>
              </a:tr>
              <a:tr h="2017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Breitbart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9798310"/>
                  </a:ext>
                </a:extLst>
              </a:tr>
              <a:tr h="2017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Fox News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2051820"/>
                  </a:ext>
                </a:extLst>
              </a:tr>
              <a:tr h="2017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New York Times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012935"/>
                  </a:ext>
                </a:extLst>
              </a:tr>
              <a:tr h="2261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Reuters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8392903"/>
                  </a:ext>
                </a:extLst>
              </a:tr>
              <a:tr h="27136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OVER-Represented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269413"/>
                  </a:ext>
                </a:extLst>
              </a:tr>
              <a:tr h="2713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dirty="0">
                          <a:solidFill>
                            <a:schemeClr val="bg1"/>
                          </a:solidFill>
                          <a:effectLst/>
                        </a:rPr>
                        <a:t>Mainstream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Outliers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8568136"/>
                  </a:ext>
                </a:extLst>
              </a:tr>
              <a:tr h="2017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Atlantic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997483"/>
                  </a:ext>
                </a:extLst>
              </a:tr>
              <a:tr h="2017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Business Insider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5607126"/>
                  </a:ext>
                </a:extLst>
              </a:tr>
              <a:tr h="2017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NPR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5259063"/>
                  </a:ext>
                </a:extLst>
              </a:tr>
              <a:tr h="2017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Talking Points Memo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1358626"/>
                  </a:ext>
                </a:extLst>
              </a:tr>
              <a:tr h="2261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Vox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386154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0700AB3-CC2D-7148-A92C-E29E1F14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 about Democrats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E8F97-010A-DB4B-B2B3-3E5A956E3180}"/>
              </a:ext>
            </a:extLst>
          </p:cNvPr>
          <p:cNvPicPr/>
          <p:nvPr/>
        </p:nvPicPr>
        <p:blipFill>
          <a:blip r:embed="rId2"/>
          <a:srcRect/>
          <a:stretch/>
        </p:blipFill>
        <p:spPr>
          <a:xfrm>
            <a:off x="4874544" y="2217026"/>
            <a:ext cx="5927569" cy="305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68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044D93-9E17-2D4D-B174-A9D3367EFC21}"/>
              </a:ext>
            </a:extLst>
          </p:cNvPr>
          <p:cNvSpPr/>
          <p:nvPr/>
        </p:nvSpPr>
        <p:spPr>
          <a:xfrm>
            <a:off x="537882" y="1713413"/>
            <a:ext cx="11116236" cy="463839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44708D-7F0E-0A47-BE90-48F960AF8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14714"/>
              </p:ext>
            </p:extLst>
          </p:nvPr>
        </p:nvGraphicFramePr>
        <p:xfrm>
          <a:off x="1385048" y="2217026"/>
          <a:ext cx="2968626" cy="332316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84313">
                  <a:extLst>
                    <a:ext uri="{9D8B030D-6E8A-4147-A177-3AD203B41FA5}">
                      <a16:colId xmlns:a16="http://schemas.microsoft.com/office/drawing/2014/main" val="2690161462"/>
                    </a:ext>
                  </a:extLst>
                </a:gridCol>
                <a:gridCol w="1484313">
                  <a:extLst>
                    <a:ext uri="{9D8B030D-6E8A-4147-A177-3AD203B41FA5}">
                      <a16:colId xmlns:a16="http://schemas.microsoft.com/office/drawing/2014/main" val="2268893611"/>
                    </a:ext>
                  </a:extLst>
                </a:gridCol>
              </a:tblGrid>
              <a:tr h="25361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UNDER-Represented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265812"/>
                  </a:ext>
                </a:extLst>
              </a:tr>
              <a:tr h="2536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Mainstream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Outliers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0038826"/>
                  </a:ext>
                </a:extLst>
              </a:tr>
              <a:tr h="188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CNN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2411050"/>
                  </a:ext>
                </a:extLst>
              </a:tr>
              <a:tr h="188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Fox News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8781441"/>
                  </a:ext>
                </a:extLst>
              </a:tr>
              <a:tr h="188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Guardian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3619489"/>
                  </a:ext>
                </a:extLst>
              </a:tr>
              <a:tr h="188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New York Times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1435961"/>
                  </a:ext>
                </a:extLst>
              </a:tr>
              <a:tr h="188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Reuters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9352547"/>
                  </a:ext>
                </a:extLst>
              </a:tr>
              <a:tr h="2113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Washington Post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9361024"/>
                  </a:ext>
                </a:extLst>
              </a:tr>
              <a:tr h="25361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OVER-Represented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01049"/>
                  </a:ext>
                </a:extLst>
              </a:tr>
              <a:tr h="2536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Mainstream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>
                          <a:solidFill>
                            <a:schemeClr val="bg1"/>
                          </a:solidFill>
                          <a:effectLst/>
                        </a:rPr>
                        <a:t>Outliers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37170"/>
                  </a:ext>
                </a:extLst>
              </a:tr>
              <a:tr h="188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Atlantic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3775045"/>
                  </a:ext>
                </a:extLst>
              </a:tr>
              <a:tr h="188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Breitbart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2892458"/>
                  </a:ext>
                </a:extLst>
              </a:tr>
              <a:tr h="188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Business Insider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4853168"/>
                  </a:ext>
                </a:extLst>
              </a:tr>
              <a:tr h="188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NPR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3847220"/>
                  </a:ext>
                </a:extLst>
              </a:tr>
              <a:tr h="1885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effectLst/>
                        </a:rPr>
                        <a:t>Talking Points Memo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779620"/>
                  </a:ext>
                </a:extLst>
              </a:tr>
              <a:tr h="2113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</a:rPr>
                        <a:t>Vox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5167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0700AB3-CC2D-7148-A92C-E29E1F14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political articles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E8F97-010A-DB4B-B2B3-3E5A956E3180}"/>
              </a:ext>
            </a:extLst>
          </p:cNvPr>
          <p:cNvPicPr/>
          <p:nvPr/>
        </p:nvPicPr>
        <p:blipFill>
          <a:blip r:embed="rId2"/>
          <a:srcRect/>
          <a:stretch/>
        </p:blipFill>
        <p:spPr>
          <a:xfrm>
            <a:off x="4874544" y="2229692"/>
            <a:ext cx="5927569" cy="302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5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E648D43-E1AE-3047-A866-D94F4D8A4C2F}"/>
              </a:ext>
            </a:extLst>
          </p:cNvPr>
          <p:cNvSpPr/>
          <p:nvPr/>
        </p:nvSpPr>
        <p:spPr>
          <a:xfrm>
            <a:off x="6648635" y="3729316"/>
            <a:ext cx="3285565" cy="24110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357A3-CF3C-D549-A1C8-BF8AFD25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analysis works…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6D2E5A-B01D-904D-A5A2-21E0E3C559A9}"/>
              </a:ext>
            </a:extLst>
          </p:cNvPr>
          <p:cNvSpPr/>
          <p:nvPr/>
        </p:nvSpPr>
        <p:spPr>
          <a:xfrm>
            <a:off x="1587733" y="3757521"/>
            <a:ext cx="3285565" cy="24110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E91C-2F58-D74F-9E3A-2AE2BB257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369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V</a:t>
            </a:r>
            <a:r>
              <a:rPr lang="en-US" dirty="0"/>
              <a:t>alence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A</a:t>
            </a:r>
            <a:r>
              <a:rPr lang="en-US" dirty="0"/>
              <a:t>ware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D</a:t>
            </a:r>
            <a:r>
              <a:rPr lang="en-US" dirty="0"/>
              <a:t>ictionary for </a:t>
            </a:r>
            <a:r>
              <a:rPr lang="en-US" dirty="0" err="1"/>
              <a:t>s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E</a:t>
            </a:r>
            <a:r>
              <a:rPr lang="en-US" dirty="0" err="1"/>
              <a:t>ntiment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R</a:t>
            </a:r>
            <a:r>
              <a:rPr lang="en-US" dirty="0" err="1"/>
              <a:t>easo`ning</a:t>
            </a:r>
            <a:r>
              <a:rPr lang="en-US" dirty="0"/>
              <a:t> (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VADER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Use the algorithm with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NO USER INPUT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dirty="0"/>
              <a:t>on 142,570 articles from 2016/2017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297B5C-C408-8548-8973-3A6662E17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67" y="3951197"/>
            <a:ext cx="2820895" cy="202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89B9F63-AF6A-5744-92AA-C5A114944B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908" y="3816261"/>
            <a:ext cx="2733021" cy="223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50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97E7-B7E7-C54B-9F09-597949B4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Unexpected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BFE9-74BB-9744-81FD-80770170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Fox News is fully within the mainstream media</a:t>
            </a:r>
          </a:p>
          <a:p>
            <a:r>
              <a:rPr lang="en-US" dirty="0"/>
              <a:t>Fox News is the most negative of all publications</a:t>
            </a:r>
          </a:p>
          <a:p>
            <a:r>
              <a:rPr lang="en-US" dirty="0"/>
              <a:t>NPR is outside the mainstream</a:t>
            </a:r>
          </a:p>
          <a:p>
            <a:r>
              <a:rPr lang="en-US" dirty="0"/>
              <a:t>Articles about Democrats have stronger negative sentiment than articles about Republicans</a:t>
            </a:r>
          </a:p>
          <a:p>
            <a:r>
              <a:rPr lang="en-US" dirty="0"/>
              <a:t>The New York Times is remarkably neutral and consistent in its reporting</a:t>
            </a:r>
          </a:p>
        </p:txBody>
      </p:sp>
    </p:spTree>
    <p:extLst>
      <p:ext uri="{BB962C8B-B14F-4D97-AF65-F5344CB8AC3E}">
        <p14:creationId xmlns:p14="http://schemas.microsoft.com/office/powerpoint/2010/main" val="4007420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74B8-E3A0-D041-B52F-2BFF0EF6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3342D-A42D-304A-8562-9ED1FBD79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5318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C93FE32-BCFB-4749-AECC-8BFF3F3DE73A}"/>
              </a:ext>
            </a:extLst>
          </p:cNvPr>
          <p:cNvSpPr/>
          <p:nvPr/>
        </p:nvSpPr>
        <p:spPr>
          <a:xfrm>
            <a:off x="8277175" y="4184828"/>
            <a:ext cx="3462163" cy="2432227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EAEC92-12AB-144A-BD10-3A7666E0B122}"/>
              </a:ext>
            </a:extLst>
          </p:cNvPr>
          <p:cNvSpPr/>
          <p:nvPr/>
        </p:nvSpPr>
        <p:spPr>
          <a:xfrm>
            <a:off x="838200" y="1633599"/>
            <a:ext cx="3249706" cy="2561883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8C0AD4-90E3-0D41-AB23-E40015A9C98C}"/>
              </a:ext>
            </a:extLst>
          </p:cNvPr>
          <p:cNvSpPr/>
          <p:nvPr/>
        </p:nvSpPr>
        <p:spPr>
          <a:xfrm>
            <a:off x="2846294" y="4065826"/>
            <a:ext cx="3249706" cy="2561883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5E2F2-56B5-A64E-8462-79A9B8C9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News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9A630-789F-EE45-AC05-889892EC5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887" y="365125"/>
            <a:ext cx="2460762" cy="361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58092D-EAD9-2547-ADF5-958D0131E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691" y="748234"/>
            <a:ext cx="1125768" cy="5593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CF750-D224-E648-8170-446BEDED6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459" y="190093"/>
            <a:ext cx="711200" cy="71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989A50-86D4-CB48-8D4D-58C2C5291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0384" y="862084"/>
            <a:ext cx="1125768" cy="692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8B40E6-1A4B-FF4A-A2D8-9FAA3D761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1695" y="1384955"/>
            <a:ext cx="1476562" cy="497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23B186-2463-E84F-B1C0-5800A90CF4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1659" y="947834"/>
            <a:ext cx="964079" cy="3132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D38EB0-BBFA-EE48-83EE-921C08C7EF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0345" y="133169"/>
            <a:ext cx="1125768" cy="728915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9F142DA8-EA08-7C4A-B47C-D1F95EB8C92B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001963" cy="2331496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60A7D45C-081A-E341-BB6E-08327C1A4625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195482"/>
            <a:ext cx="2726391" cy="24322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1884EF8-1EBF-7A4D-9E5E-B5590476999D}"/>
              </a:ext>
            </a:extLst>
          </p:cNvPr>
          <p:cNvSpPr/>
          <p:nvPr/>
        </p:nvSpPr>
        <p:spPr>
          <a:xfrm>
            <a:off x="5848257" y="2195880"/>
            <a:ext cx="3249706" cy="2561883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28369EF6-6973-374F-868A-B28A5E571C76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30" y="2377060"/>
            <a:ext cx="2880360" cy="2095500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B8797069-C5CD-CE49-9D29-F29531224A9C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8531695" y="4464316"/>
            <a:ext cx="2886710" cy="210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5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C7D286-8B91-064B-A9F6-3AB5FF26BE5A}"/>
              </a:ext>
            </a:extLst>
          </p:cNvPr>
          <p:cNvSpPr/>
          <p:nvPr/>
        </p:nvSpPr>
        <p:spPr>
          <a:xfrm>
            <a:off x="3308880" y="1851592"/>
            <a:ext cx="6498508" cy="4776117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382DB-79B3-F54E-9F41-29F090CC5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129" y="365125"/>
            <a:ext cx="7046260" cy="1325563"/>
          </a:xfrm>
        </p:spPr>
        <p:txBody>
          <a:bodyPr/>
          <a:lstStyle/>
          <a:p>
            <a:pPr algn="r"/>
            <a:r>
              <a:rPr lang="en-US" dirty="0"/>
              <a:t>Fun News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DA2C2-5414-064B-BBEF-59BB83EB2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84" y="3833441"/>
            <a:ext cx="1796487" cy="13255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D5A61A-BF6A-9C4D-9060-B550C6587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4" y="2827160"/>
            <a:ext cx="3025573" cy="532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C35807-FFC6-BB4B-B493-D99CDFFC6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82" y="1279813"/>
            <a:ext cx="1888876" cy="987091"/>
          </a:xfrm>
          <a:prstGeom prst="rect">
            <a:avLst/>
          </a:prstGeom>
        </p:spPr>
      </p:pic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4A27AB7F-70B3-3440-8475-B215486131C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25" y="2075191"/>
            <a:ext cx="2662024" cy="2217534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C10B49A-48BB-4643-B6FE-2497A869CD4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77" y="4292725"/>
            <a:ext cx="2662024" cy="2200150"/>
          </a:xfrm>
          <a:prstGeom prst="rect">
            <a:avLst/>
          </a:prstGeom>
        </p:spPr>
      </p:pic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6CF93A4B-CF7D-8943-ACAD-D1EE95F30917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585" y="1992383"/>
            <a:ext cx="2885440" cy="213360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E89FF3C-94DB-1245-A38D-E3DF1D21D13E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00" y="4282664"/>
            <a:ext cx="28797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2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A8AA19-8EE8-6E46-B983-20155C376157}"/>
              </a:ext>
            </a:extLst>
          </p:cNvPr>
          <p:cNvSpPr/>
          <p:nvPr/>
        </p:nvSpPr>
        <p:spPr>
          <a:xfrm>
            <a:off x="3065928" y="1690688"/>
            <a:ext cx="8444754" cy="4584606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97389-EF02-1D44-AF29-221AB2FD5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5928" y="365125"/>
            <a:ext cx="8287871" cy="1325563"/>
          </a:xfrm>
        </p:spPr>
        <p:txBody>
          <a:bodyPr/>
          <a:lstStyle/>
          <a:p>
            <a:r>
              <a:rPr lang="en-US" dirty="0"/>
              <a:t>Blog-Style News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D7196-3CF3-454B-AB55-91117B660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94" y="1027906"/>
            <a:ext cx="1764768" cy="1172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B3BE2B-9C45-6043-AD86-6F5DFAC15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51" y="2494246"/>
            <a:ext cx="1751422" cy="11633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297DAC-91F6-7144-8BC4-6818E2DB3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13" y="3951721"/>
            <a:ext cx="2289432" cy="1137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F7123-06FD-DB47-A6A1-DFD85BD00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379260"/>
            <a:ext cx="1970935" cy="68464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634D1B0-F40C-4942-B2A8-07569DD4413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477" y="1995925"/>
            <a:ext cx="1863691" cy="1987066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FBB32D0B-543C-C142-9EDE-D6548C0E8C6B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476" y="4126332"/>
            <a:ext cx="1863691" cy="1887219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F3FBACCE-48EC-DB46-8317-AABC2C37A1B6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251" y="1914977"/>
            <a:ext cx="2880360" cy="2095500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041230EC-A24C-EE4B-95DD-FEE1C970A78F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7209863" y="4126332"/>
            <a:ext cx="2886710" cy="210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3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705D7B-503B-FB44-ADFF-3E410C3F1240}"/>
              </a:ext>
            </a:extLst>
          </p:cNvPr>
          <p:cNvSpPr/>
          <p:nvPr/>
        </p:nvSpPr>
        <p:spPr>
          <a:xfrm>
            <a:off x="838200" y="1828800"/>
            <a:ext cx="10654553" cy="4374776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9712D-DFB3-334B-AC2D-CF72E74A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 about Republicans</a:t>
            </a:r>
          </a:p>
        </p:txBody>
      </p:sp>
      <p:pic>
        <p:nvPicPr>
          <p:cNvPr id="4" name="Picture 3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A6DF0F7D-8E38-9241-83F0-1336665243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74735" y="2575242"/>
            <a:ext cx="6642529" cy="31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DD741FB-372A-2446-90FB-FA79D7B8CB37}"/>
              </a:ext>
            </a:extLst>
          </p:cNvPr>
          <p:cNvSpPr/>
          <p:nvPr/>
        </p:nvSpPr>
        <p:spPr>
          <a:xfrm>
            <a:off x="456204" y="658906"/>
            <a:ext cx="11279591" cy="5540188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22A82E5-E2E3-F14F-BD3B-A1E1FED2D3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467" y="789782"/>
            <a:ext cx="5291666" cy="5278436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E96D18F-6A84-AD4A-B61B-A09307271E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6865" y="849312"/>
            <a:ext cx="5291667" cy="515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4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Table&#10;&#10;Description automatically generated">
            <a:extLst>
              <a:ext uri="{FF2B5EF4-FFF2-40B4-BE49-F238E27FC236}">
                <a16:creationId xmlns:a16="http://schemas.microsoft.com/office/drawing/2014/main" id="{BA6F0956-3ED2-DE42-9DFD-2051B08E5D2F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" r="-2" b="-2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767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2642</TotalTime>
  <Words>682</Words>
  <Application>Microsoft Macintosh PowerPoint</Application>
  <PresentationFormat>Widescreen</PresentationFormat>
  <Paragraphs>327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Sentiment in Reporting: A data-driven analysis of bias in 15 major publications</vt:lpstr>
      <vt:lpstr>Where is the bias?</vt:lpstr>
      <vt:lpstr>How the analysis works…</vt:lpstr>
      <vt:lpstr>Traditional News</vt:lpstr>
      <vt:lpstr>Fun News</vt:lpstr>
      <vt:lpstr>Blog-Style News</vt:lpstr>
      <vt:lpstr>Articles about Republicans</vt:lpstr>
      <vt:lpstr>PowerPoint Presentation</vt:lpstr>
      <vt:lpstr>PowerPoint Presentation</vt:lpstr>
      <vt:lpstr>Who has the most favorable coverage of Republicans?</vt:lpstr>
      <vt:lpstr>PowerPoint Presentation</vt:lpstr>
      <vt:lpstr>More comparisons</vt:lpstr>
      <vt:lpstr>Articles about Democrats</vt:lpstr>
      <vt:lpstr>PowerPoint Presentation</vt:lpstr>
      <vt:lpstr>PowerPoint Presentation</vt:lpstr>
      <vt:lpstr>Who has the most favorable coverage of Democrats?</vt:lpstr>
      <vt:lpstr>PowerPoint Presentation</vt:lpstr>
      <vt:lpstr>More comparisons</vt:lpstr>
      <vt:lpstr>Clustering</vt:lpstr>
      <vt:lpstr>What is clustering?</vt:lpstr>
      <vt:lpstr>Articles about Republicans</vt:lpstr>
      <vt:lpstr>Articles about Democrats</vt:lpstr>
      <vt:lpstr>All political articles</vt:lpstr>
      <vt:lpstr>Articles about Republicans</vt:lpstr>
      <vt:lpstr>Articles about Democrats</vt:lpstr>
      <vt:lpstr>All political articles</vt:lpstr>
      <vt:lpstr>Articles about Republicans</vt:lpstr>
      <vt:lpstr>Articles about Democrats</vt:lpstr>
      <vt:lpstr>All political articles</vt:lpstr>
      <vt:lpstr>Unexpected Results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in Reporting: A data-driven analysis of bias in 15 major publications</dc:title>
  <dc:creator>John Rizcallah</dc:creator>
  <cp:lastModifiedBy>John Rizcallah</cp:lastModifiedBy>
  <cp:revision>13</cp:revision>
  <dcterms:created xsi:type="dcterms:W3CDTF">2021-02-03T20:19:22Z</dcterms:created>
  <dcterms:modified xsi:type="dcterms:W3CDTF">2021-02-05T17:43:29Z</dcterms:modified>
</cp:coreProperties>
</file>