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2"/>
    <p:restoredTop sz="94706"/>
  </p:normalViewPr>
  <p:slideViewPr>
    <p:cSldViewPr snapToGrid="0" snapToObjects="1">
      <p:cViewPr varScale="1">
        <p:scale>
          <a:sx n="72" d="100"/>
          <a:sy n="72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0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8848-7DDA-FB4B-BB58-2D5E27D3B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in Reporting: A data-driven analysis of bias in 15 major publications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20741-C190-394F-ADC5-0205C1F79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John </a:t>
            </a:r>
            <a:r>
              <a:rPr lang="en-US" dirty="0" err="1"/>
              <a:t>Rizcallah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6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4112E-8FA6-7D4A-BECF-2AA5C94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 dirty="0"/>
              <a:t>Who has the most favorable coverage of Republicans?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A3A32-65D5-C446-A2F7-7EA2501A6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35453"/>
              </p:ext>
            </p:extLst>
          </p:nvPr>
        </p:nvGraphicFramePr>
        <p:xfrm>
          <a:off x="1851286" y="3241582"/>
          <a:ext cx="8696695" cy="2743018"/>
        </p:xfrm>
        <a:graphic>
          <a:graphicData uri="http://schemas.openxmlformats.org/drawingml/2006/table">
            <a:tbl>
              <a:tblPr firstRow="1" firstCol="1" bandRow="1"/>
              <a:tblGrid>
                <a:gridCol w="2018505">
                  <a:extLst>
                    <a:ext uri="{9D8B030D-6E8A-4147-A177-3AD203B41FA5}">
                      <a16:colId xmlns:a16="http://schemas.microsoft.com/office/drawing/2014/main" val="857948450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3548544443"/>
                    </a:ext>
                  </a:extLst>
                </a:gridCol>
                <a:gridCol w="761881">
                  <a:extLst>
                    <a:ext uri="{9D8B030D-6E8A-4147-A177-3AD203B41FA5}">
                      <a16:colId xmlns:a16="http://schemas.microsoft.com/office/drawing/2014/main" val="347675731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116393134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57322913"/>
                    </a:ext>
                  </a:extLst>
                </a:gridCol>
              </a:tblGrid>
              <a:tr h="66819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8316"/>
                  </a:ext>
                </a:extLst>
              </a:tr>
              <a:tr h="38218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61933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3557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54171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92796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294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0.0054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11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4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6A40-1C7C-F448-B7D8-32E31475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26A505-1B81-4132-B8E2-90DD759A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numbers mean less neutral</a:t>
            </a:r>
          </a:p>
          <a:p>
            <a:endParaRPr lang="en-US" sz="2000" dirty="0"/>
          </a:p>
          <a:p>
            <a:r>
              <a:rPr lang="en-US" sz="2000" dirty="0"/>
              <a:t>Positive numbers mean more 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C062D5B-A728-D048-9681-104A2905316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4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2" y="1690688"/>
            <a:ext cx="875456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 is no different from Fox News, Breitbart, or the Washington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 News has more negative coverage of Republicans than NPR or the New York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C6FDCA4-AD4F-EE47-B44D-B19C09567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473870"/>
            <a:ext cx="6642529" cy="33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9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643467" y="818134"/>
            <a:ext cx="5291666" cy="5221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256865" y="853100"/>
            <a:ext cx="5291667" cy="51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AB618F52-CEAC-E340-A3E3-E78857817F0A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r="3" b="3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42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9445-3593-2446-89FF-09A0AEBF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n-US" sz="5200" dirty="0"/>
              <a:t>Who has the most favorable coverage of Democrats?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D1C65F-16D3-494E-B2E9-BFE6D1C04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48677"/>
              </p:ext>
            </p:extLst>
          </p:nvPr>
        </p:nvGraphicFramePr>
        <p:xfrm>
          <a:off x="838200" y="1990261"/>
          <a:ext cx="10515602" cy="4022071"/>
        </p:xfrm>
        <a:graphic>
          <a:graphicData uri="http://schemas.openxmlformats.org/drawingml/2006/table">
            <a:tbl>
              <a:tblPr firstRow="1" firstCol="1" bandRow="1"/>
              <a:tblGrid>
                <a:gridCol w="2372340">
                  <a:extLst>
                    <a:ext uri="{9D8B030D-6E8A-4147-A177-3AD203B41FA5}">
                      <a16:colId xmlns:a16="http://schemas.microsoft.com/office/drawing/2014/main" val="2369318327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487564955"/>
                    </a:ext>
                  </a:extLst>
                </a:gridCol>
                <a:gridCol w="916505">
                  <a:extLst>
                    <a:ext uri="{9D8B030D-6E8A-4147-A177-3AD203B41FA5}">
                      <a16:colId xmlns:a16="http://schemas.microsoft.com/office/drawing/2014/main" val="1235667742"/>
                    </a:ext>
                  </a:extLst>
                </a:gridCol>
                <a:gridCol w="2482077">
                  <a:extLst>
                    <a:ext uri="{9D8B030D-6E8A-4147-A177-3AD203B41FA5}">
                      <a16:colId xmlns:a16="http://schemas.microsoft.com/office/drawing/2014/main" val="4272451450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187445141"/>
                    </a:ext>
                  </a:extLst>
                </a:gridCol>
              </a:tblGrid>
              <a:tr h="80380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2501"/>
                  </a:ext>
                </a:extLst>
              </a:tr>
              <a:tr h="45975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53725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20059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48862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6973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07936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Buzzfeed News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51218"/>
                  </a:ext>
                </a:extLst>
              </a:tr>
              <a:tr h="72235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35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2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14A3D6-DD54-4A9A-A1A8-1AE71A0B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means less neutral</a:t>
            </a:r>
          </a:p>
          <a:p>
            <a:endParaRPr lang="en-US" sz="2000" dirty="0"/>
          </a:p>
          <a:p>
            <a:r>
              <a:rPr lang="en-US" sz="2000" dirty="0"/>
              <a:t>Positive means more neutral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548DEE5-7724-6D48-8431-2753232EFC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28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7149" y="1690688"/>
            <a:ext cx="872685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Times has significantly higher neutrality than any other publication except Fox News and Buzzfeed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everybody is significantly less positive than Vox, Atlantic, and NPR</a:t>
            </a:r>
          </a:p>
        </p:txBody>
      </p:sp>
    </p:spTree>
    <p:extLst>
      <p:ext uri="{BB962C8B-B14F-4D97-AF65-F5344CB8AC3E}">
        <p14:creationId xmlns:p14="http://schemas.microsoft.com/office/powerpoint/2010/main" val="137750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42AD-AEE7-A14D-B174-E08D270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10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8006-E611-C442-9959-2E0EB3F3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519-03E1-F949-B505-6BFEF555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2076636"/>
            <a:ext cx="5216611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Democrats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F4B8B0-CB09-AF47-8F71-6C2DC7EF0DFF}"/>
              </a:ext>
            </a:extLst>
          </p:cNvPr>
          <p:cNvSpPr txBox="1">
            <a:spLocks/>
          </p:cNvSpPr>
          <p:nvPr/>
        </p:nvSpPr>
        <p:spPr>
          <a:xfrm>
            <a:off x="6137189" y="2076636"/>
            <a:ext cx="5216611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Republicans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89926-71DB-7745-B86C-CAC5A970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7" y="2255663"/>
            <a:ext cx="2460762" cy="36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F476C-CE46-CE44-84D8-14C47A29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44" y="5806351"/>
            <a:ext cx="1125768" cy="55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E988B-B7FF-9E4C-BD72-EB0D2892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50619"/>
            <a:ext cx="7112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059554-A54A-8E43-95A1-E704F20A2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116" y="4933355"/>
            <a:ext cx="1125768" cy="692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EB723-638A-FA41-9C00-143E90CD4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322" y="1304691"/>
            <a:ext cx="1476562" cy="497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6E53D-CB22-0E4A-9563-686F3BCC9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219" y="2767110"/>
            <a:ext cx="964079" cy="31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F21B48-7412-6C4E-A80D-B5DDE9764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972" y="5222042"/>
            <a:ext cx="1125768" cy="728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A7F1E-2DFA-1044-9B2B-EA7FC4D12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3116" y="3464715"/>
            <a:ext cx="1125768" cy="588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776189-9BA0-A748-BF4A-63E323974A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5149" y="4046262"/>
            <a:ext cx="964079" cy="71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83F42-039A-9A44-A457-8854490B5F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7255" y="3088605"/>
            <a:ext cx="2177489" cy="383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E3FE3-CBCD-F34D-98C3-6036415524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570" y="6297347"/>
            <a:ext cx="1125768" cy="391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E9BA-D6BC-A741-8B5E-E7FD53C453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3116" y="4179612"/>
            <a:ext cx="869950" cy="577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379BEF-C958-6E4C-A27A-89A6ACC05B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5972" y="4546107"/>
            <a:ext cx="1476562" cy="7336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75B2D-03CA-DA48-9900-AD1A1C9F80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3116" y="1570982"/>
            <a:ext cx="911139" cy="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88614-1E23-DA41-9896-6B93DDE0D979}"/>
              </a:ext>
            </a:extLst>
          </p:cNvPr>
          <p:cNvSpPr txBox="1">
            <a:spLocks/>
          </p:cNvSpPr>
          <p:nvPr/>
        </p:nvSpPr>
        <p:spPr>
          <a:xfrm>
            <a:off x="838200" y="2798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TECHNICAL JARGON ALERT!!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906-DE4A-5449-94A8-29F31A9DE770}"/>
              </a:ext>
            </a:extLst>
          </p:cNvPr>
          <p:cNvSpPr txBox="1"/>
          <p:nvPr/>
        </p:nvSpPr>
        <p:spPr>
          <a:xfrm>
            <a:off x="7261412" y="4123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2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1282-B62D-044F-AA98-3A04E982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 clustering??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AB35-1C5E-3344-91EF-E4FDD996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just a mathematical way to determine which things are similar</a:t>
            </a:r>
          </a:p>
          <a:p>
            <a:endParaRPr lang="en-US" dirty="0"/>
          </a:p>
          <a:p>
            <a:r>
              <a:rPr lang="en-US" dirty="0"/>
              <a:t>Agglomerative Hierarchical Clustering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5C13-A448-A844-9F1F-36B617D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Agg. </a:t>
            </a:r>
            <a:r>
              <a:rPr lang="en-US" dirty="0" err="1"/>
              <a:t>Hier</a:t>
            </a:r>
            <a:r>
              <a:rPr lang="en-US" dirty="0"/>
              <a:t>. </a:t>
            </a:r>
            <a:r>
              <a:rPr lang="en-US" dirty="0" err="1"/>
              <a:t>Clus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20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405" y="2293937"/>
            <a:ext cx="3878899" cy="369448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01697" y="2293937"/>
            <a:ext cx="387889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7"/>
            <a:ext cx="10515600" cy="4598901"/>
          </a:xfrm>
          <a:prstGeom prst="rect">
            <a:avLst/>
          </a:prstGeom>
          <a:gradFill>
            <a:gsLst>
              <a:gs pos="10000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648D43-E1AE-3047-A866-D94F4D8A4C2F}"/>
              </a:ext>
            </a:extLst>
          </p:cNvPr>
          <p:cNvSpPr/>
          <p:nvPr/>
        </p:nvSpPr>
        <p:spPr>
          <a:xfrm>
            <a:off x="6648635" y="3729316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57A3-CF3C-D549-A1C8-BF8AFD2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analysis works…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D2E5A-B01D-904D-A5A2-21E0E3C559A9}"/>
              </a:ext>
            </a:extLst>
          </p:cNvPr>
          <p:cNvSpPr/>
          <p:nvPr/>
        </p:nvSpPr>
        <p:spPr>
          <a:xfrm>
            <a:off x="1587733" y="3757521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E91C-2F58-D74F-9E3A-2AE2BB25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6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</a:t>
            </a:r>
            <a:r>
              <a:rPr lang="en-US" dirty="0"/>
              <a:t>alence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A</a:t>
            </a:r>
            <a:r>
              <a:rPr lang="en-US" dirty="0"/>
              <a:t>ware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</a:t>
            </a:r>
            <a:r>
              <a:rPr lang="en-US" dirty="0"/>
              <a:t>ictionary for </a:t>
            </a:r>
            <a:r>
              <a:rPr lang="en-US" dirty="0" err="1"/>
              <a:t>s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R</a:t>
            </a:r>
            <a:r>
              <a:rPr lang="en-US" dirty="0" err="1"/>
              <a:t>easo`ning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VADER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the algorithm with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NO USER INPUT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/>
              <a:t>on 142,570 articles from 2016/2017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297B5C-C408-8548-8973-3A6662E1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67" y="3951197"/>
            <a:ext cx="2820895" cy="20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9B9F63-AF6A-5744-92AA-C5A114944B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08" y="3816261"/>
            <a:ext cx="2733021" cy="22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5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C93FE32-BCFB-4749-AECC-8BFF3F3DE73A}"/>
              </a:ext>
            </a:extLst>
          </p:cNvPr>
          <p:cNvSpPr/>
          <p:nvPr/>
        </p:nvSpPr>
        <p:spPr>
          <a:xfrm>
            <a:off x="8277175" y="4184828"/>
            <a:ext cx="3462163" cy="243222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AEC92-12AB-144A-BD10-3A7666E0B122}"/>
              </a:ext>
            </a:extLst>
          </p:cNvPr>
          <p:cNvSpPr/>
          <p:nvPr/>
        </p:nvSpPr>
        <p:spPr>
          <a:xfrm>
            <a:off x="838200" y="1633599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C0AD4-90E3-0D41-AB23-E40015A9C98C}"/>
              </a:ext>
            </a:extLst>
          </p:cNvPr>
          <p:cNvSpPr/>
          <p:nvPr/>
        </p:nvSpPr>
        <p:spPr>
          <a:xfrm>
            <a:off x="2846294" y="4065826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5E2F2-56B5-A64E-8462-79A9B8C9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9A630-789F-EE45-AC05-889892EC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7" y="365125"/>
            <a:ext cx="2460762" cy="36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8092D-EAD9-2547-ADF5-958D0131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91" y="748234"/>
            <a:ext cx="1125768" cy="559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F750-D224-E648-8170-446BEDED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459" y="190093"/>
            <a:ext cx="7112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89A50-86D4-CB48-8D4D-58C2C5291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384" y="862084"/>
            <a:ext cx="1125768" cy="69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B40E6-1A4B-FF4A-A2D8-9FAA3D76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695" y="1384955"/>
            <a:ext cx="1476562" cy="49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3B186-2463-E84F-B1C0-5800A90CF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659" y="947834"/>
            <a:ext cx="964079" cy="31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D38EB0-BBFA-EE48-83EE-921C08C7E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345" y="133169"/>
            <a:ext cx="1125768" cy="72891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F142DA8-EA08-7C4A-B47C-D1F95EB8C92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01963" cy="23314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0A7D45C-081A-E341-BB6E-08327C1A462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5482"/>
            <a:ext cx="2726391" cy="24322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884EF8-1EBF-7A4D-9E5E-B5590476999D}"/>
              </a:ext>
            </a:extLst>
          </p:cNvPr>
          <p:cNvSpPr/>
          <p:nvPr/>
        </p:nvSpPr>
        <p:spPr>
          <a:xfrm>
            <a:off x="5848257" y="2195880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28369EF6-6973-374F-868A-B28A5E571C7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0" y="2377060"/>
            <a:ext cx="2880360" cy="209550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B8797069-C5CD-CE49-9D29-F29531224A9C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8531695" y="4464316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286-8B91-064B-A9F6-3AB5FF26BE5A}"/>
              </a:ext>
            </a:extLst>
          </p:cNvPr>
          <p:cNvSpPr/>
          <p:nvPr/>
        </p:nvSpPr>
        <p:spPr>
          <a:xfrm>
            <a:off x="3308880" y="1851592"/>
            <a:ext cx="6498508" cy="477611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382DB-79B3-F54E-9F41-29F090CC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129" y="365125"/>
            <a:ext cx="7046260" cy="1325563"/>
          </a:xfrm>
        </p:spPr>
        <p:txBody>
          <a:bodyPr/>
          <a:lstStyle/>
          <a:p>
            <a:pPr algn="r"/>
            <a:r>
              <a:rPr lang="en-US" dirty="0"/>
              <a:t>Fun News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A2C2-5414-064B-BBEF-59BB83EB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4" y="3833441"/>
            <a:ext cx="1796487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5A61A-BF6A-9C4D-9060-B550C658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4" y="2827160"/>
            <a:ext cx="3025573" cy="532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5807-FFC6-BB4B-B493-D99CDFFC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2" y="1279813"/>
            <a:ext cx="1888876" cy="987091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A27AB7F-70B3-3440-8475-B215486131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5" y="2075191"/>
            <a:ext cx="2662024" cy="221753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10B49A-48BB-4643-B6FE-2497A869CD4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77" y="4292725"/>
            <a:ext cx="2662024" cy="2200150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6CF93A4B-CF7D-8943-ACAD-D1EE95F3091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85" y="1992383"/>
            <a:ext cx="2885440" cy="21336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E89FF3C-94DB-1245-A38D-E3DF1D21D13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00" y="4282664"/>
            <a:ext cx="2879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2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8AA19-8EE8-6E46-B983-20155C376157}"/>
              </a:ext>
            </a:extLst>
          </p:cNvPr>
          <p:cNvSpPr/>
          <p:nvPr/>
        </p:nvSpPr>
        <p:spPr>
          <a:xfrm>
            <a:off x="3065928" y="1690688"/>
            <a:ext cx="8444754" cy="458460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7389-EF02-1D44-AF29-221AB2FD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928" y="365125"/>
            <a:ext cx="8287871" cy="1325563"/>
          </a:xfrm>
        </p:spPr>
        <p:txBody>
          <a:bodyPr/>
          <a:lstStyle/>
          <a:p>
            <a:r>
              <a:rPr lang="en-US" dirty="0"/>
              <a:t>Blog-Style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196-3CF3-454B-AB55-91117B6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4" y="1027906"/>
            <a:ext cx="1764768" cy="1172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3BE2B-9C45-6043-AD86-6F5DFAC1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51" y="2494246"/>
            <a:ext cx="1751422" cy="1163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97DAC-91F6-7144-8BC4-6818E2D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3" y="3951721"/>
            <a:ext cx="2289432" cy="1137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7123-06FD-DB47-A6A1-DFD85BD00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79260"/>
            <a:ext cx="1970935" cy="68464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634D1B0-F40C-4942-B2A8-07569DD4413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7" y="1995925"/>
            <a:ext cx="1863691" cy="198706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BB32D0B-543C-C142-9EDE-D6548C0E8C6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6" y="4126332"/>
            <a:ext cx="1863691" cy="1887219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3FBACCE-48EC-DB46-8317-AABC2C37A1B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51" y="1914977"/>
            <a:ext cx="2880360" cy="20955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41230EC-A24C-EE4B-95DD-FEE1C970A78F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209863" y="4126332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6DF0F7D-8E38-9241-83F0-1336665243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575242"/>
            <a:ext cx="6642529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89782"/>
            <a:ext cx="5291666" cy="527843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865" y="849312"/>
            <a:ext cx="5291667" cy="51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BA6F0956-3ED2-DE42-9DFD-2051B08E5D2F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" r="-2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6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325</Words>
  <Application>Microsoft Macintosh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Sentiment in Reporting: A data-driven analysis of bias in 15 major publications</vt:lpstr>
      <vt:lpstr>Where is the bias?</vt:lpstr>
      <vt:lpstr>How the analysis works…</vt:lpstr>
      <vt:lpstr>Traditional News</vt:lpstr>
      <vt:lpstr>Fun News</vt:lpstr>
      <vt:lpstr>Blog-Style News</vt:lpstr>
      <vt:lpstr>Articles about Republicans</vt:lpstr>
      <vt:lpstr>PowerPoint Presentation</vt:lpstr>
      <vt:lpstr>PowerPoint Presentation</vt:lpstr>
      <vt:lpstr>Who has the most favorable coverage of Republicans?</vt:lpstr>
      <vt:lpstr>PowerPoint Presentation</vt:lpstr>
      <vt:lpstr>More comparisons</vt:lpstr>
      <vt:lpstr>Articles about Democrats</vt:lpstr>
      <vt:lpstr>PowerPoint Presentation</vt:lpstr>
      <vt:lpstr>PowerPoint Presentation</vt:lpstr>
      <vt:lpstr>Who has the most favorable coverage of Democrats?</vt:lpstr>
      <vt:lpstr>PowerPoint Presentation</vt:lpstr>
      <vt:lpstr>More comparisons</vt:lpstr>
      <vt:lpstr>Clustering</vt:lpstr>
      <vt:lpstr>PowerPoint Presentation</vt:lpstr>
      <vt:lpstr>wtf is clustering??</vt:lpstr>
      <vt:lpstr>Agg. Hier. Clus.</vt:lpstr>
      <vt:lpstr>Articles about Republicans</vt:lpstr>
      <vt:lpstr>Articles about Democrats</vt:lpstr>
      <vt:lpstr>All political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in Reporting: A data-driven analysis of bias in 15 major publications</dc:title>
  <dc:creator>John Rizcallah</dc:creator>
  <cp:lastModifiedBy>John Rizcallah</cp:lastModifiedBy>
  <cp:revision>8</cp:revision>
  <dcterms:created xsi:type="dcterms:W3CDTF">2021-02-03T20:19:22Z</dcterms:created>
  <dcterms:modified xsi:type="dcterms:W3CDTF">2021-02-04T14:31:54Z</dcterms:modified>
</cp:coreProperties>
</file>