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2"/>
    <p:restoredTop sz="94706"/>
  </p:normalViewPr>
  <p:slideViewPr>
    <p:cSldViewPr snapToGrid="0" snapToObjects="1">
      <p:cViewPr varScale="1">
        <p:scale>
          <a:sx n="72" d="100"/>
          <a:sy n="72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0:57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0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24575,'10'28'0,"-2"-5"0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1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24575,'84'-8'0,"-45"5"0,13-3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1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23 24575,'-31'-11'0,"21"7"0,-16-3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2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1 24575,'-56'2'0,"38"-2"0,-31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2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0 24575,'-58'12'0,"11"-3"0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2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24575,'60'36'0,"-37"-23"0,21 15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2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24575,'6'1'0,"-2"1"0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3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4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5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24575,'18'86'0,"-3"-30"0,0-1 0,3 19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0:58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 24575,'-19'1'0,"10"0"0,-3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5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24575,'70'-14'0,"0"0"0,0 0 0,23-3 0,-24 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5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0 288 24575,'5'-9'0,"-1"-1"0,-1 3 0,0 0 0,13-4 0,48-28 0,-3-3 0,1-1 0,20-8 0,-35 17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6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126 209 24575,'-18'-44'0,"-27"-24"0,20 22 0,-13-5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6.5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0 24575,'-41'0'0,"25"0"0,-14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7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24575,'-41'53'0,"28"-37"0,-22 32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7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1 24575,'-47'0'0,"32"0"0,-24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7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8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24575,'6'17'0,"-2"-3"0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8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9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24575,'0'7'0,"0"-1"0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0:58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24575,'12'14'0,"-3"-4"0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9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9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0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24575,'35'-6'0,"-8"1"0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0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24575,'88'5'0,"-57"-4"0,39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0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9 24575,'-48'-5'0,"10"1"0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1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24575,'-15'2'0,"4"0"0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1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38 24575,'-4'-21'0,"1"4"0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1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24575,'22'-23'0,"6"-6"0,-5 11 0,-3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24575,'6'-2'0,"-2"1"0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24575,'31'56'0,"5"28"0,-14-32 0,-1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0:59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2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24575,'1'73'0,"-2"-25"0,-3 6 0,-6 9 0,-4 7 0,2-6 0,5-12 0,-1-2 0,-9 15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3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1 24575,'-36'8'0,"-13"7"0,19-4 0,-3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3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24575,'7'-9'0,"-1"2"0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3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24575,'-6'13'0,"2"-3"0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4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24575,'-4'50'0,"0"1"0,2-1 0,-6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4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0 24575,'-55'29'0,"33"-19"0,-18 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4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24575,'38'-17'0,"-25"11"0,18-6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5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15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24575,'1'6'0,"1"-2"0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0:59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1 24575,'-56'33'0,"40"-24"0,-34 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0:59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1 24575,'-28'63'0,"-5"-2"0,-2 0 0,-1 12 0,7-24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0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24575,'37'5'0,"16"-3"0,3-1 0,-5 1 0,43-2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0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1 101 24575,'64'-46'0,"-40"30"0,27-22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5T16:21:00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0 24575,'-38'64'0,"-1"0"0,9-19 0,2 7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0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.png"/><Relationship Id="rId21" Type="http://schemas.openxmlformats.org/officeDocument/2006/relationships/customXml" Target="../ink/ink11.xml"/><Relationship Id="rId42" Type="http://schemas.openxmlformats.org/officeDocument/2006/relationships/image" Target="../media/image60.png"/><Relationship Id="rId47" Type="http://schemas.openxmlformats.org/officeDocument/2006/relationships/customXml" Target="../ink/ink25.xml"/><Relationship Id="rId63" Type="http://schemas.openxmlformats.org/officeDocument/2006/relationships/customXml" Target="../ink/ink36.xml"/><Relationship Id="rId68" Type="http://schemas.openxmlformats.org/officeDocument/2006/relationships/customXml" Target="../ink/ink39.xml"/><Relationship Id="rId16" Type="http://schemas.openxmlformats.org/officeDocument/2006/relationships/image" Target="../media/image48.png"/><Relationship Id="rId11" Type="http://schemas.openxmlformats.org/officeDocument/2006/relationships/customXml" Target="../ink/ink6.xml"/><Relationship Id="rId32" Type="http://schemas.openxmlformats.org/officeDocument/2006/relationships/image" Target="../media/image56.png"/><Relationship Id="rId37" Type="http://schemas.openxmlformats.org/officeDocument/2006/relationships/customXml" Target="../ink/ink20.xml"/><Relationship Id="rId53" Type="http://schemas.openxmlformats.org/officeDocument/2006/relationships/image" Target="../media/image64.png"/><Relationship Id="rId58" Type="http://schemas.openxmlformats.org/officeDocument/2006/relationships/customXml" Target="../ink/ink33.xml"/><Relationship Id="rId74" Type="http://schemas.openxmlformats.org/officeDocument/2006/relationships/customXml" Target="../ink/ink42.xml"/><Relationship Id="rId79" Type="http://schemas.openxmlformats.org/officeDocument/2006/relationships/image" Target="../media/image74.png"/><Relationship Id="rId5" Type="http://schemas.openxmlformats.org/officeDocument/2006/relationships/image" Target="../media/image43.png"/><Relationship Id="rId61" Type="http://schemas.openxmlformats.org/officeDocument/2006/relationships/image" Target="../media/image67.png"/><Relationship Id="rId82" Type="http://schemas.openxmlformats.org/officeDocument/2006/relationships/customXml" Target="../ink/ink47.xml"/><Relationship Id="rId19" Type="http://schemas.openxmlformats.org/officeDocument/2006/relationships/customXml" Target="../ink/ink10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14.xml"/><Relationship Id="rId30" Type="http://schemas.openxmlformats.org/officeDocument/2006/relationships/image" Target="../media/image55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63.png"/><Relationship Id="rId56" Type="http://schemas.openxmlformats.org/officeDocument/2006/relationships/customXml" Target="../ink/ink32.xml"/><Relationship Id="rId64" Type="http://schemas.openxmlformats.org/officeDocument/2006/relationships/image" Target="../media/image68.png"/><Relationship Id="rId69" Type="http://schemas.openxmlformats.org/officeDocument/2006/relationships/image" Target="../media/image70.png"/><Relationship Id="rId7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customXml" Target="../ink/ink28.xml"/><Relationship Id="rId72" Type="http://schemas.openxmlformats.org/officeDocument/2006/relationships/customXml" Target="../ink/ink41.xml"/><Relationship Id="rId80" Type="http://schemas.openxmlformats.org/officeDocument/2006/relationships/customXml" Target="../ink/ink46.xml"/><Relationship Id="rId3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image" Target="../media/image66.png"/><Relationship Id="rId67" Type="http://schemas.openxmlformats.org/officeDocument/2006/relationships/customXml" Target="../ink/ink38.xml"/><Relationship Id="rId20" Type="http://schemas.openxmlformats.org/officeDocument/2006/relationships/image" Target="../media/image50.png"/><Relationship Id="rId41" Type="http://schemas.openxmlformats.org/officeDocument/2006/relationships/customXml" Target="../ink/ink22.xml"/><Relationship Id="rId54" Type="http://schemas.openxmlformats.org/officeDocument/2006/relationships/customXml" Target="../ink/ink30.xml"/><Relationship Id="rId62" Type="http://schemas.openxmlformats.org/officeDocument/2006/relationships/customXml" Target="../ink/ink35.xml"/><Relationship Id="rId70" Type="http://schemas.openxmlformats.org/officeDocument/2006/relationships/customXml" Target="../ink/ink40.xml"/><Relationship Id="rId75" Type="http://schemas.openxmlformats.org/officeDocument/2006/relationships/customXml" Target="../ink/ink43.xml"/><Relationship Id="rId83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54.png"/><Relationship Id="rId36" Type="http://schemas.openxmlformats.org/officeDocument/2006/relationships/image" Target="../media/image57.png"/><Relationship Id="rId49" Type="http://schemas.openxmlformats.org/officeDocument/2006/relationships/customXml" Target="../ink/ink26.xml"/><Relationship Id="rId57" Type="http://schemas.openxmlformats.org/officeDocument/2006/relationships/image" Target="../media/image65.png"/><Relationship Id="rId10" Type="http://schemas.openxmlformats.org/officeDocument/2006/relationships/image" Target="../media/image45.png"/><Relationship Id="rId31" Type="http://schemas.openxmlformats.org/officeDocument/2006/relationships/customXml" Target="../ink/ink16.xml"/><Relationship Id="rId44" Type="http://schemas.openxmlformats.org/officeDocument/2006/relationships/image" Target="../media/image61.png"/><Relationship Id="rId52" Type="http://schemas.openxmlformats.org/officeDocument/2006/relationships/customXml" Target="../ink/ink29.xml"/><Relationship Id="rId60" Type="http://schemas.openxmlformats.org/officeDocument/2006/relationships/customXml" Target="../ink/ink34.xml"/><Relationship Id="rId65" Type="http://schemas.openxmlformats.org/officeDocument/2006/relationships/customXml" Target="../ink/ink37.xml"/><Relationship Id="rId73" Type="http://schemas.openxmlformats.org/officeDocument/2006/relationships/image" Target="../media/image72.png"/><Relationship Id="rId78" Type="http://schemas.openxmlformats.org/officeDocument/2006/relationships/customXml" Target="../ink/ink45.xml"/><Relationship Id="rId81" Type="http://schemas.openxmlformats.org/officeDocument/2006/relationships/image" Target="../media/image75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49.png"/><Relationship Id="rId39" Type="http://schemas.openxmlformats.org/officeDocument/2006/relationships/customXml" Target="../ink/ink21.xml"/><Relationship Id="rId34" Type="http://schemas.openxmlformats.org/officeDocument/2006/relationships/customXml" Target="../ink/ink18.xml"/><Relationship Id="rId50" Type="http://schemas.openxmlformats.org/officeDocument/2006/relationships/customXml" Target="../ink/ink27.xml"/><Relationship Id="rId55" Type="http://schemas.openxmlformats.org/officeDocument/2006/relationships/customXml" Target="../ink/ink31.xml"/><Relationship Id="rId76" Type="http://schemas.openxmlformats.org/officeDocument/2006/relationships/customXml" Target="../ink/ink44.xml"/><Relationship Id="rId7" Type="http://schemas.openxmlformats.org/officeDocument/2006/relationships/image" Target="../media/image44.png"/><Relationship Id="rId71" Type="http://schemas.openxmlformats.org/officeDocument/2006/relationships/image" Target="../media/image71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52.png"/><Relationship Id="rId40" Type="http://schemas.openxmlformats.org/officeDocument/2006/relationships/image" Target="../media/image59.png"/><Relationship Id="rId45" Type="http://schemas.openxmlformats.org/officeDocument/2006/relationships/customXml" Target="../ink/ink24.xml"/><Relationship Id="rId66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8848-7DDA-FB4B-BB58-2D5E27D3B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in Reporting: A data-driven analysis of bias in 15 major publications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20741-C190-394F-ADC5-0205C1F79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John </a:t>
            </a:r>
            <a:r>
              <a:rPr lang="en-US" dirty="0" err="1"/>
              <a:t>Rizcallah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112E-8FA6-7D4A-BECF-2AA5C94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 dirty="0"/>
              <a:t>Who has the most favorable coverage of Republicans?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A3A32-65D5-C446-A2F7-7EA2501A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35453"/>
              </p:ext>
            </p:extLst>
          </p:nvPr>
        </p:nvGraphicFramePr>
        <p:xfrm>
          <a:off x="1851286" y="3241582"/>
          <a:ext cx="8696695" cy="2743018"/>
        </p:xfrm>
        <a:graphic>
          <a:graphicData uri="http://schemas.openxmlformats.org/drawingml/2006/table">
            <a:tbl>
              <a:tblPr firstRow="1" firstCol="1" bandRow="1"/>
              <a:tblGrid>
                <a:gridCol w="2018505">
                  <a:extLst>
                    <a:ext uri="{9D8B030D-6E8A-4147-A177-3AD203B41FA5}">
                      <a16:colId xmlns:a16="http://schemas.microsoft.com/office/drawing/2014/main" val="857948450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3548544443"/>
                    </a:ext>
                  </a:extLst>
                </a:gridCol>
                <a:gridCol w="761881">
                  <a:extLst>
                    <a:ext uri="{9D8B030D-6E8A-4147-A177-3AD203B41FA5}">
                      <a16:colId xmlns:a16="http://schemas.microsoft.com/office/drawing/2014/main" val="347675731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116393134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57322913"/>
                    </a:ext>
                  </a:extLst>
                </a:gridCol>
              </a:tblGrid>
              <a:tr h="66819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8316"/>
                  </a:ext>
                </a:extLst>
              </a:tr>
              <a:tr h="38218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1933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3557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54171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92796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294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11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4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26A505-1B81-4132-B8E2-90DD759A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numbers mean less neutral</a:t>
            </a:r>
          </a:p>
          <a:p>
            <a:endParaRPr lang="en-US" sz="2000" dirty="0"/>
          </a:p>
          <a:p>
            <a:r>
              <a:rPr lang="en-US" sz="2000" dirty="0"/>
              <a:t>Positive numbers mean more 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C062D5B-A728-D048-9681-104A2905316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4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2" y="1690688"/>
            <a:ext cx="875456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is no different from Fox News, Breitbart, or the Washington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 News has more negative coverage of Republicans than NPR or the New York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C6FDCA4-AD4F-EE47-B44D-B19C09567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473870"/>
            <a:ext cx="6642529" cy="33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643467" y="818134"/>
            <a:ext cx="5291666" cy="5221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256865" y="853100"/>
            <a:ext cx="5291667" cy="51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B618F52-CEAC-E340-A3E3-E78857817F0A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r="3" b="3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4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9445-3593-2446-89FF-09A0AEBF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n-US" sz="5200" dirty="0"/>
              <a:t>Who has the most favorable coverage of Democrats?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1C65F-16D3-494E-B2E9-BFE6D1C04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8677"/>
              </p:ext>
            </p:extLst>
          </p:nvPr>
        </p:nvGraphicFramePr>
        <p:xfrm>
          <a:off x="838200" y="1990261"/>
          <a:ext cx="10515602" cy="4022071"/>
        </p:xfrm>
        <a:graphic>
          <a:graphicData uri="http://schemas.openxmlformats.org/drawingml/2006/table">
            <a:tbl>
              <a:tblPr firstRow="1" firstCol="1" bandRow="1"/>
              <a:tblGrid>
                <a:gridCol w="2372340">
                  <a:extLst>
                    <a:ext uri="{9D8B030D-6E8A-4147-A177-3AD203B41FA5}">
                      <a16:colId xmlns:a16="http://schemas.microsoft.com/office/drawing/2014/main" val="2369318327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487564955"/>
                    </a:ext>
                  </a:extLst>
                </a:gridCol>
                <a:gridCol w="916505">
                  <a:extLst>
                    <a:ext uri="{9D8B030D-6E8A-4147-A177-3AD203B41FA5}">
                      <a16:colId xmlns:a16="http://schemas.microsoft.com/office/drawing/2014/main" val="1235667742"/>
                    </a:ext>
                  </a:extLst>
                </a:gridCol>
                <a:gridCol w="2482077">
                  <a:extLst>
                    <a:ext uri="{9D8B030D-6E8A-4147-A177-3AD203B41FA5}">
                      <a16:colId xmlns:a16="http://schemas.microsoft.com/office/drawing/2014/main" val="4272451450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187445141"/>
                    </a:ext>
                  </a:extLst>
                </a:gridCol>
              </a:tblGrid>
              <a:tr h="80380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2501"/>
                  </a:ext>
                </a:extLst>
              </a:tr>
              <a:tr h="45975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53725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20059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8862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6973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07936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Buzzfeed News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1218"/>
                  </a:ext>
                </a:extLst>
              </a:tr>
              <a:tr h="72235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35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2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14A3D6-DD54-4A9A-A1A8-1AE71A0B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means less neutral</a:t>
            </a:r>
          </a:p>
          <a:p>
            <a:endParaRPr lang="en-US" sz="2000" dirty="0"/>
          </a:p>
          <a:p>
            <a:r>
              <a:rPr lang="en-US" sz="2000" dirty="0"/>
              <a:t>Positive means more neutral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548DEE5-7724-6D48-8431-2753232EFC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28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149" y="1690688"/>
            <a:ext cx="872685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Times has significantly higher neutrality than any other publication except Fox News and Buzzfeed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everybody is significantly less positive than Vox, Atlantic, and NPR</a:t>
            </a:r>
          </a:p>
        </p:txBody>
      </p:sp>
    </p:spTree>
    <p:extLst>
      <p:ext uri="{BB962C8B-B14F-4D97-AF65-F5344CB8AC3E}">
        <p14:creationId xmlns:p14="http://schemas.microsoft.com/office/powerpoint/2010/main" val="13775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42AD-AEE7-A14D-B174-E08D270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0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8006-E611-C442-9959-2E0EB3F3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519-03E1-F949-B505-6BFEF55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2076636"/>
            <a:ext cx="5216611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Democrats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F4B8B0-CB09-AF47-8F71-6C2DC7EF0DFF}"/>
              </a:ext>
            </a:extLst>
          </p:cNvPr>
          <p:cNvSpPr txBox="1">
            <a:spLocks/>
          </p:cNvSpPr>
          <p:nvPr/>
        </p:nvSpPr>
        <p:spPr>
          <a:xfrm>
            <a:off x="6137189" y="2076636"/>
            <a:ext cx="5216611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Republicans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89926-71DB-7745-B86C-CAC5A970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7" y="2255663"/>
            <a:ext cx="2460762" cy="36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F476C-CE46-CE44-84D8-14C47A29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44" y="5806351"/>
            <a:ext cx="1125768" cy="55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988B-B7FF-9E4C-BD72-EB0D2892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50619"/>
            <a:ext cx="7112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059554-A54A-8E43-95A1-E704F20A2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116" y="4933355"/>
            <a:ext cx="1125768" cy="692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EB723-638A-FA41-9C00-143E90CD4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322" y="1304691"/>
            <a:ext cx="1476562" cy="497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6E53D-CB22-0E4A-9563-686F3BCC9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219" y="2767110"/>
            <a:ext cx="964079" cy="31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21B48-7412-6C4E-A80D-B5DDE9764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972" y="5222042"/>
            <a:ext cx="1125768" cy="728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A7F1E-2DFA-1044-9B2B-EA7FC4D12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116" y="3464715"/>
            <a:ext cx="1125768" cy="588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776189-9BA0-A748-BF4A-63E323974A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5149" y="4046262"/>
            <a:ext cx="964079" cy="71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83F42-039A-9A44-A457-8854490B5F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7255" y="3088605"/>
            <a:ext cx="2177489" cy="383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E3FE3-CBCD-F34D-98C3-6036415524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570" y="6297347"/>
            <a:ext cx="1125768" cy="391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E9BA-D6BC-A741-8B5E-E7FD53C453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3116" y="4179612"/>
            <a:ext cx="869950" cy="577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379BEF-C958-6E4C-A27A-89A6ACC05B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5972" y="4546107"/>
            <a:ext cx="1476562" cy="7336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75B2D-03CA-DA48-9900-AD1A1C9F80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3116" y="1570982"/>
            <a:ext cx="911139" cy="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88614-1E23-DA41-9896-6B93DDE0D979}"/>
              </a:ext>
            </a:extLst>
          </p:cNvPr>
          <p:cNvSpPr txBox="1">
            <a:spLocks/>
          </p:cNvSpPr>
          <p:nvPr/>
        </p:nvSpPr>
        <p:spPr>
          <a:xfrm>
            <a:off x="838200" y="2798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TECHNICAL JARGON ALERT!!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906-DE4A-5449-94A8-29F31A9DE770}"/>
              </a:ext>
            </a:extLst>
          </p:cNvPr>
          <p:cNvSpPr txBox="1"/>
          <p:nvPr/>
        </p:nvSpPr>
        <p:spPr>
          <a:xfrm>
            <a:off x="7261412" y="4123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2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1282-B62D-044F-AA98-3A04E98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AB35-1C5E-3344-91EF-E4FDD996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just a mathematical way to determine which things are similar</a:t>
            </a:r>
          </a:p>
          <a:p>
            <a:endParaRPr lang="en-US" dirty="0"/>
          </a:p>
          <a:p>
            <a:r>
              <a:rPr lang="en-US" dirty="0"/>
              <a:t>Agglomerative Hierarchical Clustering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C13-A448-A844-9F1F-36B617D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64520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405" y="2293937"/>
            <a:ext cx="3878899" cy="369448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01697" y="2293937"/>
            <a:ext cx="387889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7"/>
            <a:ext cx="10515600" cy="4598901"/>
          </a:xfrm>
          <a:prstGeom prst="rect">
            <a:avLst/>
          </a:prstGeom>
          <a:gradFill>
            <a:gsLst>
              <a:gs pos="10000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6D0-2C9B-A942-ADBE-D13F38B1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340D9E-4AF4-7848-AC49-D83425F01015}"/>
                  </a:ext>
                </a:extLst>
              </p14:cNvPr>
              <p14:cNvContentPartPr/>
              <p14:nvPr/>
            </p14:nvContentPartPr>
            <p14:xfrm>
              <a:off x="5069767" y="-169000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340D9E-4AF4-7848-AC49-D83425F01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2127" y="-17076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6C83F6-746B-9A4D-8D25-7AADC6D161F5}"/>
                  </a:ext>
                </a:extLst>
              </p14:cNvPr>
              <p14:cNvContentPartPr/>
              <p14:nvPr/>
            </p14:nvContentPartPr>
            <p14:xfrm>
              <a:off x="3411607" y="2259911"/>
              <a:ext cx="14760" cy="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6C83F6-746B-9A4D-8D25-7AADC6D16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3967" y="2242271"/>
                <a:ext cx="50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3C3329-18FE-2544-AA8E-DABED5DA0DC2}"/>
                  </a:ext>
                </a:extLst>
              </p14:cNvPr>
              <p14:cNvContentPartPr/>
              <p14:nvPr/>
            </p14:nvContentPartPr>
            <p14:xfrm>
              <a:off x="1867567" y="3565271"/>
              <a:ext cx="7920" cy="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C3329-18FE-2544-AA8E-DABED5DA0D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927" y="3547271"/>
                <a:ext cx="43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AFBB67-84CB-C143-AEDA-835A15BFB8DC}"/>
                  </a:ext>
                </a:extLst>
              </p14:cNvPr>
              <p14:cNvContentPartPr/>
              <p14:nvPr/>
            </p14:nvContentPartPr>
            <p14:xfrm>
              <a:off x="3483607" y="438319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AFBB67-84CB-C143-AEDA-835A15BFB8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5967" y="43651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4114A2-D101-DA4C-AC5B-BC9AA01FE980}"/>
                  </a:ext>
                </a:extLst>
              </p14:cNvPr>
              <p14:cNvContentPartPr/>
              <p14:nvPr/>
            </p14:nvContentPartPr>
            <p14:xfrm>
              <a:off x="2998687" y="3074591"/>
              <a:ext cx="44280" cy="2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4114A2-D101-DA4C-AC5B-BC9AA01FE9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1047" y="3056951"/>
                <a:ext cx="799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E8859F-B77F-8246-B8C0-3673F7BB4271}"/>
                  </a:ext>
                </a:extLst>
              </p14:cNvPr>
              <p14:cNvContentPartPr/>
              <p14:nvPr/>
            </p14:nvContentPartPr>
            <p14:xfrm>
              <a:off x="2303527" y="3732311"/>
              <a:ext cx="68760" cy="12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E8859F-B77F-8246-B8C0-3673F7BB42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85887" y="3714671"/>
                <a:ext cx="104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A13082-3031-EC4D-9245-14725EF5F339}"/>
                  </a:ext>
                </a:extLst>
              </p14:cNvPr>
              <p14:cNvContentPartPr/>
              <p14:nvPr/>
            </p14:nvContentPartPr>
            <p14:xfrm>
              <a:off x="2253847" y="4429991"/>
              <a:ext cx="10512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A13082-3031-EC4D-9245-14725EF5F3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5847" y="4412351"/>
                <a:ext cx="140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41B17-134C-0046-8DB6-ACF118BFD47A}"/>
                  </a:ext>
                </a:extLst>
              </p14:cNvPr>
              <p14:cNvContentPartPr/>
              <p14:nvPr/>
            </p14:nvContentPartPr>
            <p14:xfrm>
              <a:off x="6227167" y="3051191"/>
              <a:ext cx="50400" cy="3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41B17-134C-0046-8DB6-ACF118BFD4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09527" y="3033551"/>
                <a:ext cx="86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AC4308-9F11-AB41-8A83-6A5036B0C774}"/>
                  </a:ext>
                </a:extLst>
              </p14:cNvPr>
              <p14:cNvContentPartPr/>
              <p14:nvPr/>
            </p14:nvContentPartPr>
            <p14:xfrm>
              <a:off x="5123767" y="2177111"/>
              <a:ext cx="59040" cy="10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AC4308-9F11-AB41-8A83-6A5036B0C7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06127" y="2159111"/>
                <a:ext cx="94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312EFF-E4AA-EB46-A512-44B50B64D925}"/>
                  </a:ext>
                </a:extLst>
              </p14:cNvPr>
              <p14:cNvContentPartPr/>
              <p14:nvPr/>
            </p14:nvContentPartPr>
            <p14:xfrm>
              <a:off x="4801207" y="3316871"/>
              <a:ext cx="6840" cy="1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312EFF-E4AA-EB46-A512-44B50B64D9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83567" y="3299231"/>
                <a:ext cx="42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240285-5092-2B4C-929F-F15314A12E60}"/>
                  </a:ext>
                </a:extLst>
              </p14:cNvPr>
              <p14:cNvContentPartPr/>
              <p14:nvPr/>
            </p14:nvContentPartPr>
            <p14:xfrm>
              <a:off x="6437047" y="3982871"/>
              <a:ext cx="63360" cy="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240285-5092-2B4C-929F-F15314A12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19407" y="3965231"/>
                <a:ext cx="99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0A4BE2-AF3E-464A-A638-C9DB66F842E5}"/>
                  </a:ext>
                </a:extLst>
              </p14:cNvPr>
              <p14:cNvContentPartPr/>
              <p14:nvPr/>
            </p14:nvContentPartPr>
            <p14:xfrm>
              <a:off x="8589847" y="2436671"/>
              <a:ext cx="24480" cy="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0A4BE2-AF3E-464A-A638-C9DB66F842E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71847" y="2419031"/>
                <a:ext cx="60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F1CB23-B954-A841-8508-1B6E105D92D2}"/>
                  </a:ext>
                </a:extLst>
              </p14:cNvPr>
              <p14:cNvContentPartPr/>
              <p14:nvPr/>
            </p14:nvContentPartPr>
            <p14:xfrm>
              <a:off x="7346407" y="2210231"/>
              <a:ext cx="44640" cy="1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F1CB23-B954-A841-8508-1B6E105D92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28407" y="2192591"/>
                <a:ext cx="80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3CC976-D450-2149-B448-75E52A5F4CF6}"/>
                  </a:ext>
                </a:extLst>
              </p14:cNvPr>
              <p14:cNvContentPartPr/>
              <p14:nvPr/>
            </p14:nvContentPartPr>
            <p14:xfrm>
              <a:off x="6217087" y="2219591"/>
              <a:ext cx="37800" cy="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3CC976-D450-2149-B448-75E52A5F4CF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99087" y="2201591"/>
                <a:ext cx="73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941F95-CC0A-4F48-AF33-7343A5F99A61}"/>
                  </a:ext>
                </a:extLst>
              </p14:cNvPr>
              <p14:cNvContentPartPr/>
              <p14:nvPr/>
            </p14:nvContentPartPr>
            <p14:xfrm>
              <a:off x="4930447" y="3305711"/>
              <a:ext cx="45720" cy="2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941F95-CC0A-4F48-AF33-7343A5F99A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12447" y="3288071"/>
                <a:ext cx="813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5CE40C-64DA-4647-BB95-53DB1E61A9C3}"/>
                  </a:ext>
                </a:extLst>
              </p14:cNvPr>
              <p14:cNvContentPartPr/>
              <p14:nvPr/>
            </p14:nvContentPartPr>
            <p14:xfrm>
              <a:off x="5423287" y="4260791"/>
              <a:ext cx="3960" cy="1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5CE40C-64DA-4647-BB95-53DB1E61A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05287" y="4243151"/>
                <a:ext cx="39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A7974E-EC8A-0745-BD9C-00324219A1B1}"/>
                  </a:ext>
                </a:extLst>
              </p14:cNvPr>
              <p14:cNvContentPartPr/>
              <p14:nvPr/>
            </p14:nvContentPartPr>
            <p14:xfrm>
              <a:off x="7859407" y="3663551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A7974E-EC8A-0745-BD9C-00324219A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1407" y="36459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315250-61D5-FB47-AE11-D6BF15E9691E}"/>
                  </a:ext>
                </a:extLst>
              </p14:cNvPr>
              <p14:cNvContentPartPr/>
              <p14:nvPr/>
            </p14:nvContentPartPr>
            <p14:xfrm>
              <a:off x="3665767" y="2917631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315250-61D5-FB47-AE11-D6BF15E96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7767" y="28996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3D19F3-819B-7844-9B0C-7484621CB0A5}"/>
                  </a:ext>
                </a:extLst>
              </p14:cNvPr>
              <p14:cNvContentPartPr/>
              <p14:nvPr/>
            </p14:nvContentPartPr>
            <p14:xfrm>
              <a:off x="4628767" y="5435471"/>
              <a:ext cx="32400" cy="12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3D19F3-819B-7844-9B0C-7484621CB0A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1127" y="5417471"/>
                <a:ext cx="68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06D085-4F61-6A47-B148-BE2331FAB630}"/>
                  </a:ext>
                </a:extLst>
              </p14:cNvPr>
              <p14:cNvContentPartPr/>
              <p14:nvPr/>
            </p14:nvContentPartPr>
            <p14:xfrm>
              <a:off x="6773647" y="5552471"/>
              <a:ext cx="159120" cy="33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06D085-4F61-6A47-B148-BE2331FAB63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56007" y="5534831"/>
                <a:ext cx="1947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FCB440-F953-0B49-8711-868E75D0DE61}"/>
                  </a:ext>
                </a:extLst>
              </p14:cNvPr>
              <p14:cNvContentPartPr/>
              <p14:nvPr/>
            </p14:nvContentPartPr>
            <p14:xfrm>
              <a:off x="8409487" y="4620791"/>
              <a:ext cx="141840" cy="104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FCB440-F953-0B49-8711-868E75D0DE6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91487" y="4603151"/>
                <a:ext cx="177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51FAB0-028F-634A-B6FB-2913DEC3F898}"/>
                  </a:ext>
                </a:extLst>
              </p14:cNvPr>
              <p14:cNvContentPartPr/>
              <p14:nvPr/>
            </p14:nvContentPartPr>
            <p14:xfrm>
              <a:off x="9475447" y="3355751"/>
              <a:ext cx="45720" cy="75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51FAB0-028F-634A-B6FB-2913DEC3F8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57447" y="3337751"/>
                <a:ext cx="81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AB5C4C-E1FE-4749-92E5-1725D131CF5A}"/>
                  </a:ext>
                </a:extLst>
              </p14:cNvPr>
              <p14:cNvContentPartPr/>
              <p14:nvPr/>
            </p14:nvContentPartPr>
            <p14:xfrm>
              <a:off x="7764007" y="3077111"/>
              <a:ext cx="3168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AB5C4C-E1FE-4749-92E5-1725D131CF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46367" y="3059111"/>
                <a:ext cx="67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DEED70-2F18-8A41-B6FB-663F7CAAC6B1}"/>
                  </a:ext>
                </a:extLst>
              </p14:cNvPr>
              <p14:cNvContentPartPr/>
              <p14:nvPr/>
            </p14:nvContentPartPr>
            <p14:xfrm>
              <a:off x="3870607" y="4377431"/>
              <a:ext cx="32400" cy="42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DEED70-2F18-8A41-B6FB-663F7CAAC6B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52967" y="4359431"/>
                <a:ext cx="68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7C5A05-4311-564D-A12A-5D8B151AD903}"/>
                  </a:ext>
                </a:extLst>
              </p14:cNvPr>
              <p14:cNvContentPartPr/>
              <p14:nvPr/>
            </p14:nvContentPartPr>
            <p14:xfrm>
              <a:off x="2933527" y="5430431"/>
              <a:ext cx="3672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7C5A05-4311-564D-A12A-5D8B151AD90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15887" y="5412791"/>
                <a:ext cx="72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654D034-4059-9E46-8CDB-170E63F9043A}"/>
                  </a:ext>
                </a:extLst>
              </p14:cNvPr>
              <p14:cNvContentPartPr/>
              <p14:nvPr/>
            </p14:nvContentPartPr>
            <p14:xfrm>
              <a:off x="1198327" y="471907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654D034-4059-9E46-8CDB-170E63F90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687" y="47010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74307D-CEC5-D24B-A6B6-5D39CC2F5DE0}"/>
                  </a:ext>
                </a:extLst>
              </p14:cNvPr>
              <p14:cNvContentPartPr/>
              <p14:nvPr/>
            </p14:nvContentPartPr>
            <p14:xfrm>
              <a:off x="1978447" y="2428391"/>
              <a:ext cx="3960" cy="11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74307D-CEC5-D24B-A6B6-5D39CC2F5D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0807" y="2410391"/>
                <a:ext cx="39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8065D2-5526-9849-98F4-5B049E45B040}"/>
                  </a:ext>
                </a:extLst>
              </p14:cNvPr>
              <p14:cNvContentPartPr/>
              <p14:nvPr/>
            </p14:nvContentPartPr>
            <p14:xfrm>
              <a:off x="3886087" y="3419831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8065D2-5526-9849-98F4-5B049E45B0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087" y="34018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92A87A-7C37-A444-916B-375D2E4A7F85}"/>
                  </a:ext>
                </a:extLst>
              </p14:cNvPr>
              <p14:cNvContentPartPr/>
              <p14:nvPr/>
            </p14:nvContentPartPr>
            <p14:xfrm>
              <a:off x="4794367" y="4475711"/>
              <a:ext cx="360" cy="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92A87A-7C37-A444-916B-375D2E4A7F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76727" y="4458071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C2FF6D-5895-A84F-A07D-4DFC5409E3B0}"/>
                  </a:ext>
                </a:extLst>
              </p14:cNvPr>
              <p14:cNvContentPartPr/>
              <p14:nvPr/>
            </p14:nvContentPartPr>
            <p14:xfrm>
              <a:off x="5454607" y="5339711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C2FF6D-5895-A84F-A07D-4DFC5409E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607" y="53217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80FC48-B904-4041-82A5-C9F53FF57F79}"/>
                  </a:ext>
                </a:extLst>
              </p14:cNvPr>
              <p14:cNvContentPartPr/>
              <p14:nvPr/>
            </p14:nvContentPartPr>
            <p14:xfrm>
              <a:off x="4431847" y="2582831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80FC48-B904-4041-82A5-C9F53FF57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47" y="25651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8AD7B8-8D08-9345-91EF-49EAAAE248BD}"/>
                  </a:ext>
                </a:extLst>
              </p14:cNvPr>
              <p14:cNvContentPartPr/>
              <p14:nvPr/>
            </p14:nvContentPartPr>
            <p14:xfrm>
              <a:off x="4583047" y="1360991"/>
              <a:ext cx="23040" cy="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8AD7B8-8D08-9345-91EF-49EAAAE248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5407" y="1343351"/>
                <a:ext cx="58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AD686A3-02B0-FC47-A1C1-3CB2B6EC181D}"/>
                  </a:ext>
                </a:extLst>
              </p14:cNvPr>
              <p14:cNvContentPartPr/>
              <p14:nvPr/>
            </p14:nvContentPartPr>
            <p14:xfrm>
              <a:off x="7135447" y="976151"/>
              <a:ext cx="6840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AD686A3-02B0-FC47-A1C1-3CB2B6EC18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17447" y="958151"/>
                <a:ext cx="104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6DC17A-7F66-0C46-A1BC-2DBA0CE0EAA2}"/>
                  </a:ext>
                </a:extLst>
              </p14:cNvPr>
              <p14:cNvContentPartPr/>
              <p14:nvPr/>
            </p14:nvContentPartPr>
            <p14:xfrm>
              <a:off x="8818807" y="1277471"/>
              <a:ext cx="31320" cy="3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6DC17A-7F66-0C46-A1BC-2DBA0CE0EA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167" y="1259471"/>
                <a:ext cx="66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76AFAA-8BF1-2643-9D45-9EE5DD71F598}"/>
                  </a:ext>
                </a:extLst>
              </p14:cNvPr>
              <p14:cNvContentPartPr/>
              <p14:nvPr/>
            </p14:nvContentPartPr>
            <p14:xfrm>
              <a:off x="7337767" y="1694711"/>
              <a:ext cx="10080" cy="1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76AFAA-8BF1-2643-9D45-9EE5DD71F59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20127" y="1676711"/>
                <a:ext cx="45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44FF2A-EA19-1D40-872A-0842D5B2BE1D}"/>
                  </a:ext>
                </a:extLst>
              </p14:cNvPr>
              <p14:cNvContentPartPr/>
              <p14:nvPr/>
            </p14:nvContentPartPr>
            <p14:xfrm>
              <a:off x="6293767" y="1528391"/>
              <a:ext cx="2880" cy="14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44FF2A-EA19-1D40-872A-0842D5B2BE1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75767" y="1510391"/>
                <a:ext cx="385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798057F-B6B5-3146-959E-FC56B26C7196}"/>
                  </a:ext>
                </a:extLst>
              </p14:cNvPr>
              <p14:cNvContentPartPr/>
              <p14:nvPr/>
            </p14:nvContentPartPr>
            <p14:xfrm>
              <a:off x="5490967" y="866711"/>
              <a:ext cx="33840" cy="31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798057F-B6B5-3146-959E-FC56B26C719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72967" y="848711"/>
                <a:ext cx="694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C5569F-EBB4-2443-9CF0-1003C9B673FE}"/>
                  </a:ext>
                </a:extLst>
              </p14:cNvPr>
              <p14:cNvContentPartPr/>
              <p14:nvPr/>
            </p14:nvContentPartPr>
            <p14:xfrm>
              <a:off x="5952847" y="726311"/>
              <a:ext cx="3960" cy="1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C5569F-EBB4-2443-9CF0-1003C9B673F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34847" y="708671"/>
                <a:ext cx="39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41DF16-1572-734F-9A31-556B31722630}"/>
                  </a:ext>
                </a:extLst>
              </p14:cNvPr>
              <p14:cNvContentPartPr/>
              <p14:nvPr/>
            </p14:nvContentPartPr>
            <p14:xfrm>
              <a:off x="9719887" y="2032391"/>
              <a:ext cx="39600" cy="90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41DF16-1572-734F-9A31-556B317226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01887" y="2014751"/>
                <a:ext cx="75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0F03CDA-DBE6-3943-9D56-AADD2EEDD81C}"/>
                  </a:ext>
                </a:extLst>
              </p14:cNvPr>
              <p14:cNvContentPartPr/>
              <p14:nvPr/>
            </p14:nvContentPartPr>
            <p14:xfrm>
              <a:off x="10367527" y="3097991"/>
              <a:ext cx="33120" cy="217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0F03CDA-DBE6-3943-9D56-AADD2EEDD81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49527" y="3079991"/>
                <a:ext cx="687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B941194-20F7-3344-9DE9-725BC1E1F45C}"/>
                  </a:ext>
                </a:extLst>
              </p14:cNvPr>
              <p14:cNvContentPartPr/>
              <p14:nvPr/>
            </p14:nvContentPartPr>
            <p14:xfrm>
              <a:off x="9551407" y="4381751"/>
              <a:ext cx="53280" cy="17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B941194-20F7-3344-9DE9-725BC1E1F4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33407" y="4364111"/>
                <a:ext cx="88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55A616-D394-E445-BE0F-18A51495EF1C}"/>
                  </a:ext>
                </a:extLst>
              </p14:cNvPr>
              <p14:cNvContentPartPr/>
              <p14:nvPr/>
            </p14:nvContentPartPr>
            <p14:xfrm>
              <a:off x="8841487" y="3618191"/>
              <a:ext cx="5040" cy="6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55A616-D394-E445-BE0F-18A51495EF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3487" y="3600191"/>
                <a:ext cx="40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06E72BD-3526-A74E-981F-2C2E56F9237E}"/>
                  </a:ext>
                </a:extLst>
              </p14:cNvPr>
              <p14:cNvContentPartPr/>
              <p14:nvPr/>
            </p14:nvContentPartPr>
            <p14:xfrm>
              <a:off x="9256567" y="2561951"/>
              <a:ext cx="3960" cy="8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06E72BD-3526-A74E-981F-2C2E56F923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38927" y="2544311"/>
                <a:ext cx="39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3FA776D-FE2A-E548-B3F3-38045AD75B53}"/>
                  </a:ext>
                </a:extLst>
              </p14:cNvPr>
              <p14:cNvContentPartPr/>
              <p14:nvPr/>
            </p14:nvContentPartPr>
            <p14:xfrm>
              <a:off x="7709287" y="4310471"/>
              <a:ext cx="6840" cy="74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3FA776D-FE2A-E548-B3F3-38045AD75B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91287" y="4292831"/>
                <a:ext cx="424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FF8CDF5-14FA-D644-B7B3-14D56FD07E96}"/>
                  </a:ext>
                </a:extLst>
              </p14:cNvPr>
              <p14:cNvContentPartPr/>
              <p14:nvPr/>
            </p14:nvContentPartPr>
            <p14:xfrm>
              <a:off x="6988567" y="4757951"/>
              <a:ext cx="42480" cy="22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FF8CDF5-14FA-D644-B7B3-14D56FD07E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70567" y="4739951"/>
                <a:ext cx="78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69FC15-CCAA-1949-B0BB-68321442E8D1}"/>
                  </a:ext>
                </a:extLst>
              </p14:cNvPr>
              <p14:cNvContentPartPr/>
              <p14:nvPr/>
            </p14:nvContentPartPr>
            <p14:xfrm>
              <a:off x="6296647" y="4841831"/>
              <a:ext cx="29880" cy="12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69FC15-CCAA-1949-B0BB-68321442E8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79007" y="4824191"/>
                <a:ext cx="655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26FEA1-FC75-0741-B03E-C93D9B57BFFC}"/>
                  </a:ext>
                </a:extLst>
              </p14:cNvPr>
              <p14:cNvContentPartPr/>
              <p14:nvPr/>
            </p14:nvContentPartPr>
            <p14:xfrm>
              <a:off x="7199887" y="3569591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26FEA1-FC75-0741-B03E-C93D9B57B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2247" y="35515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361BA57-0A2A-1345-88E3-BB6FE864C938}"/>
                  </a:ext>
                </a:extLst>
              </p14:cNvPr>
              <p14:cNvContentPartPr/>
              <p14:nvPr/>
            </p14:nvContentPartPr>
            <p14:xfrm>
              <a:off x="5539567" y="2824391"/>
              <a:ext cx="1440" cy="3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361BA57-0A2A-1345-88E3-BB6FE864C9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21927" y="2806391"/>
                <a:ext cx="3708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28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38200" y="2177394"/>
            <a:ext cx="3778452" cy="3694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395412-1509-7D4E-BA15-30741B9F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22401"/>
              </p:ext>
            </p:extLst>
          </p:nvPr>
        </p:nvGraphicFramePr>
        <p:xfrm>
          <a:off x="5016601" y="2618365"/>
          <a:ext cx="5937250" cy="281254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799354442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551415639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7992711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98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34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8273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95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9213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15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46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40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899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4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6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18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7D0947-635D-7644-8EA0-F9AF373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3378"/>
              </p:ext>
            </p:extLst>
          </p:nvPr>
        </p:nvGraphicFramePr>
        <p:xfrm>
          <a:off x="5016601" y="2618365"/>
          <a:ext cx="5937250" cy="2812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540975950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68640242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18292783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28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5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748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87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8826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85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1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Post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29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5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3390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38200" y="2177394"/>
            <a:ext cx="3778452" cy="36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7D0947-635D-7644-8EA0-F9AF373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200"/>
              </p:ext>
            </p:extLst>
          </p:nvPr>
        </p:nvGraphicFramePr>
        <p:xfrm>
          <a:off x="5016601" y="2718186"/>
          <a:ext cx="5937250" cy="26129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540975950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68640242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18292783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UNDER-Represented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259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96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28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5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748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87047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OVER-Represented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88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0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85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1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29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5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3390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38200" y="2198385"/>
            <a:ext cx="3778452" cy="3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648D43-E1AE-3047-A866-D94F4D8A4C2F}"/>
              </a:ext>
            </a:extLst>
          </p:cNvPr>
          <p:cNvSpPr/>
          <p:nvPr/>
        </p:nvSpPr>
        <p:spPr>
          <a:xfrm>
            <a:off x="6648635" y="3729316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57A3-CF3C-D549-A1C8-BF8AFD2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analysis works…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D2E5A-B01D-904D-A5A2-21E0E3C559A9}"/>
              </a:ext>
            </a:extLst>
          </p:cNvPr>
          <p:cNvSpPr/>
          <p:nvPr/>
        </p:nvSpPr>
        <p:spPr>
          <a:xfrm>
            <a:off x="1587733" y="3757521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E91C-2F58-D74F-9E3A-2AE2BB25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6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</a:t>
            </a:r>
            <a:r>
              <a:rPr lang="en-US" dirty="0"/>
              <a:t>alence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A</a:t>
            </a:r>
            <a:r>
              <a:rPr lang="en-US" dirty="0"/>
              <a:t>ware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</a:t>
            </a:r>
            <a:r>
              <a:rPr lang="en-US" dirty="0"/>
              <a:t>ictionary for </a:t>
            </a:r>
            <a:r>
              <a:rPr lang="en-US" dirty="0" err="1"/>
              <a:t>s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R</a:t>
            </a:r>
            <a:r>
              <a:rPr lang="en-US" dirty="0" err="1"/>
              <a:t>easo`ning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VADER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the algorithm with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NO USER INPUT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on 142,570 articles from 2016/2017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97B5C-C408-8548-8973-3A6662E1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67" y="3951197"/>
            <a:ext cx="2820895" cy="20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9B9F63-AF6A-5744-92AA-C5A114944B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08" y="3816261"/>
            <a:ext cx="2733021" cy="22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50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2CB-D520-5947-B98F-D1C29F5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214724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044D93-9E17-2D4D-B174-A9D3367EFC21}"/>
              </a:ext>
            </a:extLst>
          </p:cNvPr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00AB3-CC2D-7148-A92C-E29E1F1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FE8F97-010A-DB4B-B2B3-3E5A956E3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6529" y="2217026"/>
            <a:ext cx="5943600" cy="30524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18A5EA-28C5-FE41-9199-E5EB9912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0022"/>
              </p:ext>
            </p:extLst>
          </p:nvPr>
        </p:nvGraphicFramePr>
        <p:xfrm>
          <a:off x="1385047" y="2104967"/>
          <a:ext cx="2968626" cy="30396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>
                  <a:extLst>
                    <a:ext uri="{9D8B030D-6E8A-4147-A177-3AD203B41FA5}">
                      <a16:colId xmlns:a16="http://schemas.microsoft.com/office/drawing/2014/main" val="4062333203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429230765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40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30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CNN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25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10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05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63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35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Washington Post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021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6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672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0762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412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616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48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04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044D93-9E17-2D4D-B174-A9D3367EFC21}"/>
              </a:ext>
            </a:extLst>
          </p:cNvPr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F9C1F7-A122-C04A-ABF8-7D7E796D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58788"/>
              </p:ext>
            </p:extLst>
          </p:nvPr>
        </p:nvGraphicFramePr>
        <p:xfrm>
          <a:off x="1385048" y="2217026"/>
          <a:ext cx="2968626" cy="29502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>
                  <a:extLst>
                    <a:ext uri="{9D8B030D-6E8A-4147-A177-3AD203B41FA5}">
                      <a16:colId xmlns:a16="http://schemas.microsoft.com/office/drawing/2014/main" val="3011440045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620751284"/>
                    </a:ext>
                  </a:extLst>
                </a:gridCol>
              </a:tblGrid>
              <a:tr h="2713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555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242836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798310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051820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12935"/>
                  </a:ext>
                </a:extLst>
              </a:tr>
              <a:tr h="2261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392903"/>
                  </a:ext>
                </a:extLst>
              </a:tr>
              <a:tr h="2713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69413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568136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97483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607126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259063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358626"/>
                  </a:ext>
                </a:extLst>
              </a:tr>
              <a:tr h="2261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86154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700AB3-CC2D-7148-A92C-E29E1F1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8F97-010A-DB4B-B2B3-3E5A956E3180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4874544" y="2217026"/>
            <a:ext cx="5927569" cy="30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8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044D93-9E17-2D4D-B174-A9D3367EFC21}"/>
              </a:ext>
            </a:extLst>
          </p:cNvPr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44708D-7F0E-0A47-BE90-48F960AF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4714"/>
              </p:ext>
            </p:extLst>
          </p:nvPr>
        </p:nvGraphicFramePr>
        <p:xfrm>
          <a:off x="1385048" y="2217026"/>
          <a:ext cx="2968626" cy="33231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>
                  <a:extLst>
                    <a:ext uri="{9D8B030D-6E8A-4147-A177-3AD203B41FA5}">
                      <a16:colId xmlns:a16="http://schemas.microsoft.com/office/drawing/2014/main" val="2690161462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268893611"/>
                    </a:ext>
                  </a:extLst>
                </a:gridCol>
              </a:tblGrid>
              <a:tr h="2536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65812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038826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CNN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411050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781441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619489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435961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352547"/>
                  </a:ext>
                </a:extLst>
              </a:tr>
              <a:tr h="2113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Washington Post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361024"/>
                  </a:ext>
                </a:extLst>
              </a:tr>
              <a:tr h="2536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0104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37170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775045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892458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853168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847220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779620"/>
                  </a:ext>
                </a:extLst>
              </a:tr>
              <a:tr h="2113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5167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700AB3-CC2D-7148-A92C-E29E1F1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8F97-010A-DB4B-B2B3-3E5A956E3180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4874544" y="2229692"/>
            <a:ext cx="5927569" cy="3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53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97E7-B7E7-C54B-9F09-597949B4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BFE9-74BB-9744-81FD-80770170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Fox News is fully within the mainstream media</a:t>
            </a:r>
          </a:p>
          <a:p>
            <a:r>
              <a:rPr lang="en-US" dirty="0"/>
              <a:t>Fox News is the most negative of all publications</a:t>
            </a:r>
          </a:p>
          <a:p>
            <a:r>
              <a:rPr lang="en-US" dirty="0"/>
              <a:t>NPR is outside the mainstream</a:t>
            </a:r>
          </a:p>
          <a:p>
            <a:r>
              <a:rPr lang="en-US" dirty="0"/>
              <a:t>Articles about Democrats have stronger negative sentiment than articles about Republicans</a:t>
            </a:r>
          </a:p>
          <a:p>
            <a:r>
              <a:rPr lang="en-US" dirty="0"/>
              <a:t>The New York Times is remarkably neutral and consistent in its reporting</a:t>
            </a:r>
          </a:p>
        </p:txBody>
      </p:sp>
    </p:spTree>
    <p:extLst>
      <p:ext uri="{BB962C8B-B14F-4D97-AF65-F5344CB8AC3E}">
        <p14:creationId xmlns:p14="http://schemas.microsoft.com/office/powerpoint/2010/main" val="400742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74B8-E3A0-D041-B52F-2BFF0EF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342D-A42D-304A-8562-9ED1FBD7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31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C93FE32-BCFB-4749-AECC-8BFF3F3DE73A}"/>
              </a:ext>
            </a:extLst>
          </p:cNvPr>
          <p:cNvSpPr/>
          <p:nvPr/>
        </p:nvSpPr>
        <p:spPr>
          <a:xfrm>
            <a:off x="8277175" y="4184828"/>
            <a:ext cx="3462163" cy="243222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AEC92-12AB-144A-BD10-3A7666E0B122}"/>
              </a:ext>
            </a:extLst>
          </p:cNvPr>
          <p:cNvSpPr/>
          <p:nvPr/>
        </p:nvSpPr>
        <p:spPr>
          <a:xfrm>
            <a:off x="838200" y="1633599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C0AD4-90E3-0D41-AB23-E40015A9C98C}"/>
              </a:ext>
            </a:extLst>
          </p:cNvPr>
          <p:cNvSpPr/>
          <p:nvPr/>
        </p:nvSpPr>
        <p:spPr>
          <a:xfrm>
            <a:off x="2846294" y="4065826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5E2F2-56B5-A64E-8462-79A9B8C9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9A630-789F-EE45-AC05-889892EC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7" y="365125"/>
            <a:ext cx="2460762" cy="36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8092D-EAD9-2547-ADF5-958D013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91" y="748234"/>
            <a:ext cx="1125768" cy="55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F750-D224-E648-8170-446BEDED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459" y="190093"/>
            <a:ext cx="7112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89A50-86D4-CB48-8D4D-58C2C5291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384" y="862084"/>
            <a:ext cx="1125768" cy="69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B40E6-1A4B-FF4A-A2D8-9FAA3D76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695" y="1384955"/>
            <a:ext cx="1476562" cy="49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3B186-2463-E84F-B1C0-5800A90CF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659" y="947834"/>
            <a:ext cx="964079" cy="31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38EB0-BBFA-EE48-83EE-921C08C7E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345" y="133169"/>
            <a:ext cx="1125768" cy="7289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F142DA8-EA08-7C4A-B47C-D1F95EB8C92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01963" cy="23314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0A7D45C-081A-E341-BB6E-08327C1A462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5482"/>
            <a:ext cx="2726391" cy="24322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884EF8-1EBF-7A4D-9E5E-B5590476999D}"/>
              </a:ext>
            </a:extLst>
          </p:cNvPr>
          <p:cNvSpPr/>
          <p:nvPr/>
        </p:nvSpPr>
        <p:spPr>
          <a:xfrm>
            <a:off x="5848257" y="2195880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28369EF6-6973-374F-868A-B28A5E571C7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0" y="2377060"/>
            <a:ext cx="2880360" cy="20955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8797069-C5CD-CE49-9D29-F29531224A9C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8531695" y="4464316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286-8B91-064B-A9F6-3AB5FF26BE5A}"/>
              </a:ext>
            </a:extLst>
          </p:cNvPr>
          <p:cNvSpPr/>
          <p:nvPr/>
        </p:nvSpPr>
        <p:spPr>
          <a:xfrm>
            <a:off x="3308880" y="1851592"/>
            <a:ext cx="6498508" cy="477611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382DB-79B3-F54E-9F41-29F090CC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29" y="365125"/>
            <a:ext cx="7046260" cy="1325563"/>
          </a:xfrm>
        </p:spPr>
        <p:txBody>
          <a:bodyPr/>
          <a:lstStyle/>
          <a:p>
            <a:pPr algn="r"/>
            <a:r>
              <a:rPr lang="en-US" dirty="0"/>
              <a:t>Fun News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A2C2-5414-064B-BBEF-59BB83EB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4" y="3833441"/>
            <a:ext cx="1796487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5A61A-BF6A-9C4D-9060-B550C658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4" y="2827160"/>
            <a:ext cx="3025573" cy="532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5807-FFC6-BB4B-B493-D99CDFFC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2" y="1279813"/>
            <a:ext cx="1888876" cy="987091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A27AB7F-70B3-3440-8475-B215486131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5" y="2075191"/>
            <a:ext cx="2662024" cy="221753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10B49A-48BB-4643-B6FE-2497A869CD4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77" y="4292725"/>
            <a:ext cx="2662024" cy="2200150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6CF93A4B-CF7D-8943-ACAD-D1EE95F3091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5" y="1992383"/>
            <a:ext cx="2885440" cy="21336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E89FF3C-94DB-1245-A38D-E3DF1D21D13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00" y="4282664"/>
            <a:ext cx="2879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8AA19-8EE8-6E46-B983-20155C376157}"/>
              </a:ext>
            </a:extLst>
          </p:cNvPr>
          <p:cNvSpPr/>
          <p:nvPr/>
        </p:nvSpPr>
        <p:spPr>
          <a:xfrm>
            <a:off x="3065928" y="1690688"/>
            <a:ext cx="8444754" cy="458460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7389-EF02-1D44-AF29-221AB2FD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928" y="365125"/>
            <a:ext cx="8287871" cy="1325563"/>
          </a:xfrm>
        </p:spPr>
        <p:txBody>
          <a:bodyPr/>
          <a:lstStyle/>
          <a:p>
            <a:r>
              <a:rPr lang="en-US" dirty="0"/>
              <a:t>Blog-Style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196-3CF3-454B-AB55-91117B6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4" y="1027906"/>
            <a:ext cx="1764768" cy="117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3BE2B-9C45-6043-AD86-6F5DFAC1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1" y="2494246"/>
            <a:ext cx="1751422" cy="1163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97DAC-91F6-7144-8BC4-6818E2D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3" y="3951721"/>
            <a:ext cx="2289432" cy="1137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7123-06FD-DB47-A6A1-DFD85BD00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9260"/>
            <a:ext cx="1970935" cy="68464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634D1B0-F40C-4942-B2A8-07569DD441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7" y="1995925"/>
            <a:ext cx="1863691" cy="198706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BB32D0B-543C-C142-9EDE-D6548C0E8C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6" y="4126332"/>
            <a:ext cx="1863691" cy="188721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3FBACCE-48EC-DB46-8317-AABC2C37A1B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51" y="1914977"/>
            <a:ext cx="2880360" cy="20955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41230EC-A24C-EE4B-95DD-FEE1C970A78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209863" y="4126332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6DF0F7D-8E38-9241-83F0-133666524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575242"/>
            <a:ext cx="6642529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89782"/>
            <a:ext cx="5291666" cy="527843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865" y="849312"/>
            <a:ext cx="5291667" cy="51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BA6F0956-3ED2-DE42-9DFD-2051B08E5D2F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" r="-2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6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</TotalTime>
  <Words>691</Words>
  <Application>Microsoft Macintosh PowerPoint</Application>
  <PresentationFormat>Widescreen</PresentationFormat>
  <Paragraphs>331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Sentiment in Reporting: A data-driven analysis of bias in 15 major publications</vt:lpstr>
      <vt:lpstr>Where is the bias?</vt:lpstr>
      <vt:lpstr>How the analysis works…</vt:lpstr>
      <vt:lpstr>Traditional News</vt:lpstr>
      <vt:lpstr>Fun News</vt:lpstr>
      <vt:lpstr>Blog-Style News</vt:lpstr>
      <vt:lpstr>Articles about Republicans</vt:lpstr>
      <vt:lpstr>PowerPoint Presentation</vt:lpstr>
      <vt:lpstr>PowerPoint Presentation</vt:lpstr>
      <vt:lpstr>Who has the most favorable coverage of Republicans?</vt:lpstr>
      <vt:lpstr>PowerPoint Presentation</vt:lpstr>
      <vt:lpstr>More comparisons</vt:lpstr>
      <vt:lpstr>Articles about Democrats</vt:lpstr>
      <vt:lpstr>PowerPoint Presentation</vt:lpstr>
      <vt:lpstr>PowerPoint Presentation</vt:lpstr>
      <vt:lpstr>Who has the most favorable coverage of Democrats?</vt:lpstr>
      <vt:lpstr>PowerPoint Presentation</vt:lpstr>
      <vt:lpstr>More comparisons</vt:lpstr>
      <vt:lpstr>Clustering</vt:lpstr>
      <vt:lpstr>PowerPoint Presentation</vt:lpstr>
      <vt:lpstr>What is clustering??</vt:lpstr>
      <vt:lpstr>Agglomerative Hierarchical Clustering</vt:lpstr>
      <vt:lpstr>Articles about Republicans</vt:lpstr>
      <vt:lpstr>Articles about Democrats</vt:lpstr>
      <vt:lpstr>All political articles</vt:lpstr>
      <vt:lpstr>K-Means</vt:lpstr>
      <vt:lpstr>Articles about Republicans</vt:lpstr>
      <vt:lpstr>Articles about Democrats</vt:lpstr>
      <vt:lpstr>All political articles</vt:lpstr>
      <vt:lpstr>DBSCAN</vt:lpstr>
      <vt:lpstr>Articles about Republicans</vt:lpstr>
      <vt:lpstr>Articles about Democrats</vt:lpstr>
      <vt:lpstr>All political articles</vt:lpstr>
      <vt:lpstr>Unexpected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in Reporting: A data-driven analysis of bias in 15 major publications</dc:title>
  <dc:creator>John Rizcallah</dc:creator>
  <cp:lastModifiedBy>John Rizcallah</cp:lastModifiedBy>
  <cp:revision>12</cp:revision>
  <dcterms:created xsi:type="dcterms:W3CDTF">2021-02-03T20:19:22Z</dcterms:created>
  <dcterms:modified xsi:type="dcterms:W3CDTF">2021-02-05T16:21:57Z</dcterms:modified>
</cp:coreProperties>
</file>