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12B4DB-38B0-4B2F-9039-1C1310E6D5CC}">
  <a:tblStyle styleId="{BA12B4DB-38B0-4B2F-9039-1C1310E6D5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296d32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296d32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296d32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296d32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296d320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296d320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296d320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296d320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296d320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296d320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296d320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296d320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296d320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296d320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296d32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296d32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296d32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296d32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296d32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296d32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296d32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296d32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296d32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296d32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296d32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296d32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296d32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296d32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296d320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296d320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Reinforcement Learning for Futures Trading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three-model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System Loop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25" y="661263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311700" y="504825"/>
            <a:ext cx="8394300" cy="40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Unscaled Version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275000" y="1017725"/>
            <a:ext cx="23337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Total Sharpe: 0.41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Two-Year Sharpe: -0.26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Annualized Return: 4%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Max Drawdown: -25%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Pct. Winners: 50.2%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Mean-Win/Mean-Loss: 1.05:1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00" y="600075"/>
            <a:ext cx="3566160" cy="19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600" y="2571750"/>
            <a:ext cx="3566160" cy="19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75" y="2571750"/>
            <a:ext cx="3566160" cy="196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311700" y="504825"/>
            <a:ext cx="8394300" cy="40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75" y="2571750"/>
            <a:ext cx="3566160" cy="19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600" y="2571750"/>
            <a:ext cx="3566160" cy="19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600" y="600075"/>
            <a:ext cx="3566160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</a:t>
            </a:r>
            <a:r>
              <a:rPr lang="en">
                <a:solidFill>
                  <a:schemeClr val="lt1"/>
                </a:solidFill>
              </a:rPr>
              <a:t>caled Version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1275000" y="1017725"/>
            <a:ext cx="23337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Total Sharpe: 0.18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Two-Year Sharpe: 1.006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Annualized Return: 1.5%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Max Drawdown: -25%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Pct. Winners: 49%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Mean-Win/Mean-Loss: 1.05:1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311700" y="504825"/>
            <a:ext cx="8394300" cy="40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Fit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971550" y="1152475"/>
            <a:ext cx="3600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Unscaled Version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5105400" y="1152475"/>
            <a:ext cx="37269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Scaled Version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53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953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311700" y="504825"/>
            <a:ext cx="8394300" cy="40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53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953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Validation</a:t>
            </a:r>
            <a:r>
              <a:rPr lang="en">
                <a:solidFill>
                  <a:schemeClr val="lt1"/>
                </a:solidFill>
              </a:rPr>
              <a:t> Fit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971550" y="1152475"/>
            <a:ext cx="3600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Unscaled Version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105400" y="1152475"/>
            <a:ext cx="37269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Scaled Version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scaled version is fitting nicely to the training data, while the unscaled version performs better on validation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indicates a sort of overfitting in the scaled version, where the RL algorithms are finding patterns that are not persistent or reliable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Neither version is consistently profitable in the trading </a:t>
            </a:r>
            <a:r>
              <a:rPr lang="en"/>
              <a:t>environment</a:t>
            </a:r>
            <a:r>
              <a:rPr lang="en"/>
              <a:t>, but…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in the validation periods gives us reason to believe that the unscaled version could be tweaked into </a:t>
            </a:r>
            <a:r>
              <a:rPr lang="en"/>
              <a:t>consistent</a:t>
            </a:r>
            <a:r>
              <a:rPr lang="en"/>
              <a:t> profitability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Overfitting on the training data is evidence that the scaled version is finding patterns that may be generalizable to validation and trading periods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research is necessary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strong evidence that the scaled version can be profitable if the fit problems are addressed.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to improve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number of training timesteps for each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Retrain Best Model on the validation window before using it for trading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scaling (make MACD and CCI ranges </a:t>
            </a:r>
            <a:r>
              <a:rPr lang="en"/>
              <a:t>closer to [-1, 1])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the models on many more periods of synthetic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78 futures collected from Quantiacs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MACD, RSI, CCI, and ADX for trading indicators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turbulence for risk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three reinforcement learning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Advantage Actor Critic (A2C)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Proximal Policy Optimization (PPO)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Deterministic Policy Gradient (DDPG)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Two-Year Sharpe: 1.006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Max. Drawdown: -0.25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Win/Loss Ratio: 50.2%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Exp. Gain / Exp. Loss Ratio: 1.05:1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gathered from Quantics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OHLCV, Open Interest, and Rollover for 78 Futures contracts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 forward filled, then dropped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 from 2009-01-01 through 2020-12-01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In-Sample period, for turbulence calculation: 2009-01-01 through 2015-01-01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StockStats used to calculate MACD, 30-day RSI, CCI, and ADX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Algorithms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A2C: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Accepts continuous action and state spaces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Deterministic and easily parallelizable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PPO: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tune, less noisy than alternatives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go-to RL algorithm at OpenAI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DDPG: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Combines advantages of Actor-Critic and Deep Q-Learning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Off-Policy to </a:t>
            </a:r>
            <a:r>
              <a:rPr lang="en"/>
              <a:t>learn Q-Function, then uses Q-Function to learn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parallelize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environments for Training, Validation, and Trading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Space: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 in [0,∞)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state has 469 values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 in [-1, 1]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Re-Scaled to [-100, 100] contracts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Space: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Unscaled → Difference in total equity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Scaled → Percent difference in total equity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Space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{BA12B4DB-38B0-4B2F-9039-1C1310E6D5CC}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Unscaled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Scale Method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Scaled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Cash Holdings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Close Prices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(0, 34,081)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1/(Initial Value)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(0, 10)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Number of Contracts Held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MACD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(-2543, 1017)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Standardize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(-34, 11)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RSI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[0, 100]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1/100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[0,1]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CCI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(-1000, 1000)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Standardize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(-9, 9)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ADX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[0, 100]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1/100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0,1]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of actions, with one action per Future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indicates how many of each Future to buy/sell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Action → Buy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Action → Sell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short selling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Leverage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between -1 and +1, then multiplied by 100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Loop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88" y="661263"/>
            <a:ext cx="27958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System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each RL algorithm on data from 2009-01-01 to day (t - 63)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each RL model by trading for 63 days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Sharpe Ratio from each model in the validation period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Selected the Best Model with the highest Sharpe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Best Model to trade for the next 63 days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