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8B0F-3D17-46DA-AFD2-88092B80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Pricing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BBC9D-C20A-495E-BC7E-625726148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Big Mountain Resort</a:t>
            </a:r>
          </a:p>
        </p:txBody>
      </p:sp>
    </p:spTree>
    <p:extLst>
      <p:ext uri="{BB962C8B-B14F-4D97-AF65-F5344CB8AC3E}">
        <p14:creationId xmlns:p14="http://schemas.microsoft.com/office/powerpoint/2010/main" val="186540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CC0F-112B-4CEA-86B1-BE9ED85A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600"/>
              <a:t>What features determine the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B2D0-BB7E-417C-A8B9-CBFD0009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/>
              <a:t>Number of Fast Quads has the biggest impact on a resort’s ticket price.</a:t>
            </a:r>
          </a:p>
          <a:p>
            <a:r>
              <a:rPr lang="en-US" sz="1600" dirty="0"/>
              <a:t>Number of Runs is second.</a:t>
            </a:r>
          </a:p>
          <a:p>
            <a:r>
              <a:rPr lang="en-US" sz="1600" dirty="0"/>
              <a:t>Area covered by snow-making machines is third, but only half as important as number of runs.</a:t>
            </a:r>
          </a:p>
          <a:p>
            <a:r>
              <a:rPr lang="en-US" sz="1600" dirty="0"/>
              <a:t>Vertical Drop is the fourth most important feature.</a:t>
            </a:r>
          </a:p>
          <a:p>
            <a:r>
              <a:rPr lang="en-US" sz="1600" dirty="0"/>
              <a:t>After Vertical Drop, the importance falls significantly.</a:t>
            </a:r>
          </a:p>
          <a:p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008F6-30C6-43D3-8741-959ED0C27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B3924E0-F63B-4602-AEA0-E2D0FDAF1B5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5806"/>
          <a:stretch/>
        </p:blipFill>
        <p:spPr>
          <a:xfrm>
            <a:off x="5120640" y="1438360"/>
            <a:ext cx="5676236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8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F614-30E7-460A-AB6F-F0771166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AC78-FEE5-4629-AB37-471AB37D3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812609"/>
          </a:xfrm>
        </p:spPr>
        <p:txBody>
          <a:bodyPr/>
          <a:lstStyle/>
          <a:p>
            <a:r>
              <a:rPr lang="en-US" dirty="0"/>
              <a:t>The best scenarios are the ones that play to Big Mountain’s strengths</a:t>
            </a:r>
          </a:p>
          <a:p>
            <a:pPr lvl="1"/>
            <a:r>
              <a:rPr lang="en-US" dirty="0"/>
              <a:t>increasing the vertical drop, adding another lift, and adding snow-making machines all raise the data-supported price</a:t>
            </a:r>
          </a:p>
          <a:p>
            <a:pPr lvl="1"/>
            <a:r>
              <a:rPr lang="en-US" dirty="0"/>
              <a:t>However, lengthening the longest run and adding more snow-making machines (scenario 4) had no impact on the supported price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AA5281B-0F44-4A77-B02E-B03FC2946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23971"/>
              </p:ext>
            </p:extLst>
          </p:nvPr>
        </p:nvGraphicFramePr>
        <p:xfrm>
          <a:off x="2026676" y="3697457"/>
          <a:ext cx="812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894715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38937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19970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6963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Scenario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Scenario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Scenario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493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 Change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$9.02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$11.26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61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Revenue Change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$15,791,667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$19,708,333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84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04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0FE1-5678-4949-AF47-CA005FBB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Scenario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A781-5817-4A9D-8A4C-790B1D3E0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/>
              <a:t>Closing runs lowers the supported price, but also lowers operating costs.</a:t>
            </a:r>
          </a:p>
          <a:p>
            <a:endParaRPr lang="en-US" sz="1600" dirty="0"/>
          </a:p>
          <a:p>
            <a:r>
              <a:rPr lang="en-US" sz="1600" dirty="0"/>
              <a:t>We do not have the data to tell us if this would have a positive affect on profit!</a:t>
            </a:r>
          </a:p>
          <a:p>
            <a:endParaRPr lang="en-US" sz="1600" dirty="0"/>
          </a:p>
          <a:p>
            <a:r>
              <a:rPr lang="en-US" sz="1600" dirty="0"/>
              <a:t>If closing runs is considered, take advantage of the plateaus in price support.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5AA229-0B4E-4809-8BE3-C36D5ACEF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0D0A783-99E6-4ADF-8E75-AD8FA8F7B7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823433"/>
            <a:ext cx="5676236" cy="306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7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5CFD-2B20-44CF-BEEF-25140DF6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B502-176F-41C9-B4A4-6843758B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Mountain is among the top resorts nationwide in all 4 of the most important features. It can support a price of $100 per ticket, raising expected revenue by $33,250,000.</a:t>
            </a:r>
          </a:p>
          <a:p>
            <a:r>
              <a:rPr lang="en-US" dirty="0"/>
              <a:t>However:</a:t>
            </a:r>
          </a:p>
          <a:p>
            <a:pPr lvl="1"/>
            <a:r>
              <a:rPr lang="en-US" dirty="0"/>
              <a:t>The model cannot tell us how a price increase will affect customer behavior.</a:t>
            </a:r>
          </a:p>
          <a:p>
            <a:pPr lvl="1"/>
            <a:r>
              <a:rPr lang="en-US" dirty="0"/>
              <a:t>We do not have the data necessary to optimize the price for maximum profit.</a:t>
            </a:r>
          </a:p>
          <a:p>
            <a:r>
              <a:rPr lang="en-US" dirty="0"/>
              <a:t>Therefore, we recommend:</a:t>
            </a:r>
          </a:p>
          <a:p>
            <a:pPr lvl="1"/>
            <a:r>
              <a:rPr lang="en-US" dirty="0"/>
              <a:t>Incrementally raise the price to $100 per adult ticket.</a:t>
            </a:r>
          </a:p>
          <a:p>
            <a:pPr lvl="1"/>
            <a:r>
              <a:rPr lang="en-US" dirty="0"/>
              <a:t>For further improvement, add a combination of fast lifts, snow-making machines, and runs while lengthening vertical drop.</a:t>
            </a:r>
          </a:p>
        </p:txBody>
      </p:sp>
    </p:spTree>
    <p:extLst>
      <p:ext uri="{BB962C8B-B14F-4D97-AF65-F5344CB8AC3E}">
        <p14:creationId xmlns:p14="http://schemas.microsoft.com/office/powerpoint/2010/main" val="135731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EDC8-7ABD-40CC-B80E-37A04F9C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EE62C-BCFF-41D0-9F4A-5F73F06BF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442" y="1851719"/>
            <a:ext cx="7104467" cy="4058751"/>
          </a:xfrm>
        </p:spPr>
        <p:txBody>
          <a:bodyPr>
            <a:normAutofit/>
          </a:bodyPr>
          <a:lstStyle/>
          <a:p>
            <a:pPr marL="964350" lvl="1" indent="-514350">
              <a:buFont typeface="+mj-lt"/>
              <a:buAutoNum type="arabicPeriod"/>
            </a:pPr>
            <a:r>
              <a:rPr lang="en-US" sz="3200" dirty="0"/>
              <a:t>Incrementally raise the price to $100 per adult ticket.</a:t>
            </a:r>
          </a:p>
          <a:p>
            <a:pPr marL="964350" lvl="1" indent="-514350">
              <a:buFont typeface="+mj-lt"/>
              <a:buAutoNum type="arabicPeriod"/>
            </a:pPr>
            <a:endParaRPr lang="en-US" sz="3200" dirty="0"/>
          </a:p>
          <a:p>
            <a:pPr marL="964350" lvl="1" indent="-514350">
              <a:buFont typeface="+mj-lt"/>
              <a:buAutoNum type="arabicPeriod"/>
            </a:pPr>
            <a:r>
              <a:rPr lang="en-US" sz="3200" dirty="0"/>
              <a:t>For further improvement, add a combination of fast lifts, snow-making machines, and runs while lengthening vertical drop.</a:t>
            </a:r>
          </a:p>
        </p:txBody>
      </p:sp>
    </p:spTree>
    <p:extLst>
      <p:ext uri="{BB962C8B-B14F-4D97-AF65-F5344CB8AC3E}">
        <p14:creationId xmlns:p14="http://schemas.microsoft.com/office/powerpoint/2010/main" val="428312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ED73-D7C3-4860-BD71-EFD3B5B1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of Pricing at Big Mountain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2EE7-02F2-4AEA-B9AF-7A7524DA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696551"/>
          </a:xfrm>
        </p:spPr>
        <p:txBody>
          <a:bodyPr/>
          <a:lstStyle/>
          <a:p>
            <a:r>
              <a:rPr lang="en-US" dirty="0"/>
              <a:t>Big Mountain just put in a new chair lift, raising their operating costs by $1,540,000 this season</a:t>
            </a:r>
          </a:p>
          <a:p>
            <a:r>
              <a:rPr lang="en-US" dirty="0"/>
              <a:t>Currently, the price of an adult ticket is set by choosing a number slightly above the average for Big Mountain’s market segment.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C2E75A-51BB-4966-A716-F5D8FB42B19C}"/>
              </a:ext>
            </a:extLst>
          </p:cNvPr>
          <p:cNvSpPr txBox="1">
            <a:spLocks/>
          </p:cNvSpPr>
          <p:nvPr/>
        </p:nvSpPr>
        <p:spPr>
          <a:xfrm>
            <a:off x="913795" y="358139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Can we improve on this system?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01A2EF-0804-423B-B606-4795230CB3D9}"/>
              </a:ext>
            </a:extLst>
          </p:cNvPr>
          <p:cNvSpPr txBox="1">
            <a:spLocks/>
          </p:cNvSpPr>
          <p:nvPr/>
        </p:nvSpPr>
        <p:spPr>
          <a:xfrm>
            <a:off x="913795" y="4704248"/>
            <a:ext cx="10353762" cy="16965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F0E2DA-84A5-43DF-8800-F2F8B78AD117}"/>
              </a:ext>
            </a:extLst>
          </p:cNvPr>
          <p:cNvSpPr txBox="1">
            <a:spLocks/>
          </p:cNvSpPr>
          <p:nvPr/>
        </p:nvSpPr>
        <p:spPr>
          <a:xfrm>
            <a:off x="913795" y="4551849"/>
            <a:ext cx="10353762" cy="16965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much should Big Mountain be charging?</a:t>
            </a:r>
          </a:p>
          <a:p>
            <a:r>
              <a:rPr lang="en-US" dirty="0"/>
              <a:t>Can Big Mountain support a price increase that will offset the increase in operating costs?</a:t>
            </a:r>
          </a:p>
        </p:txBody>
      </p:sp>
    </p:spTree>
    <p:extLst>
      <p:ext uri="{BB962C8B-B14F-4D97-AF65-F5344CB8AC3E}">
        <p14:creationId xmlns:p14="http://schemas.microsoft.com/office/powerpoint/2010/main" val="176971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5850-3D8B-4086-B59A-644E2527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63" y="1495753"/>
            <a:ext cx="5824025" cy="386649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4800" dirty="0"/>
              <a:t>The pricing model suggests that an adult ticket to ski at Big Mountain should cost $100!</a:t>
            </a:r>
          </a:p>
        </p:txBody>
      </p:sp>
    </p:spTree>
    <p:extLst>
      <p:ext uri="{BB962C8B-B14F-4D97-AF65-F5344CB8AC3E}">
        <p14:creationId xmlns:p14="http://schemas.microsoft.com/office/powerpoint/2010/main" val="299194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5A66-5996-412E-AB62-BBEF47E3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Big Mountain’s Current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46CF-697E-468A-9698-B349E557C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1460917"/>
          </a:xfrm>
        </p:spPr>
        <p:txBody>
          <a:bodyPr anchor="t">
            <a:normAutofit/>
          </a:bodyPr>
          <a:lstStyle/>
          <a:p>
            <a:r>
              <a:rPr lang="en-US" sz="1600" dirty="0"/>
              <a:t>As you can see, Big Mountain’s current price of $81 is just slightly above the average price of ski resorts nation-wide.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008F6-30C6-43D3-8741-959ED0C27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B36C106-31D8-48E1-9256-2016651C6B3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99" b="-1"/>
          <a:stretch/>
        </p:blipFill>
        <p:spPr>
          <a:xfrm>
            <a:off x="5120640" y="1438360"/>
            <a:ext cx="5676236" cy="3835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70E72B-86AE-43B1-A31A-6C2C3ACCACBB}"/>
              </a:ext>
            </a:extLst>
          </p:cNvPr>
          <p:cNvSpPr txBox="1"/>
          <p:nvPr/>
        </p:nvSpPr>
        <p:spPr>
          <a:xfrm>
            <a:off x="913795" y="3664635"/>
            <a:ext cx="307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HOWEVER…</a:t>
            </a:r>
          </a:p>
        </p:txBody>
      </p:sp>
    </p:spTree>
    <p:extLst>
      <p:ext uri="{BB962C8B-B14F-4D97-AF65-F5344CB8AC3E}">
        <p14:creationId xmlns:p14="http://schemas.microsoft.com/office/powerpoint/2010/main" val="144845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CF0B-02F5-492F-B4EC-7A73FC04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Mountain is in the top 7% of resorts in number of runs!</a:t>
            </a: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F1E9473D-EEF6-4298-B981-B73A36EB31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23" y="1731963"/>
            <a:ext cx="7448028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9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C224-9B50-4901-ABC8-9DA817F3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Mountain is in the top 5% of resorts in the number of fast Quads!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D7E3E1E2-831A-4238-A6B4-97A4674846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28" y="1731963"/>
            <a:ext cx="7460218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1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B147-708F-461B-AF6B-3A205708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Mountain is in the top 3% of resorts in snow-making machine coverage!</a:t>
            </a: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93A5A579-8301-4E13-9CE1-8B5553A341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98" y="1731963"/>
            <a:ext cx="7387079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2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6E8A-F7D8-40B9-B8F5-1BC72D5D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Mountain is in the top 11% of resorts by vertical drop!</a:t>
            </a: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57367558-0C70-40F0-9B3D-6EE238F43C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98" y="1731963"/>
            <a:ext cx="7387079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1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A5FE-7858-4CD9-99FE-CE435250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55" y="3923930"/>
            <a:ext cx="10030510" cy="12426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Big Mountain is also a leading resort in other areas!</a:t>
            </a: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41A156E7-2308-44C1-AFC5-BDC68FEF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410" y="839992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AC13919-785E-493C-9F69-08FF6A3C88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68" y="1470478"/>
            <a:ext cx="2719685" cy="1482228"/>
          </a:xfrm>
          <a:prstGeom prst="rect">
            <a:avLst/>
          </a:prstGeom>
        </p:spPr>
      </p:pic>
      <p:sp>
        <p:nvSpPr>
          <p:cNvPr id="26" name="Rectangle 18">
            <a:extLst>
              <a:ext uri="{FF2B5EF4-FFF2-40B4-BE49-F238E27FC236}">
                <a16:creationId xmlns:a16="http://schemas.microsoft.com/office/drawing/2014/main" id="{B0037EE4-F862-416C-B03E-64B097F1C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837" y="839992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1BA01A2-2C16-4A35-A08F-E37DEE5D403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143" y="1480700"/>
            <a:ext cx="2657789" cy="1461784"/>
          </a:xfrm>
          <a:prstGeom prst="rect">
            <a:avLst/>
          </a:prstGeom>
        </p:spPr>
      </p:pic>
      <p:sp>
        <p:nvSpPr>
          <p:cNvPr id="27" name="Rectangle 20">
            <a:extLst>
              <a:ext uri="{FF2B5EF4-FFF2-40B4-BE49-F238E27FC236}">
                <a16:creationId xmlns:a16="http://schemas.microsoft.com/office/drawing/2014/main" id="{AB3D19C7-11BA-4EB2-BF56-6C1C300DA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7264" y="826094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214B0F0-33EF-4068-8462-CF1EB7CCF69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658" y="1454200"/>
            <a:ext cx="2703613" cy="148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19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530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Calisto MT</vt:lpstr>
      <vt:lpstr>Wingdings 2</vt:lpstr>
      <vt:lpstr>Slate</vt:lpstr>
      <vt:lpstr>Pricing Analysis</vt:lpstr>
      <vt:lpstr>The State of Pricing at Big Mountain</vt:lpstr>
      <vt:lpstr>PowerPoint Presentation</vt:lpstr>
      <vt:lpstr>Big Mountain’s Current Price</vt:lpstr>
      <vt:lpstr>Big Mountain is in the top 7% of resorts in number of runs!</vt:lpstr>
      <vt:lpstr>Big Mountain is in the top 5% of resorts in the number of fast Quads!</vt:lpstr>
      <vt:lpstr>Big Mountain is in the top 3% of resorts in snow-making machine coverage!</vt:lpstr>
      <vt:lpstr>Big Mountain is in the top 11% of resorts by vertical drop!</vt:lpstr>
      <vt:lpstr>Big Mountain is also a leading resort in other areas!</vt:lpstr>
      <vt:lpstr>What features determine the price?</vt:lpstr>
      <vt:lpstr>Scenarios</vt:lpstr>
      <vt:lpstr>Scenario 1</vt:lpstr>
      <vt:lpstr>Recommendations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Pricing Analysis</dc:title>
  <dc:creator>John Rizcallah</dc:creator>
  <cp:lastModifiedBy>John Rizcallah</cp:lastModifiedBy>
  <cp:revision>6</cp:revision>
  <dcterms:created xsi:type="dcterms:W3CDTF">2020-11-05T20:46:23Z</dcterms:created>
  <dcterms:modified xsi:type="dcterms:W3CDTF">2020-11-05T21:32:04Z</dcterms:modified>
</cp:coreProperties>
</file>