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7sirWGdeKoSb+XbePJDTwVb6J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5BF8FD-3DC2-46DA-AE59-AEF9C8DCD38B}">
  <a:tblStyle styleId="{3B5BF8FD-3DC2-46DA-AE59-AEF9C8DCD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2AEC9C-B447-40F1-83D8-2383D0F2CE02}" styleName="Table_1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FCBC26-7816-43EE-8BE6-6D7198CAF297}" styleName="Table_2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8AFEA2-5462-4664-8FA8-03A0C29EC63B}" styleName="Table_3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Sentiment in Reporting: A data-driven analysis of bias in 15 major publications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John Rizcallah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558209" y="0"/>
            <a:ext cx="11167447" cy="274329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566928" y="0"/>
            <a:ext cx="11155680" cy="2729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Who has the most favorable coverage of Republicans?</a:t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10"/>
          <p:cNvGraphicFramePr/>
          <p:nvPr/>
        </p:nvGraphicFramePr>
        <p:xfrm>
          <a:off x="1851286" y="3241582"/>
          <a:ext cx="8696675" cy="2743025"/>
        </p:xfrm>
        <a:graphic>
          <a:graphicData uri="http://schemas.openxmlformats.org/drawingml/2006/table">
            <a:tbl>
              <a:tblPr>
                <a:noFill/>
                <a:tableStyleId>{3B5BF8FD-3DC2-46DA-AE59-AEF9C8DCD38B}</a:tableStyleId>
              </a:tblPr>
              <a:tblGrid>
                <a:gridCol w="20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8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Lowest Compound Sentiment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1850" marR="151850" marT="75925" marB="75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Highest Compound Sentiment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1850" marR="151850" marT="75925" marB="75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Publication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Coefficient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Publication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Coefficient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Reuters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Times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Guardian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0.0016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National Review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0.0074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Talking Points Memo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Vox (tie)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0.0069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Post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0.0022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NPR (tie)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0.0069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Insider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0.0027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Washington Post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0.0054</a:t>
                      </a:r>
                      <a:endParaRPr sz="30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3900" marR="113900" marT="158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6422848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Intercept is the average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Negative numbers mean less neutral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Positive numbers mean more neutral</a:t>
            </a:r>
            <a:endParaRPr dirty="0"/>
          </a:p>
        </p:txBody>
      </p:sp>
      <p:sp>
        <p:nvSpPr>
          <p:cNvPr id="201" name="Google Shape;201;p11"/>
          <p:cNvSpPr/>
          <p:nvPr/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 descr="Graphical user interface, application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4036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More comparisons</a:t>
            </a:r>
            <a:endParaRPr/>
          </a:p>
        </p:txBody>
      </p:sp>
      <p:pic>
        <p:nvPicPr>
          <p:cNvPr id="210" name="Google Shape;210;p12" descr="Chart,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3292" y="1690688"/>
            <a:ext cx="875456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 txBox="1"/>
          <p:nvPr/>
        </p:nvSpPr>
        <p:spPr>
          <a:xfrm>
            <a:off x="9228438" y="2136338"/>
            <a:ext cx="278027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 is no different from Fox News, Breitbart, or the Washington Post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Fox News has more negative coverage of Republicans than NPR or the New York Times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Articles about Democrats</a:t>
            </a:r>
            <a:endParaRPr/>
          </a:p>
        </p:txBody>
      </p:sp>
      <p:pic>
        <p:nvPicPr>
          <p:cNvPr id="218" name="Google Shape;218;p13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4735" y="2473870"/>
            <a:ext cx="6642529" cy="339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818134"/>
            <a:ext cx="5291666" cy="522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6865" y="853100"/>
            <a:ext cx="5291667" cy="515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5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087" r="3" b="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5"/>
          <p:cNvSpPr/>
          <p:nvPr/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/>
          <p:cNvSpPr/>
          <p:nvPr/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0;p11">
            <a:extLst>
              <a:ext uri="{FF2B5EF4-FFF2-40B4-BE49-F238E27FC236}">
                <a16:creationId xmlns:a16="http://schemas.microsoft.com/office/drawing/2014/main" id="{EB6A26EF-C6DF-1742-8FFE-73EB73935F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326715"/>
            <a:ext cx="5157216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National Review has the highest negative intensity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Vox has the highest positive intensity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All publications are most intensely positive than negative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The New York Times is the most neutral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Vox is the most positive publication </a:t>
            </a:r>
            <a:r>
              <a:rPr lang="en-US" i="1" dirty="0"/>
              <a:t>on average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80"/>
              <a:buFont typeface="Calibri"/>
              <a:buNone/>
            </a:pPr>
            <a:r>
              <a:rPr lang="en-US" sz="4680"/>
              <a:t>Who has the most favorable coverage of Democrats?</a:t>
            </a:r>
            <a:endParaRPr/>
          </a:p>
        </p:txBody>
      </p:sp>
      <p:graphicFrame>
        <p:nvGraphicFramePr>
          <p:cNvPr id="240" name="Google Shape;240;p16"/>
          <p:cNvGraphicFramePr/>
          <p:nvPr/>
        </p:nvGraphicFramePr>
        <p:xfrm>
          <a:off x="838200" y="19902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{3B5BF8FD-3DC2-46DA-AE59-AEF9C8DCD38B}</a:tableStyleId>
              </a:tblPr>
              <a:tblGrid>
                <a:gridCol w="237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3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Lowest Compound Sentiment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675" marR="182675" marT="91350" marB="913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Highest Compound Sentiment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675" marR="182675" marT="91350" marB="913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Publication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Coefficient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Publication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sng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Coefficient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Reuters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0.0002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Vox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0.0107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Breitbart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0.0005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0.0089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Fox News (tie)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0.0009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NPR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0.0059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Post (tie)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0.0009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Times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0.0037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Buzzfeed News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0.0013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Washington Post (tie)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0.0032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Talking Points 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 (tie)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0.0023</a:t>
                      </a:r>
                      <a:endParaRPr sz="3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000" marR="137000" marT="190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/>
          <p:nvPr/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050" y="559399"/>
            <a:ext cx="3666725" cy="5259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6422848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Intercept is the average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Negative means less neutral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Positive means more neutral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More comparisons</a:t>
            </a:r>
            <a:endParaRPr/>
          </a:p>
        </p:txBody>
      </p:sp>
      <p:pic>
        <p:nvPicPr>
          <p:cNvPr id="255" name="Google Shape;255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7149" y="1690688"/>
            <a:ext cx="872685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/>
        </p:nvSpPr>
        <p:spPr>
          <a:xfrm>
            <a:off x="9228438" y="2136338"/>
            <a:ext cx="278027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 Times has significantly higher neutrality than any other publication except Fox News and Buzzfeed News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Almost everybody is significantly less positive than Vox, Atlantic, and NPR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Where is the bias?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79389" y="2076636"/>
            <a:ext cx="5216611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Democrats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6137189" y="2076636"/>
            <a:ext cx="5216611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Republicans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8087" y="2255663"/>
            <a:ext cx="2460762" cy="36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1444" y="5806351"/>
            <a:ext cx="1125768" cy="55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5999" y="3650619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3116" y="4933355"/>
            <a:ext cx="1125768" cy="69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82322" y="1304691"/>
            <a:ext cx="1476562" cy="49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94219" y="2767110"/>
            <a:ext cx="964079" cy="31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45972" y="5222042"/>
            <a:ext cx="1125768" cy="72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33116" y="3464715"/>
            <a:ext cx="1125768" cy="588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55149" y="4046262"/>
            <a:ext cx="964079" cy="7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007255" y="3088605"/>
            <a:ext cx="2177489" cy="38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578570" y="6297347"/>
            <a:ext cx="1125768" cy="39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33116" y="4179612"/>
            <a:ext cx="8699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445972" y="4546107"/>
            <a:ext cx="1476562" cy="73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33116" y="1570982"/>
            <a:ext cx="911139" cy="60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/>
        </p:nvSpPr>
        <p:spPr>
          <a:xfrm>
            <a:off x="838200" y="27982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JARGON ALERT!!</a:t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7261412" y="412376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What is clustering??</a:t>
            </a:r>
            <a:endParaRPr dirty="0"/>
          </a:p>
        </p:txBody>
      </p:sp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Clustering is just a mathematical way to determine which things are similar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Agglomerative Hierarchical Clustering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K-Means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DBSCAN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Agglomerative Hierarchical Clustering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Articles about Republicans</a:t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3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405" y="2293937"/>
            <a:ext cx="3878899" cy="369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 descr="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1697" y="2293937"/>
            <a:ext cx="3878899" cy="346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Articles about Democrats</a:t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2307" y="2293937"/>
            <a:ext cx="3637679" cy="346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All political articles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838200" y="1725187"/>
            <a:ext cx="10515600" cy="4598901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7F7F7F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2307" y="2293937"/>
            <a:ext cx="3637679" cy="346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K-Means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Articles about Republicans</a:t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77394"/>
            <a:ext cx="3778452" cy="36944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27"/>
          <p:cNvGraphicFramePr/>
          <p:nvPr/>
        </p:nvGraphicFramePr>
        <p:xfrm>
          <a:off x="5016601" y="2618365"/>
          <a:ext cx="5937225" cy="2812544"/>
        </p:xfrm>
        <a:graphic>
          <a:graphicData uri="http://schemas.openxmlformats.org/drawingml/2006/table">
            <a:tbl>
              <a:tblPr firstRow="1" firstCol="1" bandRow="1">
                <a:noFill/>
                <a:tableStyleId>{1E2AEC9C-B447-40F1-83D8-2383D0F2CE02}</a:tableStyleId>
              </a:tblPr>
              <a:tblGrid>
                <a:gridCol w="19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UNDER-Represented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Low neutrality, negative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Low neutrality, positive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High neutrality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NPR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Business Insider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Guardian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New York Times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Reuters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National Review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Breitbart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OVER-Represented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Low neutrality, negative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Low neutrality, positive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High neutrality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Guardian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Atlantic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Business Insider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National Review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New York Times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Reuters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National Review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1" name="Google Shape;321;p28"/>
          <p:cNvGraphicFramePr/>
          <p:nvPr/>
        </p:nvGraphicFramePr>
        <p:xfrm>
          <a:off x="5016601" y="2618365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{F8FCBC26-7816-43EE-8BE6-6D7198CAF297}</a:tableStyleId>
              </a:tblPr>
              <a:tblGrid>
                <a:gridCol w="19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UNDER-Represented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Low neutrality, negative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Low neutrality, positive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High neutrality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Breitbart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Atlantic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Fox News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National Review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Guardian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OVER-Represented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Low neutrality, negative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Low neutrality, positive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High neutrality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National Review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Atlantic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Breitbart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New York Post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Fox News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Reuters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National Review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2" name="Google Shape;3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Articles about Democrats</a:t>
            </a:r>
            <a:endParaRPr/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77394"/>
            <a:ext cx="3778452" cy="369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5016601" y="2718186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{F8FCBC26-7816-43EE-8BE6-6D7198CAF297}</a:tableStyleId>
              </a:tblPr>
              <a:tblGrid>
                <a:gridCol w="19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UNDER-Represented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neutrality, negative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neutrality, positive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neutrality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Breitbart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Times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Insider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Guardian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Fox News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National Review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Reuters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OVER-Represented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neutrality, negative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neutrality, positive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neutrality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Guardian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Breitbart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National Review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National Review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Insider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Reuters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Fox News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Times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All political articles</a:t>
            </a:r>
            <a:endParaRPr/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98385"/>
            <a:ext cx="3778452" cy="365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6648635" y="3729316"/>
            <a:ext cx="3285565" cy="2411039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the analysis works…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587733" y="3757521"/>
            <a:ext cx="3285565" cy="2411039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90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C0C0C0"/>
                </a:highlight>
              </a:rPr>
              <a:t>V</a:t>
            </a:r>
            <a:r>
              <a:rPr lang="en-US"/>
              <a:t>alence </a:t>
            </a:r>
            <a:r>
              <a:rPr lang="en-US">
                <a:solidFill>
                  <a:schemeClr val="dk1"/>
                </a:solidFill>
                <a:highlight>
                  <a:srgbClr val="C0C0C0"/>
                </a:highlight>
              </a:rPr>
              <a:t>A</a:t>
            </a:r>
            <a:r>
              <a:rPr lang="en-US"/>
              <a:t>ware </a:t>
            </a:r>
            <a:r>
              <a:rPr lang="en-US">
                <a:solidFill>
                  <a:schemeClr val="dk1"/>
                </a:solidFill>
                <a:highlight>
                  <a:srgbClr val="C0C0C0"/>
                </a:highlight>
              </a:rPr>
              <a:t>D</a:t>
            </a:r>
            <a:r>
              <a:rPr lang="en-US"/>
              <a:t>ictionary for s</a:t>
            </a:r>
            <a:r>
              <a:rPr lang="en-US">
                <a:solidFill>
                  <a:schemeClr val="dk1"/>
                </a:solidFill>
                <a:highlight>
                  <a:srgbClr val="C0C0C0"/>
                </a:highlight>
              </a:rPr>
              <a:t>E</a:t>
            </a:r>
            <a:r>
              <a:rPr lang="en-US"/>
              <a:t>ntiment </a:t>
            </a:r>
            <a:r>
              <a:rPr lang="en-US">
                <a:solidFill>
                  <a:schemeClr val="dk1"/>
                </a:solidFill>
                <a:highlight>
                  <a:srgbClr val="C0C0C0"/>
                </a:highlight>
              </a:rPr>
              <a:t>R</a:t>
            </a:r>
            <a:r>
              <a:rPr lang="en-US"/>
              <a:t>easoning (</a:t>
            </a:r>
            <a:r>
              <a:rPr lang="en-US">
                <a:solidFill>
                  <a:schemeClr val="dk1"/>
                </a:solidFill>
                <a:highlight>
                  <a:srgbClr val="C0C0C0"/>
                </a:highlight>
              </a:rPr>
              <a:t>VADER</a:t>
            </a:r>
            <a:r>
              <a:rPr lang="en-US"/>
              <a:t>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Use the algorithm with </a:t>
            </a:r>
            <a:r>
              <a:rPr lang="en-US">
                <a:solidFill>
                  <a:schemeClr val="dk1"/>
                </a:solidFill>
                <a:highlight>
                  <a:srgbClr val="C0C0C0"/>
                </a:highlight>
              </a:rPr>
              <a:t>NO USER INPUT</a:t>
            </a:r>
            <a:r>
              <a:rPr lang="en-US">
                <a:solidFill>
                  <a:schemeClr val="dk1"/>
                </a:solidFill>
                <a:highlight>
                  <a:srgbClr val="000000"/>
                </a:highlight>
              </a:rPr>
              <a:t> </a:t>
            </a:r>
            <a:r>
              <a:rPr lang="en-US"/>
              <a:t>on 142,570 articles from 2016/2017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0067" y="3951197"/>
            <a:ext cx="2820895" cy="202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 descr="Chart, b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4908" y="3816261"/>
            <a:ext cx="2733021" cy="22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DBSCAN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/>
          <p:nvPr/>
        </p:nvSpPr>
        <p:spPr>
          <a:xfrm>
            <a:off x="537882" y="1713413"/>
            <a:ext cx="11116236" cy="4638394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Articles about Republicans</a:t>
            </a:r>
            <a:endParaRPr/>
          </a:p>
        </p:txBody>
      </p:sp>
      <p:pic>
        <p:nvPicPr>
          <p:cNvPr id="343" name="Google Shape;343;p31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6529" y="2217026"/>
            <a:ext cx="5943600" cy="3052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4" name="Google Shape;344;p31"/>
          <p:cNvGraphicFramePr/>
          <p:nvPr/>
        </p:nvGraphicFramePr>
        <p:xfrm>
          <a:off x="1385047" y="2104967"/>
          <a:ext cx="2968650" cy="3039620"/>
        </p:xfrm>
        <a:graphic>
          <a:graphicData uri="http://schemas.openxmlformats.org/drawingml/2006/table">
            <a:tbl>
              <a:tblPr firstRow="1" firstCol="1" bandRow="1">
                <a:noFill/>
                <a:tableStyleId>{D48AFEA2-5462-4664-8FA8-03A0C29EC63B}</a:tableStyleId>
              </a:tblPr>
              <a:tblGrid>
                <a:gridCol w="14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UNDER-Represented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Mainstream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Outliers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CNN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Fox News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Guardian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New York Times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Reuters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Washington Post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OVER-Represented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Mainstream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Outliers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Atlantic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Breitbart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Business Insider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537882" y="1713413"/>
            <a:ext cx="11116236" cy="4638394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0" name="Google Shape;350;p32"/>
          <p:cNvGraphicFramePr/>
          <p:nvPr/>
        </p:nvGraphicFramePr>
        <p:xfrm>
          <a:off x="1385048" y="2217026"/>
          <a:ext cx="2968650" cy="2950175"/>
        </p:xfrm>
        <a:graphic>
          <a:graphicData uri="http://schemas.openxmlformats.org/drawingml/2006/table">
            <a:tbl>
              <a:tblPr firstRow="1" firstCol="1" bandRow="1">
                <a:noFill/>
                <a:tableStyleId>{D48AFEA2-5462-4664-8FA8-03A0C29EC63B}</a:tableStyleId>
              </a:tblPr>
              <a:tblGrid>
                <a:gridCol w="14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UNDER-Represented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Mainstream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Outliers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Breitbart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Fox News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New York Times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Reuters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OVER-Represented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Mainstream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Outliers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Atlantic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Business Insider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NPR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51" name="Google Shape;35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Articles about Democrats</a:t>
            </a:r>
            <a:endParaRPr/>
          </a:p>
        </p:txBody>
      </p:sp>
      <p:pic>
        <p:nvPicPr>
          <p:cNvPr id="352" name="Google Shape;35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4544" y="2217026"/>
            <a:ext cx="5927569" cy="305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/>
          <p:nvPr/>
        </p:nvSpPr>
        <p:spPr>
          <a:xfrm>
            <a:off x="537882" y="1713413"/>
            <a:ext cx="11116236" cy="4638394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8" name="Google Shape;358;p33"/>
          <p:cNvGraphicFramePr/>
          <p:nvPr/>
        </p:nvGraphicFramePr>
        <p:xfrm>
          <a:off x="1385048" y="2217026"/>
          <a:ext cx="2968650" cy="3323250"/>
        </p:xfrm>
        <a:graphic>
          <a:graphicData uri="http://schemas.openxmlformats.org/drawingml/2006/table">
            <a:tbl>
              <a:tblPr firstRow="1" firstCol="1" bandRow="1">
                <a:noFill/>
                <a:tableStyleId>{D48AFEA2-5462-4664-8FA8-03A0C29EC63B}</a:tableStyleId>
              </a:tblPr>
              <a:tblGrid>
                <a:gridCol w="14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UNDER-Represented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Mainstream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Outliers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CNN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Fox News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Guardian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New York Times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Reuters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Washington Post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OVER-Represented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Mainstream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strike="noStrike" cap="none">
                          <a:solidFill>
                            <a:schemeClr val="dk1"/>
                          </a:solidFill>
                        </a:rPr>
                        <a:t>Outliers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Atlantic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Breitbart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Business Insider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NPR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Talking Points Memo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Vox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All political articles</a:t>
            </a:r>
            <a:endParaRPr/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4544" y="2229692"/>
            <a:ext cx="5927569" cy="302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Unexpected Results</a:t>
            </a:r>
            <a:endParaRPr/>
          </a:p>
        </p:txBody>
      </p:sp>
      <p:sp>
        <p:nvSpPr>
          <p:cNvPr id="366" name="Google Shape;36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Fox News is fully within the mainstream media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Fox News is the most negative of all publications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NPR is outside the mainstream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Articles about Democrats have stronger negative sentiment than articles about Republicans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The New York Times is remarkably neutral and consistent in its reporting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72" name="Google Shape;37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8277175" y="4184828"/>
            <a:ext cx="3462163" cy="243222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38200" y="1633599"/>
            <a:ext cx="3249706" cy="2561883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2846294" y="4065826"/>
            <a:ext cx="3249706" cy="2561883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Traditional News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887" y="365125"/>
            <a:ext cx="2460762" cy="36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4691" y="748234"/>
            <a:ext cx="1125768" cy="55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0459" y="190093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0384" y="862084"/>
            <a:ext cx="1125768" cy="69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31695" y="1384955"/>
            <a:ext cx="1476562" cy="49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11659" y="947834"/>
            <a:ext cx="964079" cy="31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10345" y="133169"/>
            <a:ext cx="1125768" cy="72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 descr="Chart, bar chart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8200" y="1690688"/>
            <a:ext cx="3001963" cy="233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 descr="Chart, bar char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48000" y="4195482"/>
            <a:ext cx="2726391" cy="24322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5848257" y="2195880"/>
            <a:ext cx="3249706" cy="2561883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 descr="A picture containing shape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32930" y="2377060"/>
            <a:ext cx="288036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 descr="Chart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31695" y="4464316"/>
            <a:ext cx="2886710" cy="210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3308880" y="1851592"/>
            <a:ext cx="6498508" cy="477611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2761129" y="365125"/>
            <a:ext cx="70462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Fun News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284" y="3833441"/>
            <a:ext cx="1796487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134" y="2827160"/>
            <a:ext cx="3025573" cy="532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482" y="1279813"/>
            <a:ext cx="1888876" cy="98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 descr="A picture containing ic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6325" y="2075191"/>
            <a:ext cx="2662024" cy="221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 descr="Chart, bar char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33977" y="4292725"/>
            <a:ext cx="2662024" cy="2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 descr="A picture containing ch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07585" y="1992383"/>
            <a:ext cx="288544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 descr="Chart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3300" y="4282664"/>
            <a:ext cx="28797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3065928" y="1690688"/>
            <a:ext cx="8444754" cy="4584606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6" descr="Char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250" y="4076725"/>
            <a:ext cx="28670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 descr="A picture containing chart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188" y="1922663"/>
            <a:ext cx="28860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 descr="Chart, bar chart&#10;&#10;Description automatically 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632" y="4076725"/>
            <a:ext cx="2361218" cy="1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 descr="Bar chart&#10;&#10;Description automatically generated with medium confidenc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5613" y="1995863"/>
            <a:ext cx="2289425" cy="198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3065928" y="365125"/>
            <a:ext cx="828787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Blog-Style News</a:t>
            </a: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994" y="1027906"/>
            <a:ext cx="1764768" cy="117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22051" y="2494246"/>
            <a:ext cx="1751422" cy="116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2413" y="3951721"/>
            <a:ext cx="2289432" cy="1137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8200" y="5379260"/>
            <a:ext cx="1970935" cy="68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Articles about Republicans</a:t>
            </a:r>
            <a:endParaRPr/>
          </a:p>
        </p:txBody>
      </p:sp>
      <p:pic>
        <p:nvPicPr>
          <p:cNvPr id="170" name="Google Shape;170;p7" descr="A picture containing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4735" y="2575242"/>
            <a:ext cx="6642529" cy="317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8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789782"/>
            <a:ext cx="5291666" cy="527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 descr="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6865" y="849312"/>
            <a:ext cx="5291667" cy="5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9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599" r="-2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/>
          <p:nvPr/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11">
            <a:extLst>
              <a:ext uri="{FF2B5EF4-FFF2-40B4-BE49-F238E27FC236}">
                <a16:creationId xmlns:a16="http://schemas.microsoft.com/office/drawing/2014/main" id="{CA44CBA0-2D9C-AC41-A960-D0CA3C0865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326715"/>
            <a:ext cx="5157216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National Review has the highest negative intensity and positive intensity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All publications are more intensely positive than negative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The New York Times is the most neutral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The New York Times is also the most positive </a:t>
            </a:r>
            <a:r>
              <a:rPr lang="en-US" i="1" dirty="0"/>
              <a:t>on average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763</Words>
  <Application>Microsoft Macintosh PowerPoint</Application>
  <PresentationFormat>Widescreen</PresentationFormat>
  <Paragraphs>347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Sentiment in Reporting: A data-driven analysis of bias in 15 major publications</vt:lpstr>
      <vt:lpstr>Where is the bias?</vt:lpstr>
      <vt:lpstr>How the analysis works…</vt:lpstr>
      <vt:lpstr>Traditional News</vt:lpstr>
      <vt:lpstr>Fun News</vt:lpstr>
      <vt:lpstr>Blog-Style News</vt:lpstr>
      <vt:lpstr>Articles about Republicans</vt:lpstr>
      <vt:lpstr>PowerPoint Presentation</vt:lpstr>
      <vt:lpstr>PowerPoint Presentation</vt:lpstr>
      <vt:lpstr>Who has the most favorable coverage of Republicans?</vt:lpstr>
      <vt:lpstr>PowerPoint Presentation</vt:lpstr>
      <vt:lpstr>More comparisons</vt:lpstr>
      <vt:lpstr>Articles about Democrats</vt:lpstr>
      <vt:lpstr>PowerPoint Presentation</vt:lpstr>
      <vt:lpstr>PowerPoint Presentation</vt:lpstr>
      <vt:lpstr>Who has the most favorable coverage of Democrats?</vt:lpstr>
      <vt:lpstr>PowerPoint Presentation</vt:lpstr>
      <vt:lpstr>More comparisons</vt:lpstr>
      <vt:lpstr>Clustering</vt:lpstr>
      <vt:lpstr>PowerPoint Presentation</vt:lpstr>
      <vt:lpstr>What is clustering??</vt:lpstr>
      <vt:lpstr>Agglomerative Hierarchical Clustering</vt:lpstr>
      <vt:lpstr>Articles about Republicans</vt:lpstr>
      <vt:lpstr>Articles about Democrats</vt:lpstr>
      <vt:lpstr>All political articles</vt:lpstr>
      <vt:lpstr>K-Means</vt:lpstr>
      <vt:lpstr>Articles about Republicans</vt:lpstr>
      <vt:lpstr>Articles about Democrats</vt:lpstr>
      <vt:lpstr>All political articles</vt:lpstr>
      <vt:lpstr>DBSCAN</vt:lpstr>
      <vt:lpstr>Articles about Republicans</vt:lpstr>
      <vt:lpstr>Articles about Democrats</vt:lpstr>
      <vt:lpstr>All political articles</vt:lpstr>
      <vt:lpstr>Unexpected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in Reporting: A data-driven analysis of bias in 15 major publications</dc:title>
  <dc:creator>John Rizcallah</dc:creator>
  <cp:lastModifiedBy>John Rizcallah</cp:lastModifiedBy>
  <cp:revision>2</cp:revision>
  <dcterms:created xsi:type="dcterms:W3CDTF">2021-02-03T20:19:22Z</dcterms:created>
  <dcterms:modified xsi:type="dcterms:W3CDTF">2021-02-12T22:35:22Z</dcterms:modified>
</cp:coreProperties>
</file>