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97" r:id="rId2"/>
  </p:sldMasterIdLst>
  <p:notesMasterIdLst>
    <p:notesMasterId r:id="rId31"/>
  </p:notesMasterIdLst>
  <p:sldIdLst>
    <p:sldId id="273" r:id="rId3"/>
    <p:sldId id="328" r:id="rId4"/>
    <p:sldId id="303" r:id="rId5"/>
    <p:sldId id="362" r:id="rId6"/>
    <p:sldId id="340" r:id="rId7"/>
    <p:sldId id="326" r:id="rId8"/>
    <p:sldId id="341" r:id="rId9"/>
    <p:sldId id="306" r:id="rId10"/>
    <p:sldId id="342" r:id="rId11"/>
    <p:sldId id="345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8" r:id="rId22"/>
    <p:sldId id="356" r:id="rId23"/>
    <p:sldId id="357" r:id="rId24"/>
    <p:sldId id="359" r:id="rId25"/>
    <p:sldId id="360" r:id="rId26"/>
    <p:sldId id="361" r:id="rId27"/>
    <p:sldId id="343" r:id="rId28"/>
    <p:sldId id="344" r:id="rId29"/>
    <p:sldId id="304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04A"/>
    <a:srgbClr val="3D3C46"/>
    <a:srgbClr val="35343C"/>
    <a:srgbClr val="2F2E36"/>
    <a:srgbClr val="454551"/>
    <a:srgbClr val="353334"/>
    <a:srgbClr val="4E4C4D"/>
    <a:srgbClr val="312F30"/>
    <a:srgbClr val="303038"/>
    <a:srgbClr val="282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1" autoAdjust="0"/>
    <p:restoredTop sz="94660" autoAdjust="0"/>
  </p:normalViewPr>
  <p:slideViewPr>
    <p:cSldViewPr snapToObjects="1">
      <p:cViewPr varScale="1">
        <p:scale>
          <a:sx n="87" d="100"/>
          <a:sy n="87" d="100"/>
        </p:scale>
        <p:origin x="-1320" y="-86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-3173" y="-72"/>
      </p:cViewPr>
      <p:guideLst>
        <p:guide orient="horz" pos="2880"/>
        <p:guide orient="horz" pos="215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7EA99-12F7-46D9-9F7D-EEECA6E6A9F7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F941C-471B-4319-A6A9-FD7DA784E3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83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64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5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18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2019-01-21</a:t>
            </a:fld>
            <a:endParaRPr lang="ko-KR" altLang="en-US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2019-01-21</a:t>
            </a:fld>
            <a:endParaRPr lang="ko-KR" altLang="en-US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2019-01-21</a:t>
            </a:fld>
            <a:endParaRPr lang="ko-KR" altLang="en-US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2019-01-21</a:t>
            </a:fld>
            <a:endParaRPr lang="ko-KR" altLang="en-US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2019-01-21</a:t>
            </a:fld>
            <a:endParaRPr lang="ko-KR" altLang="en-US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2019-01-21</a:t>
            </a:fld>
            <a:endParaRPr lang="ko-KR" altLang="en-US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2019-01-21</a:t>
            </a:fld>
            <a:endParaRPr lang="ko-KR" altLang="en-US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2019-01-21</a:t>
            </a:fld>
            <a:endParaRPr lang="ko-KR" altLang="en-US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20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2019-01-21</a:t>
            </a:fld>
            <a:endParaRPr lang="ko-KR" altLang="en-US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2019-01-21</a:t>
            </a:fld>
            <a:endParaRPr lang="ko-KR" altLang="en-US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2019-01-21</a:t>
            </a:fld>
            <a:endParaRPr lang="ko-KR" altLang="en-US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74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59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9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18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02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9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78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xmlns="" id="{6BC19E0C-11DD-45BC-A504-E46715BDA2FB}"/>
              </a:ext>
            </a:extLst>
          </p:cNvPr>
          <p:cNvSpPr/>
          <p:nvPr userDrawn="1"/>
        </p:nvSpPr>
        <p:spPr>
          <a:xfrm rot="5400000">
            <a:off x="-16024" y="18917"/>
            <a:ext cx="326368" cy="294319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xmlns="" id="{38CDD069-88F4-4C07-9DBD-B07787872864}"/>
              </a:ext>
            </a:extLst>
          </p:cNvPr>
          <p:cNvSpPr/>
          <p:nvPr userDrawn="1"/>
        </p:nvSpPr>
        <p:spPr>
          <a:xfrm rot="16200000">
            <a:off x="8833657" y="6547656"/>
            <a:ext cx="326368" cy="294319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9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2019-01-21</a:t>
            </a:fld>
            <a:endParaRPr lang="ko-KR" altLang="en-US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5400000">
            <a:off x="-15875" y="19050"/>
            <a:ext cx="327025" cy="294640"/>
          </a:xfrm>
          <a:prstGeom prst="rtTriangle">
            <a:avLst/>
          </a:prstGeom>
          <a:solidFill>
            <a:schemeClr val="bg2">
              <a:lumMod val="9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71310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16200000">
            <a:off x="8833485" y="6547485"/>
            <a:ext cx="327025" cy="294640"/>
          </a:xfrm>
          <a:prstGeom prst="rtTriangle">
            <a:avLst/>
          </a:prstGeom>
          <a:solidFill>
            <a:schemeClr val="bg2">
              <a:lumMod val="9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각 삼각형 25">
            <a:extLst>
              <a:ext uri="{FF2B5EF4-FFF2-40B4-BE49-F238E27FC236}">
                <a16:creationId xmlns:a16="http://schemas.microsoft.com/office/drawing/2014/main" xmlns="" id="{048AAF2F-D1AF-446E-8B0B-70F7FA65150F}"/>
              </a:ext>
            </a:extLst>
          </p:cNvPr>
          <p:cNvSpPr/>
          <p:nvPr/>
        </p:nvSpPr>
        <p:spPr>
          <a:xfrm>
            <a:off x="-5206" y="-317"/>
            <a:ext cx="9144000" cy="6858000"/>
          </a:xfrm>
          <a:prstGeom prst="rtTriangle">
            <a:avLst/>
          </a:prstGeom>
          <a:solidFill>
            <a:schemeClr val="accent5"/>
          </a:solidFill>
          <a:ln>
            <a:noFill/>
          </a:ln>
          <a:scene3d>
            <a:camera prst="orthographicFront">
              <a:rot lat="21599991" lon="0" rev="21599994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C29CA6C4-163B-4B44-927A-5891638A4CF7}"/>
              </a:ext>
            </a:extLst>
          </p:cNvPr>
          <p:cNvGrpSpPr/>
          <p:nvPr/>
        </p:nvGrpSpPr>
        <p:grpSpPr>
          <a:xfrm>
            <a:off x="1926590" y="316230"/>
            <a:ext cx="5313680" cy="5313680"/>
            <a:chOff x="1926590" y="316230"/>
            <a:chExt cx="5313680" cy="5313680"/>
          </a:xfrm>
        </p:grpSpPr>
        <p:sp>
          <p:nvSpPr>
            <p:cNvPr id="2" name="타원 1"/>
            <p:cNvSpPr/>
            <p:nvPr/>
          </p:nvSpPr>
          <p:spPr>
            <a:xfrm>
              <a:off x="1926590" y="316230"/>
              <a:ext cx="5313680" cy="531368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640330" y="1029970"/>
              <a:ext cx="3885565" cy="3885565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3329940" y="1701165"/>
              <a:ext cx="2543810" cy="2543810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/>
            <p:nvPr/>
          </p:nvSpPr>
          <p:spPr>
            <a:xfrm>
              <a:off x="6417945" y="1029970"/>
              <a:ext cx="215900" cy="215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2117090" y="4060825"/>
              <a:ext cx="118745" cy="1187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958840" y="4244975"/>
              <a:ext cx="93980" cy="939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3688715" y="1924050"/>
              <a:ext cx="212725" cy="2127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2AAF0AD-F66B-4ECD-AC92-71A271E73DE8}"/>
              </a:ext>
            </a:extLst>
          </p:cNvPr>
          <p:cNvSpPr txBox="1"/>
          <p:nvPr/>
        </p:nvSpPr>
        <p:spPr>
          <a:xfrm>
            <a:off x="3302159" y="6069627"/>
            <a:ext cx="3051810" cy="4616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20144737 </a:t>
            </a:r>
            <a:r>
              <a:rPr lang="en-US" altLang="ko-KR" sz="2400" b="1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정종율</a:t>
            </a:r>
            <a:endParaRPr lang="ko-KR" altLang="en-US" sz="24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1680845" y="434975"/>
            <a:ext cx="5786120" cy="1057021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800" b="1" dirty="0" smtClean="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자전거 공유 시스템</a:t>
            </a:r>
            <a:endParaRPr lang="ko-KR" altLang="en-US" sz="7000" b="1" strike="noStrike" cap="none" dirty="0" smtClean="0">
              <a:solidFill>
                <a:schemeClr val="bg1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xmlns="" id="{6BC19E0C-11DD-45BC-A504-E46715BDA2FB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xmlns="" id="{38CDD069-88F4-4C07-9DBD-B07787872864}"/>
              </a:ext>
            </a:extLst>
          </p:cNvPr>
          <p:cNvSpPr/>
          <p:nvPr/>
        </p:nvSpPr>
        <p:spPr>
          <a:xfrm rot="16200000">
            <a:off x="8833485" y="6547485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159" y="2159159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7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각 삼각형 16">
            <a:extLst>
              <a:ext uri="{FF2B5EF4-FFF2-40B4-BE49-F238E27FC236}">
                <a16:creationId xmlns:a16="http://schemas.microsoft.com/office/drawing/2014/main" xmlns="" id="{256018FC-0C38-41D7-B379-CEE186DA5EF4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xmlns="" id="{6BC19E0C-11DD-45BC-A504-E46715BDA2FB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xmlns="" id="{38CDD069-88F4-4C07-9DBD-B07787872864}"/>
              </a:ext>
            </a:extLst>
          </p:cNvPr>
          <p:cNvSpPr/>
          <p:nvPr/>
        </p:nvSpPr>
        <p:spPr>
          <a:xfrm rot="16200000">
            <a:off x="8833485" y="6547485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418129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필요한 라이브러리 호출 및 </a:t>
            </a:r>
            <a:r>
              <a:rPr lang="en-US" altLang="ko-KR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train,test</a:t>
            </a:r>
            <a:r>
              <a:rPr lang="en-US" altLang="ko-K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데이터셋</a:t>
            </a: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읽기</a:t>
            </a:r>
            <a:endParaRPr lang="en-US" altLang="ko-KR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40768"/>
            <a:ext cx="5953070" cy="418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1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각 삼각형 16">
            <a:extLst>
              <a:ext uri="{FF2B5EF4-FFF2-40B4-BE49-F238E27FC236}">
                <a16:creationId xmlns:a16="http://schemas.microsoft.com/office/drawing/2014/main" xmlns="" id="{256018FC-0C38-41D7-B379-CEE186DA5EF4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xmlns="" id="{6BC19E0C-11DD-45BC-A504-E46715BDA2FB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xmlns="" id="{38CDD069-88F4-4C07-9DBD-B07787872864}"/>
              </a:ext>
            </a:extLst>
          </p:cNvPr>
          <p:cNvSpPr/>
          <p:nvPr/>
        </p:nvSpPr>
        <p:spPr>
          <a:xfrm rot="16200000">
            <a:off x="8833485" y="6547485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418129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train </a:t>
            </a:r>
            <a:r>
              <a:rPr lang="ko-KR" alt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데이터셋의</a:t>
            </a: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전체적인 모형</a:t>
            </a:r>
            <a:endParaRPr lang="en-US" altLang="ko-KR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91" y="1412776"/>
            <a:ext cx="8236267" cy="364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4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각 삼각형 16">
            <a:extLst>
              <a:ext uri="{FF2B5EF4-FFF2-40B4-BE49-F238E27FC236}">
                <a16:creationId xmlns:a16="http://schemas.microsoft.com/office/drawing/2014/main" xmlns="" id="{256018FC-0C38-41D7-B379-CEE186DA5EF4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xmlns="" id="{6BC19E0C-11DD-45BC-A504-E46715BDA2FB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xmlns="" id="{38CDD069-88F4-4C07-9DBD-B07787872864}"/>
              </a:ext>
            </a:extLst>
          </p:cNvPr>
          <p:cNvSpPr/>
          <p:nvPr/>
        </p:nvSpPr>
        <p:spPr>
          <a:xfrm rot="16200000">
            <a:off x="8833485" y="6547485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418129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train </a:t>
            </a:r>
            <a:r>
              <a:rPr lang="ko-KR" alt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데이터셋</a:t>
            </a: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중간에 빈 </a:t>
            </a:r>
            <a:r>
              <a:rPr lang="ko-KR" alt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데이터값이</a:t>
            </a: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있는지 확인</a:t>
            </a:r>
            <a:endParaRPr lang="en-US" altLang="ko-KR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0" y="1124744"/>
            <a:ext cx="7719060" cy="516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0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각 삼각형 16">
            <a:extLst>
              <a:ext uri="{FF2B5EF4-FFF2-40B4-BE49-F238E27FC236}">
                <a16:creationId xmlns:a16="http://schemas.microsoft.com/office/drawing/2014/main" xmlns="" id="{256018FC-0C38-41D7-B379-CEE186DA5EF4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xmlns="" id="{6BC19E0C-11DD-45BC-A504-E46715BDA2FB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xmlns="" id="{38CDD069-88F4-4C07-9DBD-B07787872864}"/>
              </a:ext>
            </a:extLst>
          </p:cNvPr>
          <p:cNvSpPr/>
          <p:nvPr/>
        </p:nvSpPr>
        <p:spPr>
          <a:xfrm rot="16200000">
            <a:off x="8833485" y="6547485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418129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계절별 </a:t>
            </a:r>
            <a:r>
              <a:rPr lang="ko-KR" alt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대여량을</a:t>
            </a: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그래프로 시각화</a:t>
            </a:r>
            <a:endParaRPr lang="en-US" altLang="ko-KR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08" y="980728"/>
            <a:ext cx="5704480" cy="544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7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각 삼각형 16">
            <a:extLst>
              <a:ext uri="{FF2B5EF4-FFF2-40B4-BE49-F238E27FC236}">
                <a16:creationId xmlns:a16="http://schemas.microsoft.com/office/drawing/2014/main" xmlns="" id="{256018FC-0C38-41D7-B379-CEE186DA5EF4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xmlns="" id="{6BC19E0C-11DD-45BC-A504-E46715BDA2FB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xmlns="" id="{38CDD069-88F4-4C07-9DBD-B07787872864}"/>
              </a:ext>
            </a:extLst>
          </p:cNvPr>
          <p:cNvSpPr/>
          <p:nvPr/>
        </p:nvSpPr>
        <p:spPr>
          <a:xfrm rot="16200000">
            <a:off x="8833485" y="6547485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418129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휴일과 휴일이 아닌 날의 </a:t>
            </a:r>
            <a:r>
              <a:rPr lang="ko-KR" alt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대여량을</a:t>
            </a: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그래프로 시각화</a:t>
            </a:r>
            <a:endParaRPr lang="en-US" altLang="ko-KR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018515"/>
            <a:ext cx="528066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8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각 삼각형 16">
            <a:extLst>
              <a:ext uri="{FF2B5EF4-FFF2-40B4-BE49-F238E27FC236}">
                <a16:creationId xmlns:a16="http://schemas.microsoft.com/office/drawing/2014/main" xmlns="" id="{256018FC-0C38-41D7-B379-CEE186DA5EF4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xmlns="" id="{6BC19E0C-11DD-45BC-A504-E46715BDA2FB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xmlns="" id="{38CDD069-88F4-4C07-9DBD-B07787872864}"/>
              </a:ext>
            </a:extLst>
          </p:cNvPr>
          <p:cNvSpPr/>
          <p:nvPr/>
        </p:nvSpPr>
        <p:spPr>
          <a:xfrm rot="16200000">
            <a:off x="8833485" y="6547485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418129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근무일과 </a:t>
            </a:r>
            <a:r>
              <a:rPr lang="ko-KR" alt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아닌날의</a:t>
            </a: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대여량을</a:t>
            </a: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그래프로 시각화</a:t>
            </a:r>
            <a:endParaRPr lang="en-US" altLang="ko-KR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894148"/>
            <a:ext cx="5394960" cy="551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0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각 삼각형 16">
            <a:extLst>
              <a:ext uri="{FF2B5EF4-FFF2-40B4-BE49-F238E27FC236}">
                <a16:creationId xmlns:a16="http://schemas.microsoft.com/office/drawing/2014/main" xmlns="" id="{256018FC-0C38-41D7-B379-CEE186DA5EF4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xmlns="" id="{6BC19E0C-11DD-45BC-A504-E46715BDA2FB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xmlns="" id="{38CDD069-88F4-4C07-9DBD-B07787872864}"/>
              </a:ext>
            </a:extLst>
          </p:cNvPr>
          <p:cNvSpPr/>
          <p:nvPr/>
        </p:nvSpPr>
        <p:spPr>
          <a:xfrm rot="16200000">
            <a:off x="8833485" y="6547485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418129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날씨별</a:t>
            </a: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대여량</a:t>
            </a:r>
            <a:endParaRPr lang="en-US" altLang="ko-KR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980727"/>
            <a:ext cx="5676900" cy="571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6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각 삼각형 16">
            <a:extLst>
              <a:ext uri="{FF2B5EF4-FFF2-40B4-BE49-F238E27FC236}">
                <a16:creationId xmlns:a16="http://schemas.microsoft.com/office/drawing/2014/main" xmlns="" id="{256018FC-0C38-41D7-B379-CEE186DA5EF4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xmlns="" id="{6BC19E0C-11DD-45BC-A504-E46715BDA2FB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xmlns="" id="{38CDD069-88F4-4C07-9DBD-B07787872864}"/>
              </a:ext>
            </a:extLst>
          </p:cNvPr>
          <p:cNvSpPr/>
          <p:nvPr/>
        </p:nvSpPr>
        <p:spPr>
          <a:xfrm rot="16200000">
            <a:off x="8833485" y="6547485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418129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온도</a:t>
            </a:r>
            <a:r>
              <a:rPr lang="en-US" altLang="ko-K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체감온도</a:t>
            </a:r>
            <a:r>
              <a:rPr lang="en-US" altLang="ko-K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바람세기</a:t>
            </a:r>
            <a:r>
              <a:rPr lang="en-US" altLang="ko-K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습도별</a:t>
            </a: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대여량</a:t>
            </a:r>
            <a:endParaRPr lang="en-US" altLang="ko-KR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897823"/>
            <a:ext cx="5402580" cy="553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9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각 삼각형 16">
            <a:extLst>
              <a:ext uri="{FF2B5EF4-FFF2-40B4-BE49-F238E27FC236}">
                <a16:creationId xmlns:a16="http://schemas.microsoft.com/office/drawing/2014/main" xmlns="" id="{256018FC-0C38-41D7-B379-CEE186DA5EF4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xmlns="" id="{6BC19E0C-11DD-45BC-A504-E46715BDA2FB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xmlns="" id="{38CDD069-88F4-4C07-9DBD-B07787872864}"/>
              </a:ext>
            </a:extLst>
          </p:cNvPr>
          <p:cNvSpPr/>
          <p:nvPr/>
        </p:nvSpPr>
        <p:spPr>
          <a:xfrm rot="16200000">
            <a:off x="8833485" y="6547485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418129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히트맵을</a:t>
            </a: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이용해 각 </a:t>
            </a:r>
            <a:r>
              <a:rPr lang="ko-KR" alt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요인별들과의</a:t>
            </a: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관계를 시각화</a:t>
            </a:r>
            <a:endParaRPr lang="en-US" altLang="ko-KR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47" y="980728"/>
            <a:ext cx="5187941" cy="57016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66" y="2780928"/>
            <a:ext cx="393954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1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각 삼각형 16">
            <a:extLst>
              <a:ext uri="{FF2B5EF4-FFF2-40B4-BE49-F238E27FC236}">
                <a16:creationId xmlns:a16="http://schemas.microsoft.com/office/drawing/2014/main" xmlns="" id="{256018FC-0C38-41D7-B379-CEE186DA5EF4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xmlns="" id="{6BC19E0C-11DD-45BC-A504-E46715BDA2FB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xmlns="" id="{38CDD069-88F4-4C07-9DBD-B07787872864}"/>
              </a:ext>
            </a:extLst>
          </p:cNvPr>
          <p:cNvSpPr/>
          <p:nvPr/>
        </p:nvSpPr>
        <p:spPr>
          <a:xfrm rot="16200000">
            <a:off x="8833485" y="6547485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418129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train </a:t>
            </a:r>
            <a:r>
              <a:rPr lang="ko-KR" alt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데이터셋의</a:t>
            </a: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datetime</a:t>
            </a: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을</a:t>
            </a:r>
            <a:endParaRPr lang="en-US" altLang="ko-KR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ko-KR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hour,day,month,year</a:t>
            </a: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로 분류</a:t>
            </a:r>
            <a:endParaRPr lang="en-US" altLang="ko-KR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" y="1700808"/>
            <a:ext cx="9144000" cy="395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>
            <a:off x="416560" y="275590"/>
            <a:ext cx="742315" cy="53530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b="0" strike="noStrike" cap="none" dirty="0" smtClean="0">
                <a:latin typeface="Noto Sans CJK KR Medium" charset="0"/>
                <a:ea typeface="Noto Sans CJK KR Medium" charset="0"/>
              </a:rPr>
              <a:t>목차</a:t>
            </a:r>
            <a:endParaRPr lang="ko-KR" altLang="en-US" sz="2200" b="0" strike="noStrike" cap="none" dirty="0" smtClean="0">
              <a:latin typeface="Noto Sans CJK KR Medium" charset="0"/>
              <a:ea typeface="Noto Sans CJK KR Medium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5723890" y="1578610"/>
            <a:ext cx="2808550" cy="55399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Ⅰ </a:t>
            </a:r>
            <a:r>
              <a:rPr lang="en-US" altLang="ko-KR" sz="2000" b="0" strike="noStrike" cap="none" smtClean="0">
                <a:latin typeface="맑은 고딕" charset="0"/>
                <a:ea typeface="맑은 고딕" charset="0"/>
              </a:rPr>
              <a:t>. </a:t>
            </a:r>
            <a:r>
              <a:rPr lang="ko-KR" altLang="en-US" sz="2000" b="0" strike="noStrike" cap="none" dirty="0" smtClean="0">
                <a:latin typeface="맑은 고딕" charset="0"/>
                <a:ea typeface="맑은 고딕" charset="0"/>
              </a:rPr>
              <a:t>자전거 공유시스템</a:t>
            </a: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10800000">
            <a:off x="1842135" y="2277110"/>
            <a:ext cx="1506220" cy="1506220"/>
          </a:xfrm>
          <a:prstGeom prst="flowChartDelay">
            <a:avLst/>
          </a:prstGeom>
          <a:noFill/>
          <a:ln w="38100" cap="flat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6516370" y="3782695"/>
            <a:ext cx="1506220" cy="1506220"/>
          </a:xfrm>
          <a:prstGeom prst="flowChartDelay">
            <a:avLst/>
          </a:prstGeom>
          <a:noFill/>
          <a:ln w="38100" cap="flat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>
            <a:off x="3275856" y="2277745"/>
            <a:ext cx="939800" cy="151113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6087745" y="3789039"/>
            <a:ext cx="939800" cy="149987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1619885" y="1566545"/>
            <a:ext cx="3312795" cy="55372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latin typeface="Noto Sans CJK KR Light" charset="0"/>
              <a:ea typeface="Noto Sans CJK KR Light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>
            <a:off x="827584" y="3029310"/>
            <a:ext cx="4044315" cy="55399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 Ⅱ . </a:t>
            </a:r>
            <a:r>
              <a:rPr lang="ko-KR" altLang="en-US" sz="2000" b="0" strike="noStrike" cap="none" dirty="0" smtClean="0">
                <a:latin typeface="맑은 고딕" charset="0"/>
                <a:ea typeface="맑은 고딕" charset="0"/>
              </a:rPr>
              <a:t>개별환경</a:t>
            </a:r>
          </a:p>
        </p:txBody>
      </p:sp>
      <p:sp>
        <p:nvSpPr>
          <p:cNvPr id="16" name="도형 15"/>
          <p:cNvSpPr>
            <a:spLocks/>
          </p:cNvSpPr>
          <p:nvPr/>
        </p:nvSpPr>
        <p:spPr>
          <a:xfrm>
            <a:off x="4638248" y="5445125"/>
            <a:ext cx="3246120" cy="49654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2000" dirty="0"/>
              <a:t>Ⅳ </a:t>
            </a: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.</a:t>
            </a:r>
            <a:r>
              <a:rPr lang="ko-KR" altLang="en-US" sz="2000" dirty="0">
                <a:latin typeface="맑은 고딕" charset="0"/>
                <a:ea typeface="맑은 고딕" charset="0"/>
              </a:rPr>
              <a:t> </a:t>
            </a:r>
            <a:r>
              <a:rPr lang="ko-KR" altLang="en-US" sz="2000" dirty="0" smtClean="0">
                <a:latin typeface="맑은 고딕" charset="0"/>
                <a:ea typeface="맑은 고딕" charset="0"/>
              </a:rPr>
              <a:t>추후계획</a:t>
            </a:r>
            <a:endParaRPr lang="ko-KR" altLang="en-US" sz="2000" b="0" strike="noStrike" cap="none" dirty="0" smtClean="0">
              <a:latin typeface="Noto Sans CJK KR Light" charset="0"/>
              <a:ea typeface="Noto Sans CJK KR Light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>
            <a:off x="0" y="5288280"/>
            <a:ext cx="7108507" cy="0"/>
          </a:xfrm>
          <a:prstGeom prst="line">
            <a:avLst/>
          </a:prstGeom>
          <a:ln w="38100" cap="flat" cmpd="sng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도형 20"/>
          <p:cNvSpPr>
            <a:spLocks/>
          </p:cNvSpPr>
          <p:nvPr/>
        </p:nvSpPr>
        <p:spPr>
          <a:xfrm>
            <a:off x="6228184" y="5157470"/>
            <a:ext cx="216535" cy="216535"/>
          </a:xfrm>
          <a:prstGeom prst="ellipse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5" name="도형 24"/>
          <p:cNvCxnSpPr/>
          <p:nvPr/>
        </p:nvCxnSpPr>
        <p:spPr>
          <a:xfrm>
            <a:off x="6372225" y="3860800"/>
            <a:ext cx="250825" cy="635"/>
          </a:xfrm>
          <a:prstGeom prst="line">
            <a:avLst/>
          </a:prstGeom>
          <a:ln w="762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/>
          <p:nvPr/>
        </p:nvCxnSpPr>
        <p:spPr>
          <a:xfrm>
            <a:off x="6443980" y="5229225"/>
            <a:ext cx="250825" cy="635"/>
          </a:xfrm>
          <a:prstGeom prst="line">
            <a:avLst/>
          </a:prstGeom>
          <a:ln w="5715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 flipV="1">
            <a:off x="2771775" y="3779773"/>
            <a:ext cx="4255770" cy="2922"/>
          </a:xfrm>
          <a:prstGeom prst="line">
            <a:avLst/>
          </a:prstGeom>
          <a:ln w="38100" cap="flat" cmpd="sng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>
            <a:off x="3091839" y="2277745"/>
            <a:ext cx="6052796" cy="0"/>
          </a:xfrm>
          <a:prstGeom prst="line">
            <a:avLst/>
          </a:prstGeom>
          <a:ln w="38100" cap="flat" cmpd="sng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도형 20"/>
          <p:cNvSpPr>
            <a:spLocks/>
          </p:cNvSpPr>
          <p:nvPr/>
        </p:nvSpPr>
        <p:spPr>
          <a:xfrm>
            <a:off x="5824344" y="3682706"/>
            <a:ext cx="216535" cy="216535"/>
          </a:xfrm>
          <a:prstGeom prst="ellipse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15"/>
          <p:cNvSpPr>
            <a:spLocks/>
          </p:cNvSpPr>
          <p:nvPr/>
        </p:nvSpPr>
        <p:spPr>
          <a:xfrm>
            <a:off x="4202263" y="3984978"/>
            <a:ext cx="3460695" cy="55399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2000" dirty="0" smtClean="0"/>
              <a:t>Ⅲ </a:t>
            </a: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. </a:t>
            </a:r>
            <a:r>
              <a:rPr lang="ko-KR" altLang="en-US" sz="2000" dirty="0" smtClean="0">
                <a:latin typeface="맑은 고딕" charset="0"/>
                <a:ea typeface="맑은 고딕" charset="0"/>
              </a:rPr>
              <a:t>코드분석</a:t>
            </a:r>
            <a:r>
              <a:rPr lang="en-US" altLang="ko-KR" sz="2000" dirty="0" smtClean="0">
                <a:latin typeface="맑은 고딕" charset="0"/>
                <a:ea typeface="맑은 고딕" charset="0"/>
              </a:rPr>
              <a:t>(</a:t>
            </a:r>
            <a:r>
              <a:rPr lang="ko-KR" altLang="en-US" sz="2000" dirty="0" smtClean="0">
                <a:latin typeface="맑은 고딕" charset="0"/>
                <a:ea typeface="맑은 고딕" charset="0"/>
              </a:rPr>
              <a:t>데이터시각화</a:t>
            </a:r>
            <a:r>
              <a:rPr lang="en-US" altLang="ko-KR" sz="2000" dirty="0" smtClean="0">
                <a:latin typeface="맑은 고딕" charset="0"/>
                <a:ea typeface="맑은 고딕" charset="0"/>
              </a:rPr>
              <a:t>)</a:t>
            </a:r>
            <a:endParaRPr lang="ko-KR" altLang="en-US" sz="2000" b="0" strike="noStrike" cap="none" dirty="0" smtClean="0">
              <a:latin typeface="Noto Sans CJK KR Light" charset="0"/>
              <a:ea typeface="Noto Sans CJK KR Light" charset="0"/>
            </a:endParaRPr>
          </a:p>
        </p:txBody>
      </p:sp>
      <p:sp>
        <p:nvSpPr>
          <p:cNvPr id="22" name="도형 20"/>
          <p:cNvSpPr>
            <a:spLocks/>
          </p:cNvSpPr>
          <p:nvPr/>
        </p:nvSpPr>
        <p:spPr>
          <a:xfrm>
            <a:off x="2603883" y="5157469"/>
            <a:ext cx="216535" cy="216535"/>
          </a:xfrm>
          <a:prstGeom prst="ellipse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15"/>
          <p:cNvSpPr>
            <a:spLocks/>
          </p:cNvSpPr>
          <p:nvPr/>
        </p:nvSpPr>
        <p:spPr>
          <a:xfrm>
            <a:off x="971600" y="5445125"/>
            <a:ext cx="3246120" cy="55399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2000" dirty="0"/>
              <a:t>Ⅴ</a:t>
            </a:r>
            <a:r>
              <a:rPr lang="en-US" altLang="ko-KR" sz="2000" dirty="0" smtClean="0"/>
              <a:t> </a:t>
            </a: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. Q&amp;A</a:t>
            </a:r>
            <a:endParaRPr lang="ko-KR" altLang="en-US" sz="2000" b="0" strike="noStrike" cap="none" dirty="0" smtClean="0">
              <a:latin typeface="Noto Sans CJK KR Light" charset="0"/>
              <a:ea typeface="Noto Sans CJK KR Light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7000240" y="2145030"/>
            <a:ext cx="216535" cy="216535"/>
          </a:xfrm>
          <a:prstGeom prst="ellipse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>
            <a:off x="2875304" y="3671506"/>
            <a:ext cx="216535" cy="216535"/>
          </a:xfrm>
          <a:prstGeom prst="ellipse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각 삼각형 16">
            <a:extLst>
              <a:ext uri="{FF2B5EF4-FFF2-40B4-BE49-F238E27FC236}">
                <a16:creationId xmlns:a16="http://schemas.microsoft.com/office/drawing/2014/main" xmlns="" id="{256018FC-0C38-41D7-B379-CEE186DA5EF4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xmlns="" id="{6BC19E0C-11DD-45BC-A504-E46715BDA2FB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xmlns="" id="{38CDD069-88F4-4C07-9DBD-B07787872864}"/>
              </a:ext>
            </a:extLst>
          </p:cNvPr>
          <p:cNvSpPr/>
          <p:nvPr/>
        </p:nvSpPr>
        <p:spPr>
          <a:xfrm rot="16200000">
            <a:off x="8833485" y="6547485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418129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est </a:t>
            </a:r>
            <a:r>
              <a:rPr lang="ko-KR" alt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데이터셋의</a:t>
            </a: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datetime</a:t>
            </a: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을</a:t>
            </a:r>
            <a:endParaRPr lang="en-US" altLang="ko-KR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ko-KR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hour,day,month,year</a:t>
            </a: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로 분류</a:t>
            </a:r>
            <a:endParaRPr lang="en-US" altLang="ko-KR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54530"/>
            <a:ext cx="9143683" cy="385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각 삼각형 16">
            <a:extLst>
              <a:ext uri="{FF2B5EF4-FFF2-40B4-BE49-F238E27FC236}">
                <a16:creationId xmlns:a16="http://schemas.microsoft.com/office/drawing/2014/main" xmlns="" id="{256018FC-0C38-41D7-B379-CEE186DA5EF4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xmlns="" id="{6BC19E0C-11DD-45BC-A504-E46715BDA2FB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xmlns="" id="{38CDD069-88F4-4C07-9DBD-B07787872864}"/>
              </a:ext>
            </a:extLst>
          </p:cNvPr>
          <p:cNvSpPr/>
          <p:nvPr/>
        </p:nvSpPr>
        <p:spPr>
          <a:xfrm rot="16200000">
            <a:off x="8833485" y="6547485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418129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train </a:t>
            </a:r>
            <a:r>
              <a:rPr lang="ko-KR" alt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데이터셋의</a:t>
            </a: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datetime</a:t>
            </a:r>
            <a:r>
              <a:rPr lang="en-US" altLang="ko-K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삭제</a:t>
            </a:r>
            <a:endParaRPr lang="en-US" altLang="ko-KR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" y="1484784"/>
            <a:ext cx="914400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각 삼각형 16">
            <a:extLst>
              <a:ext uri="{FF2B5EF4-FFF2-40B4-BE49-F238E27FC236}">
                <a16:creationId xmlns:a16="http://schemas.microsoft.com/office/drawing/2014/main" xmlns="" id="{256018FC-0C38-41D7-B379-CEE186DA5EF4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xmlns="" id="{6BC19E0C-11DD-45BC-A504-E46715BDA2FB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xmlns="" id="{38CDD069-88F4-4C07-9DBD-B07787872864}"/>
              </a:ext>
            </a:extLst>
          </p:cNvPr>
          <p:cNvSpPr/>
          <p:nvPr/>
        </p:nvSpPr>
        <p:spPr>
          <a:xfrm rot="16200000">
            <a:off x="8833485" y="6547485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418129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시간별</a:t>
            </a: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대여량을</a:t>
            </a: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그래프로 시각화</a:t>
            </a:r>
            <a:endParaRPr lang="en-US" altLang="ko-KR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4" y="1371421"/>
            <a:ext cx="8849676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각 삼각형 16">
            <a:extLst>
              <a:ext uri="{FF2B5EF4-FFF2-40B4-BE49-F238E27FC236}">
                <a16:creationId xmlns:a16="http://schemas.microsoft.com/office/drawing/2014/main" xmlns="" id="{256018FC-0C38-41D7-B379-CEE186DA5EF4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xmlns="" id="{6BC19E0C-11DD-45BC-A504-E46715BDA2FB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xmlns="" id="{38CDD069-88F4-4C07-9DBD-B07787872864}"/>
              </a:ext>
            </a:extLst>
          </p:cNvPr>
          <p:cNvSpPr/>
          <p:nvPr/>
        </p:nvSpPr>
        <p:spPr>
          <a:xfrm rot="16200000">
            <a:off x="8833485" y="6547485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418129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요</a:t>
            </a:r>
            <a:r>
              <a:rPr lang="ko-KR" alt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일</a:t>
            </a:r>
            <a:r>
              <a:rPr lang="ko-KR" alt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별</a:t>
            </a: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대여량을</a:t>
            </a: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그래프로 시각화</a:t>
            </a:r>
            <a:endParaRPr lang="en-US" altLang="ko-KR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84784"/>
            <a:ext cx="7183120" cy="384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8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각 삼각형 16">
            <a:extLst>
              <a:ext uri="{FF2B5EF4-FFF2-40B4-BE49-F238E27FC236}">
                <a16:creationId xmlns:a16="http://schemas.microsoft.com/office/drawing/2014/main" xmlns="" id="{256018FC-0C38-41D7-B379-CEE186DA5EF4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xmlns="" id="{6BC19E0C-11DD-45BC-A504-E46715BDA2FB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xmlns="" id="{38CDD069-88F4-4C07-9DBD-B07787872864}"/>
              </a:ext>
            </a:extLst>
          </p:cNvPr>
          <p:cNvSpPr/>
          <p:nvPr/>
        </p:nvSpPr>
        <p:spPr>
          <a:xfrm rot="16200000">
            <a:off x="8833485" y="6547485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418129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월</a:t>
            </a: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별 </a:t>
            </a:r>
            <a:r>
              <a:rPr lang="ko-KR" alt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대여량을</a:t>
            </a: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그래프로 시각화</a:t>
            </a:r>
            <a:endParaRPr lang="en-US" altLang="ko-KR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11580"/>
            <a:ext cx="7416824" cy="44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5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각 삼각형 16">
            <a:extLst>
              <a:ext uri="{FF2B5EF4-FFF2-40B4-BE49-F238E27FC236}">
                <a16:creationId xmlns:a16="http://schemas.microsoft.com/office/drawing/2014/main" xmlns="" id="{256018FC-0C38-41D7-B379-CEE186DA5EF4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xmlns="" id="{6BC19E0C-11DD-45BC-A504-E46715BDA2FB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xmlns="" id="{38CDD069-88F4-4C07-9DBD-B07787872864}"/>
              </a:ext>
            </a:extLst>
          </p:cNvPr>
          <p:cNvSpPr/>
          <p:nvPr/>
        </p:nvSpPr>
        <p:spPr>
          <a:xfrm rot="16200000">
            <a:off x="8833485" y="6547485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418129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연도별 </a:t>
            </a:r>
            <a:r>
              <a:rPr lang="ko-KR" alt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대여량을</a:t>
            </a: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그래프로 시각화</a:t>
            </a:r>
            <a:endParaRPr lang="en-US" altLang="ko-KR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42060"/>
            <a:ext cx="7200800" cy="463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4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각 삼각형 11">
            <a:extLst>
              <a:ext uri="{FF2B5EF4-FFF2-40B4-BE49-F238E27FC236}">
                <a16:creationId xmlns:a16="http://schemas.microsoft.com/office/drawing/2014/main" xmlns="" id="{A535D31A-057D-4EF7-B0D4-1C5523563E9A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xmlns="" id="{8C956E26-FD0A-4034-9F21-9E4A52DAA51C}"/>
              </a:ext>
            </a:extLst>
          </p:cNvPr>
          <p:cNvSpPr/>
          <p:nvPr/>
        </p:nvSpPr>
        <p:spPr>
          <a:xfrm rot="16200000">
            <a:off x="8833485" y="6571615"/>
            <a:ext cx="326390" cy="29400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75705" y="764540"/>
            <a:ext cx="6277681" cy="62478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50000" dirty="0" smtClean="0">
                <a:solidFill>
                  <a:srgbClr val="00B0F0"/>
                </a:solidFill>
              </a:rPr>
              <a:t>Ⅳ</a:t>
            </a:r>
            <a:endParaRPr lang="ko-KR" altLang="en-US" sz="50000" b="1" spc="5" dirty="0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305" y="2870200"/>
            <a:ext cx="7345045" cy="6311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 smtClean="0">
                <a:solidFill>
                  <a:schemeClr val="bg1">
                    <a:lumMod val="50000"/>
                  </a:schemeClr>
                </a:solidFill>
              </a:rPr>
              <a:t>보완해야할</a:t>
            </a:r>
            <a:r>
              <a:rPr lang="ko-KR" altLang="en-US" sz="3500" b="1" dirty="0" err="1">
                <a:solidFill>
                  <a:schemeClr val="bg1">
                    <a:lumMod val="50000"/>
                  </a:schemeClr>
                </a:solidFill>
              </a:rPr>
              <a:t>점</a:t>
            </a:r>
            <a:endParaRPr lang="ko-KR" altLang="en-US" sz="35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8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각 삼각형 11">
            <a:extLst>
              <a:ext uri="{FF2B5EF4-FFF2-40B4-BE49-F238E27FC236}">
                <a16:creationId xmlns:a16="http://schemas.microsoft.com/office/drawing/2014/main" xmlns="" id="{A535D31A-057D-4EF7-B0D4-1C5523563E9A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xmlns="" id="{8C956E26-FD0A-4034-9F21-9E4A52DAA51C}"/>
              </a:ext>
            </a:extLst>
          </p:cNvPr>
          <p:cNvSpPr/>
          <p:nvPr/>
        </p:nvSpPr>
        <p:spPr>
          <a:xfrm rot="16200000">
            <a:off x="8833485" y="6571615"/>
            <a:ext cx="326390" cy="29400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316207" y="764540"/>
            <a:ext cx="6596679" cy="62478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50000" b="1" dirty="0">
                <a:solidFill>
                  <a:srgbClr val="00B0F0"/>
                </a:solidFill>
              </a:rPr>
              <a:t>Ⅴ</a:t>
            </a:r>
            <a:endParaRPr lang="ko-KR" altLang="en-US" sz="50000" b="1" spc="5" dirty="0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305" y="2870200"/>
            <a:ext cx="734504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bg1">
                    <a:lumMod val="50000"/>
                  </a:schemeClr>
                </a:solidFill>
              </a:rPr>
              <a:t>Q&amp;A</a:t>
            </a:r>
            <a:endParaRPr lang="ko-KR" altLang="en-US" sz="4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04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93490" y="3068955"/>
            <a:ext cx="1579880" cy="600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>
                <a:solidFill>
                  <a:prstClr val="white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감사합니다</a:t>
            </a:r>
          </a:p>
        </p:txBody>
      </p:sp>
      <p:sp>
        <p:nvSpPr>
          <p:cNvPr id="2" name="타원 1"/>
          <p:cNvSpPr/>
          <p:nvPr/>
        </p:nvSpPr>
        <p:spPr>
          <a:xfrm>
            <a:off x="1907540" y="836930"/>
            <a:ext cx="5313680" cy="531368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621280" y="1550670"/>
            <a:ext cx="3885565" cy="388556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311525" y="2221865"/>
            <a:ext cx="2543810" cy="254381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15105" y="3549650"/>
            <a:ext cx="1135380" cy="4387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prstClr val="white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마무리하기</a:t>
            </a:r>
          </a:p>
        </p:txBody>
      </p:sp>
      <p:sp>
        <p:nvSpPr>
          <p:cNvPr id="3" name="타원 2"/>
          <p:cNvSpPr/>
          <p:nvPr/>
        </p:nvSpPr>
        <p:spPr>
          <a:xfrm>
            <a:off x="6399530" y="1550670"/>
            <a:ext cx="215900" cy="215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098040" y="4580890"/>
            <a:ext cx="118745" cy="11874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940425" y="4765040"/>
            <a:ext cx="93980" cy="939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669665" y="2444750"/>
            <a:ext cx="212725" cy="212725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B27B073-EE50-467E-8A19-1A5A4B9CD4D2}"/>
              </a:ext>
            </a:extLst>
          </p:cNvPr>
          <p:cNvSpPr txBox="1"/>
          <p:nvPr/>
        </p:nvSpPr>
        <p:spPr>
          <a:xfrm>
            <a:off x="3347720" y="3142615"/>
            <a:ext cx="2664460" cy="646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>
                    <a:lumMod val="50000"/>
                  </a:schemeClr>
                </a:solidFill>
              </a:rPr>
              <a:t>감사합니다</a:t>
            </a:r>
            <a:r>
              <a:rPr lang="en-US" altLang="ko-KR" sz="36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xmlns="" id="{6BC19E0C-11DD-45BC-A504-E46715BDA2FB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xmlns="" id="{38CDD069-88F4-4C07-9DBD-B07787872864}"/>
              </a:ext>
            </a:extLst>
          </p:cNvPr>
          <p:cNvSpPr/>
          <p:nvPr/>
        </p:nvSpPr>
        <p:spPr>
          <a:xfrm rot="16200000">
            <a:off x="8833485" y="6547485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20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각 삼각형 16">
            <a:extLst>
              <a:ext uri="{FF2B5EF4-FFF2-40B4-BE49-F238E27FC236}">
                <a16:creationId xmlns:a16="http://schemas.microsoft.com/office/drawing/2014/main" xmlns="" id="{256018FC-0C38-41D7-B379-CEE186DA5EF4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8660CA3-C434-45D7-9FEB-CB56FFA38F35}"/>
              </a:ext>
            </a:extLst>
          </p:cNvPr>
          <p:cNvSpPr txBox="1"/>
          <p:nvPr/>
        </p:nvSpPr>
        <p:spPr>
          <a:xfrm>
            <a:off x="2915920" y="1129620"/>
            <a:ext cx="3276600" cy="55397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45000" dirty="0">
                <a:solidFill>
                  <a:schemeClr val="accent5"/>
                </a:solidFill>
                <a:latin typeface="+mn-ea"/>
              </a:rPr>
              <a:t>Ⅰ</a:t>
            </a:r>
            <a:endParaRPr lang="ko-KR" altLang="en-US" sz="45000" spc="5" dirty="0">
              <a:solidFill>
                <a:schemeClr val="accent5"/>
              </a:solidFill>
              <a:latin typeface="FangSong"/>
              <a:ea typeface="궁서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B27B073-EE50-467E-8A19-1A5A4B9CD4D2}"/>
              </a:ext>
            </a:extLst>
          </p:cNvPr>
          <p:cNvSpPr txBox="1"/>
          <p:nvPr/>
        </p:nvSpPr>
        <p:spPr>
          <a:xfrm>
            <a:off x="1768475" y="2956747"/>
            <a:ext cx="557149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bg1">
                    <a:lumMod val="50000"/>
                  </a:schemeClr>
                </a:solidFill>
              </a:rPr>
              <a:t>자전거 공유시스템</a:t>
            </a:r>
            <a:endParaRPr lang="ko-KR" altLang="en-US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xmlns="" id="{6BC19E0C-11DD-45BC-A504-E46715BDA2FB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xmlns="" id="{38CDD069-88F4-4C07-9DBD-B07787872864}"/>
              </a:ext>
            </a:extLst>
          </p:cNvPr>
          <p:cNvSpPr/>
          <p:nvPr/>
        </p:nvSpPr>
        <p:spPr>
          <a:xfrm rot="16200000">
            <a:off x="8833485" y="6547485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85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각 삼각형 16">
            <a:extLst>
              <a:ext uri="{FF2B5EF4-FFF2-40B4-BE49-F238E27FC236}">
                <a16:creationId xmlns:a16="http://schemas.microsoft.com/office/drawing/2014/main" xmlns="" id="{256018FC-0C38-41D7-B379-CEE186DA5EF4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xmlns="" id="{6BC19E0C-11DD-45BC-A504-E46715BDA2FB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xmlns="" id="{38CDD069-88F4-4C07-9DBD-B07787872864}"/>
              </a:ext>
            </a:extLst>
          </p:cNvPr>
          <p:cNvSpPr/>
          <p:nvPr/>
        </p:nvSpPr>
        <p:spPr>
          <a:xfrm rot="16200000">
            <a:off x="8833485" y="6547485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604"/>
            <a:ext cx="9144000" cy="635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6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각 삼각형 16">
            <a:extLst>
              <a:ext uri="{FF2B5EF4-FFF2-40B4-BE49-F238E27FC236}">
                <a16:creationId xmlns:a16="http://schemas.microsoft.com/office/drawing/2014/main" xmlns="" id="{256018FC-0C38-41D7-B379-CEE186DA5EF4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xmlns="" id="{6BC19E0C-11DD-45BC-A504-E46715BDA2FB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xmlns="" id="{38CDD069-88F4-4C07-9DBD-B07787872864}"/>
              </a:ext>
            </a:extLst>
          </p:cNvPr>
          <p:cNvSpPr/>
          <p:nvPr/>
        </p:nvSpPr>
        <p:spPr>
          <a:xfrm rot="16200000">
            <a:off x="8833485" y="6547485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750" y="764540"/>
            <a:ext cx="799274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u="sng" dirty="0" smtClean="0">
                <a:solidFill>
                  <a:schemeClr val="accent5"/>
                </a:solidFill>
              </a:rPr>
              <a:t>자전거 공유 시스템이란</a:t>
            </a:r>
            <a:r>
              <a:rPr lang="en-US" altLang="ko-KR" sz="3600" b="1" u="sng" dirty="0" smtClean="0">
                <a:solidFill>
                  <a:schemeClr val="accent5"/>
                </a:solidFill>
              </a:rPr>
              <a:t>?</a:t>
            </a:r>
            <a:endParaRPr lang="en-US" altLang="ko-KR" sz="3600" b="1" u="sng" dirty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550" y="1476063"/>
            <a:ext cx="74885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</a:rPr>
              <a:t>→ 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자전거 공유시스템이란 자전거를 빌리는 수단으로서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외국에선 </a:t>
            </a:r>
            <a:r>
              <a:rPr lang="ko-KR" altLang="en-US" sz="2400" dirty="0" err="1" smtClean="0">
                <a:solidFill>
                  <a:schemeClr val="bg1">
                    <a:lumMod val="50000"/>
                  </a:schemeClr>
                </a:solidFill>
              </a:rPr>
              <a:t>키오스크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위치 네트워크를 통해 자전거 임대 및 반환절차를 자동화한다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</a:rPr>
              <a:t>→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여기에서 추출된 대여날짜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총 </a:t>
            </a:r>
            <a:r>
              <a:rPr lang="ko-KR" altLang="en-US" sz="2400" dirty="0" err="1" smtClean="0">
                <a:solidFill>
                  <a:schemeClr val="bg1">
                    <a:lumMod val="50000"/>
                  </a:schemeClr>
                </a:solidFill>
              </a:rPr>
              <a:t>대여수와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같은 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데이터필드와 날씨 데이터를 결합한 </a:t>
            </a:r>
            <a:r>
              <a:rPr lang="ko-KR" altLang="en-US" sz="2400" dirty="0" err="1" smtClean="0">
                <a:solidFill>
                  <a:schemeClr val="bg1">
                    <a:lumMod val="50000"/>
                  </a:schemeClr>
                </a:solidFill>
              </a:rPr>
              <a:t>데이터셋을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가지고 그래프를 통해 데이터를 시각화한다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014" y="4255353"/>
            <a:ext cx="6165338" cy="252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4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각 삼각형 16">
            <a:extLst>
              <a:ext uri="{FF2B5EF4-FFF2-40B4-BE49-F238E27FC236}">
                <a16:creationId xmlns:a16="http://schemas.microsoft.com/office/drawing/2014/main" xmlns="" id="{256018FC-0C38-41D7-B379-CEE186DA5EF4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직각 삼각형 18">
            <a:extLst>
              <a:ext uri="{FF2B5EF4-FFF2-40B4-BE49-F238E27FC236}">
                <a16:creationId xmlns:a16="http://schemas.microsoft.com/office/drawing/2014/main" xmlns="" id="{651EB460-A5B5-4A95-9E8D-4650EB5C8855}"/>
              </a:ext>
            </a:extLst>
          </p:cNvPr>
          <p:cNvSpPr/>
          <p:nvPr/>
        </p:nvSpPr>
        <p:spPr>
          <a:xfrm rot="16200000">
            <a:off x="8833485" y="6571615"/>
            <a:ext cx="326390" cy="29400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31595" y="836930"/>
            <a:ext cx="6480810" cy="6247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50000" b="1" dirty="0">
                <a:solidFill>
                  <a:srgbClr val="00B0F0"/>
                </a:solidFill>
              </a:rPr>
              <a:t>Ⅱ</a:t>
            </a:r>
            <a:endParaRPr lang="ko-KR" altLang="en-US" sz="50000" b="1" spc="5" dirty="0">
              <a:solidFill>
                <a:srgbClr val="00B0F0"/>
              </a:solidFill>
              <a:latin typeface="FangSong"/>
              <a:ea typeface="궁서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9930" y="2924810"/>
            <a:ext cx="5184775" cy="63119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smtClean="0">
                <a:solidFill>
                  <a:schemeClr val="bg1">
                    <a:lumMod val="50000"/>
                  </a:schemeClr>
                </a:solidFill>
              </a:rPr>
              <a:t>개 발 환 경</a:t>
            </a:r>
            <a:endParaRPr lang="ko-KR" altLang="en-US" sz="3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xmlns="" id="{6BC19E0C-11DD-45BC-A504-E46715BDA2FB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xmlns="" id="{38CDD069-88F4-4C07-9DBD-B07787872864}"/>
              </a:ext>
            </a:extLst>
          </p:cNvPr>
          <p:cNvSpPr/>
          <p:nvPr/>
        </p:nvSpPr>
        <p:spPr>
          <a:xfrm rot="16200000">
            <a:off x="8833485" y="6547485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15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각 삼각형 16">
            <a:extLst>
              <a:ext uri="{FF2B5EF4-FFF2-40B4-BE49-F238E27FC236}">
                <a16:creationId xmlns:a16="http://schemas.microsoft.com/office/drawing/2014/main" xmlns="" id="{256018FC-0C38-41D7-B379-CEE186DA5EF4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xmlns="" id="{6BC19E0C-11DD-45BC-A504-E46715BDA2FB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xmlns="" id="{38CDD069-88F4-4C07-9DBD-B07787872864}"/>
              </a:ext>
            </a:extLst>
          </p:cNvPr>
          <p:cNvSpPr/>
          <p:nvPr/>
        </p:nvSpPr>
        <p:spPr>
          <a:xfrm rot="16200000">
            <a:off x="8833485" y="6547485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426" y="620688"/>
            <a:ext cx="7992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rgbClr val="00B0F0"/>
                </a:solidFill>
              </a:rPr>
              <a:t>개 발 환 경 </a:t>
            </a:r>
            <a:endParaRPr lang="en-US" altLang="ko-KR" sz="5400" b="1" dirty="0">
              <a:solidFill>
                <a:srgbClr val="00B0F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26" y="2060848"/>
            <a:ext cx="2664296" cy="63781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84" y="3088712"/>
            <a:ext cx="1705352" cy="15707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024255"/>
            <a:ext cx="1916832" cy="19168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27584" y="275708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32388" y="4659505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ANACONDA</a:t>
            </a:r>
          </a:p>
          <a:p>
            <a:pPr algn="ctr"/>
            <a:r>
              <a:rPr lang="en-US" altLang="ko-KR" b="1" dirty="0" err="1" smtClean="0">
                <a:solidFill>
                  <a:srgbClr val="00B0F0"/>
                </a:solidFill>
              </a:rPr>
              <a:t>Jupyter</a:t>
            </a:r>
            <a:r>
              <a:rPr lang="en-US" altLang="ko-KR" b="1" dirty="0" smtClean="0">
                <a:solidFill>
                  <a:srgbClr val="00B0F0"/>
                </a:solidFill>
              </a:rPr>
              <a:t> Notebook 5.7.4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50496" y="5941087"/>
            <a:ext cx="2304256" cy="368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Python 3.7.1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75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각 삼각형 11">
            <a:extLst>
              <a:ext uri="{FF2B5EF4-FFF2-40B4-BE49-F238E27FC236}">
                <a16:creationId xmlns:a16="http://schemas.microsoft.com/office/drawing/2014/main" xmlns="" id="{A535D31A-057D-4EF7-B0D4-1C5523563E9A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xmlns="" id="{8C956E26-FD0A-4034-9F21-9E4A52DAA51C}"/>
              </a:ext>
            </a:extLst>
          </p:cNvPr>
          <p:cNvSpPr/>
          <p:nvPr/>
        </p:nvSpPr>
        <p:spPr>
          <a:xfrm rot="16200000">
            <a:off x="8833485" y="6571615"/>
            <a:ext cx="326390" cy="29400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348105" y="764540"/>
            <a:ext cx="6532880" cy="6247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50000" b="1" dirty="0">
                <a:solidFill>
                  <a:srgbClr val="00B0F0"/>
                </a:solidFill>
              </a:rPr>
              <a:t>Ⅲ</a:t>
            </a:r>
            <a:endParaRPr lang="ko-KR" altLang="en-US" sz="50000" b="1" spc="5" dirty="0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305" y="2870200"/>
            <a:ext cx="7345045" cy="6311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smtClean="0">
                <a:solidFill>
                  <a:schemeClr val="bg1">
                    <a:lumMod val="50000"/>
                  </a:schemeClr>
                </a:solidFill>
              </a:rPr>
              <a:t>코드분석 </a:t>
            </a:r>
            <a:r>
              <a:rPr lang="en-US" altLang="ko-KR" sz="3500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3500" b="1" dirty="0" smtClean="0">
                <a:solidFill>
                  <a:schemeClr val="bg1">
                    <a:lumMod val="50000"/>
                  </a:schemeClr>
                </a:solidFill>
              </a:rPr>
              <a:t>데이터시각화</a:t>
            </a:r>
            <a:r>
              <a:rPr lang="en-US" altLang="ko-KR" sz="35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3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xmlns="" id="{6BC19E0C-11DD-45BC-A504-E46715BDA2FB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xmlns="" id="{38CDD069-88F4-4C07-9DBD-B07787872864}"/>
              </a:ext>
            </a:extLst>
          </p:cNvPr>
          <p:cNvSpPr/>
          <p:nvPr/>
        </p:nvSpPr>
        <p:spPr>
          <a:xfrm rot="16200000">
            <a:off x="8833485" y="6547485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76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각 삼각형 16">
            <a:extLst>
              <a:ext uri="{FF2B5EF4-FFF2-40B4-BE49-F238E27FC236}">
                <a16:creationId xmlns:a16="http://schemas.microsoft.com/office/drawing/2014/main" xmlns="" id="{256018FC-0C38-41D7-B379-CEE186DA5EF4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xmlns="" id="{6BC19E0C-11DD-45BC-A504-E46715BDA2FB}"/>
              </a:ext>
            </a:extLst>
          </p:cNvPr>
          <p:cNvSpPr/>
          <p:nvPr/>
        </p:nvSpPr>
        <p:spPr>
          <a:xfrm rot="5400000">
            <a:off x="-15875" y="19050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xmlns="" id="{38CDD069-88F4-4C07-9DBD-B07787872864}"/>
              </a:ext>
            </a:extLst>
          </p:cNvPr>
          <p:cNvSpPr/>
          <p:nvPr/>
        </p:nvSpPr>
        <p:spPr>
          <a:xfrm rot="16200000">
            <a:off x="8833485" y="6547485"/>
            <a:ext cx="326390" cy="2940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418129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데이터필드 종류</a:t>
            </a:r>
            <a:endParaRPr lang="en-US" altLang="ko-KR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8"/>
            <a:ext cx="684076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Pages>11</Pages>
  <Words>186</Words>
  <Characters>0</Characters>
  <Application>Microsoft Office PowerPoint</Application>
  <DocSecurity>0</DocSecurity>
  <PresentationFormat>화면 슬라이드 쇼(4:3)</PresentationFormat>
  <Lines>0</Lines>
  <Paragraphs>48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0" baseType="lpstr">
      <vt:lpstr>1_Office 테마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왕별의 P  P  T 이야기</dc:title>
  <dc:creator>HOME</dc:creator>
  <cp:lastModifiedBy>User</cp:lastModifiedBy>
  <cp:revision>48</cp:revision>
  <dcterms:modified xsi:type="dcterms:W3CDTF">2019-01-20T23:36:35Z</dcterms:modified>
</cp:coreProperties>
</file>