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59" r:id="rId6"/>
    <p:sldId id="375" r:id="rId7"/>
    <p:sldId id="383" r:id="rId8"/>
    <p:sldId id="382" r:id="rId9"/>
    <p:sldId id="365" r:id="rId10"/>
    <p:sldId id="386" r:id="rId11"/>
    <p:sldId id="388" r:id="rId12"/>
    <p:sldId id="387" r:id="rId13"/>
    <p:sldId id="390" r:id="rId14"/>
    <p:sldId id="384" r:id="rId15"/>
    <p:sldId id="391" r:id="rId16"/>
    <p:sldId id="392" r:id="rId17"/>
    <p:sldId id="389" r:id="rId18"/>
    <p:sldId id="3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91FFC"/>
    <a:srgbClr val="01050D"/>
    <a:srgbClr val="E3FBFE"/>
    <a:srgbClr val="000000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4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68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88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242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0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01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68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7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7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06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06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2379980"/>
            <a:ext cx="10701865" cy="2098040"/>
          </a:xfrm>
        </p:spPr>
        <p:txBody>
          <a:bodyPr anchor="b"/>
          <a:lstStyle/>
          <a:p>
            <a:r>
              <a:rPr lang="en-US" sz="4800" b="1" dirty="0" err="1">
                <a:solidFill>
                  <a:srgbClr val="FFFFFF"/>
                </a:solidFill>
                <a:latin typeface="+mn-lt"/>
              </a:rPr>
              <a:t>Memanfaatkan</a:t>
            </a:r>
            <a:r>
              <a:rPr lang="en-US" sz="4800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+mn-lt"/>
              </a:rPr>
              <a:t>api</a:t>
            </a:r>
            <a:r>
              <a:rPr lang="en-US" sz="4800" b="1" dirty="0">
                <a:solidFill>
                  <a:srgbClr val="FFFFFF"/>
                </a:solidFill>
                <a:latin typeface="+mn-lt"/>
              </a:rPr>
              <a:t> swagger </a:t>
            </a:r>
            <a:r>
              <a:rPr lang="en-US" sz="4800" b="1" dirty="0" err="1">
                <a:solidFill>
                  <a:srgbClr val="FFFFFF"/>
                </a:solidFill>
                <a:latin typeface="+mn-lt"/>
              </a:rPr>
              <a:t>untuk</a:t>
            </a:r>
            <a:r>
              <a:rPr lang="en-US" sz="4800" b="1" dirty="0">
                <a:solidFill>
                  <a:srgbClr val="FFFFFF"/>
                </a:solidFill>
                <a:latin typeface="+mn-lt"/>
              </a:rPr>
              <a:t> Analisa sentiment </a:t>
            </a:r>
            <a:r>
              <a:rPr lang="en-US" sz="4800" b="1" dirty="0" err="1">
                <a:solidFill>
                  <a:srgbClr val="FFFFFF"/>
                </a:solidFill>
                <a:latin typeface="+mn-lt"/>
              </a:rPr>
              <a:t>pengguna</a:t>
            </a:r>
            <a:r>
              <a:rPr lang="en-US" sz="4800" b="1" dirty="0">
                <a:solidFill>
                  <a:srgbClr val="FFFFFF"/>
                </a:solidFill>
                <a:latin typeface="+mn-lt"/>
              </a:rPr>
              <a:t> twitter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0" y="4823390"/>
            <a:ext cx="6604000" cy="461105"/>
          </a:xfrm>
        </p:spPr>
        <p:txBody>
          <a:bodyPr/>
          <a:lstStyle/>
          <a:p>
            <a:r>
              <a:rPr lang="en-US" spc="300" dirty="0">
                <a:latin typeface="Abadi" panose="020B0604020104020204" pitchFamily="34" charset="0"/>
              </a:rPr>
              <a:t>Julius Ronald </a:t>
            </a:r>
            <a:r>
              <a:rPr lang="en-US" spc="300" dirty="0" err="1">
                <a:latin typeface="Abadi" panose="020B0604020104020204" pitchFamily="34" charset="0"/>
              </a:rPr>
              <a:t>christanto</a:t>
            </a:r>
            <a:endParaRPr lang="en-US" spc="3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METODE PENELITIAN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370658-8C10-4BCB-8D00-B96EC243A08A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Back to Daftar Isi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821B2-0E69-44F4-983B-11975CE1EE66}"/>
              </a:ext>
            </a:extLst>
          </p:cNvPr>
          <p:cNvSpPr txBox="1"/>
          <p:nvPr/>
        </p:nvSpPr>
        <p:spPr>
          <a:xfrm>
            <a:off x="254034" y="1241721"/>
            <a:ext cx="11687046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Cleansing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clean_text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Membersihkan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kata-kata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alay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new_kamus_alay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normalize_alay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Konversikan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cleansing data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Format .CSV 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cleansed_file_path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output_directory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hasil_cleansing_tweet.csv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cleansed_file_path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cleansing data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API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result_cleansing_dataraw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DD5F677-FE68-4F41-8EF3-9DC1F7C4343E}"/>
              </a:ext>
            </a:extLst>
          </p:cNvPr>
          <p:cNvSpPr txBox="1">
            <a:spLocks/>
          </p:cNvSpPr>
          <p:nvPr/>
        </p:nvSpPr>
        <p:spPr>
          <a:xfrm>
            <a:off x="9197879" y="6251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D2CEF2D-24DC-4431-BCB5-7DC3D276AB8D}"/>
              </a:ext>
            </a:extLst>
          </p:cNvPr>
          <p:cNvSpPr txBox="1">
            <a:spLocks/>
          </p:cNvSpPr>
          <p:nvPr/>
        </p:nvSpPr>
        <p:spPr>
          <a:xfrm>
            <a:off x="638175" y="934201"/>
            <a:ext cx="4772025" cy="3075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d. Function Cleansing dan </a:t>
            </a:r>
            <a:r>
              <a:rPr lang="en-US" sz="1400" dirty="0" err="1">
                <a:solidFill>
                  <a:srgbClr val="FFFFFF"/>
                </a:solidFill>
              </a:rPr>
              <a:t>membersihkan</a:t>
            </a:r>
            <a:r>
              <a:rPr lang="en-US" sz="1400" dirty="0">
                <a:solidFill>
                  <a:srgbClr val="FFFFFF"/>
                </a:solidFill>
              </a:rPr>
              <a:t> kata </a:t>
            </a:r>
            <a:r>
              <a:rPr lang="en-US" sz="1400" dirty="0" err="1">
                <a:solidFill>
                  <a:srgbClr val="FFFFFF"/>
                </a:solidFill>
              </a:rPr>
              <a:t>alay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44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METODE visual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32ACDAB-DE6E-4179-94F8-FFDCD5549AE4}"/>
              </a:ext>
            </a:extLst>
          </p:cNvPr>
          <p:cNvSpPr txBox="1">
            <a:spLocks/>
          </p:cNvSpPr>
          <p:nvPr/>
        </p:nvSpPr>
        <p:spPr>
          <a:xfrm>
            <a:off x="546434" y="732151"/>
            <a:ext cx="10511426" cy="48841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chart pie </a:t>
            </a:r>
            <a:r>
              <a:rPr lang="en-US" sz="1400" dirty="0" err="1">
                <a:solidFill>
                  <a:srgbClr val="FFFFFF"/>
                </a:solidFill>
              </a:rPr>
              <a:t>presentasi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perbandingan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antara</a:t>
            </a:r>
            <a:r>
              <a:rPr lang="en-US" sz="1400" dirty="0">
                <a:solidFill>
                  <a:srgbClr val="FFFFFF"/>
                </a:solidFill>
              </a:rPr>
              <a:t> kata abusive </a:t>
            </a:r>
            <a:r>
              <a:rPr lang="en-US" sz="1400" dirty="0" err="1">
                <a:solidFill>
                  <a:srgbClr val="FFFFFF"/>
                </a:solidFill>
              </a:rPr>
              <a:t>dengan</a:t>
            </a:r>
            <a:r>
              <a:rPr lang="en-US" sz="1400" dirty="0">
                <a:solidFill>
                  <a:srgbClr val="FFFFFF"/>
                </a:solidFill>
              </a:rPr>
              <a:t>  yang </a:t>
            </a:r>
            <a:r>
              <a:rPr lang="en-US" sz="1400" dirty="0" err="1">
                <a:solidFill>
                  <a:srgbClr val="FFFFFF"/>
                </a:solidFill>
              </a:rPr>
              <a:t>tidak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abusive, </a:t>
            </a:r>
            <a:r>
              <a:rPr lang="en-US" sz="1400" dirty="0" err="1">
                <a:solidFill>
                  <a:srgbClr val="FFFFFF"/>
                </a:solidFill>
              </a:rPr>
              <a:t>dengan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kode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sebagai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berikut</a:t>
            </a:r>
            <a:r>
              <a:rPr lang="en-US" sz="1400" dirty="0">
                <a:solidFill>
                  <a:srgbClr val="FFFFFF"/>
                </a:solidFill>
              </a:rPr>
              <a:t>: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Hasil </a:t>
            </a:r>
            <a:r>
              <a:rPr lang="en-US" sz="1400" dirty="0" err="1">
                <a:solidFill>
                  <a:srgbClr val="FFFFFF"/>
                </a:solidFill>
              </a:rPr>
              <a:t>dari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kode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diatas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dapat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dilihat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dalam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b="1" dirty="0">
                <a:solidFill>
                  <a:srgbClr val="FFFFFF"/>
                </a:solidFill>
              </a:rPr>
              <a:t>slide Hasil</a:t>
            </a:r>
            <a:r>
              <a:rPr lang="en-US" sz="1400" dirty="0">
                <a:solidFill>
                  <a:srgbClr val="FFFFFF"/>
                </a:solidFill>
              </a:rPr>
              <a:t> dan </a:t>
            </a:r>
            <a:r>
              <a:rPr lang="en-US" sz="1400" b="1" dirty="0">
                <a:solidFill>
                  <a:srgbClr val="FFFFFF"/>
                </a:solidFill>
              </a:rPr>
              <a:t>Gambar 1.</a:t>
            </a:r>
            <a:r>
              <a:rPr lang="en-US" sz="1400" dirty="0">
                <a:solidFill>
                  <a:srgbClr val="FFFFFF"/>
                </a:solidFill>
              </a:rPr>
              <a:t> chart pie </a:t>
            </a: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perbandingan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presentasi</a:t>
            </a:r>
            <a:r>
              <a:rPr lang="en-US" sz="1400" dirty="0">
                <a:solidFill>
                  <a:srgbClr val="FFFFFF"/>
                </a:solidFill>
              </a:rPr>
              <a:t> tweets yang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abusive </a:t>
            </a:r>
            <a:r>
              <a:rPr lang="en-US" sz="1400" dirty="0" err="1">
                <a:solidFill>
                  <a:srgbClr val="FFFFFF"/>
                </a:solidFill>
              </a:rPr>
              <a:t>sebanyak</a:t>
            </a:r>
            <a:r>
              <a:rPr lang="en-US" sz="1400" dirty="0">
                <a:solidFill>
                  <a:srgbClr val="FFFFFF"/>
                </a:solidFill>
              </a:rPr>
              <a:t> 38,3 % </a:t>
            </a:r>
            <a:r>
              <a:rPr lang="en-US" sz="1400" dirty="0" err="1">
                <a:solidFill>
                  <a:srgbClr val="FFFFFF"/>
                </a:solidFill>
              </a:rPr>
              <a:t>dengan</a:t>
            </a:r>
            <a:r>
              <a:rPr lang="en-US" sz="1400" dirty="0">
                <a:solidFill>
                  <a:srgbClr val="FFFFFF"/>
                </a:solidFill>
              </a:rPr>
              <a:t> tweet yang </a:t>
            </a:r>
            <a:r>
              <a:rPr lang="en-US" sz="1400" dirty="0" err="1">
                <a:solidFill>
                  <a:srgbClr val="FFFFFF"/>
                </a:solidFill>
              </a:rPr>
              <a:t>tidak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abusive </a:t>
            </a:r>
            <a:r>
              <a:rPr lang="en-US" sz="1400" dirty="0" err="1">
                <a:solidFill>
                  <a:srgbClr val="FFFFFF"/>
                </a:solidFill>
              </a:rPr>
              <a:t>sebanyak</a:t>
            </a:r>
            <a:r>
              <a:rPr lang="en-US" sz="1400" dirty="0">
                <a:solidFill>
                  <a:srgbClr val="FFFFFF"/>
                </a:solidFill>
              </a:rPr>
              <a:t> 61,7 %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chart pie </a:t>
            </a:r>
            <a:r>
              <a:rPr lang="en-US" sz="1400" dirty="0" err="1">
                <a:solidFill>
                  <a:srgbClr val="FFFFFF"/>
                </a:solidFill>
              </a:rPr>
              <a:t>perbandingan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presentasi</a:t>
            </a:r>
            <a:r>
              <a:rPr lang="en-US" sz="1400" dirty="0">
                <a:solidFill>
                  <a:srgbClr val="FFFFFF"/>
                </a:solidFill>
              </a:rPr>
              <a:t> tweets yang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hate speech </a:t>
            </a:r>
            <a:r>
              <a:rPr lang="en-US" sz="1400" dirty="0" err="1">
                <a:solidFill>
                  <a:srgbClr val="FFFFFF"/>
                </a:solidFill>
              </a:rPr>
              <a:t>dengan</a:t>
            </a:r>
            <a:r>
              <a:rPr lang="en-US" sz="1400" dirty="0">
                <a:solidFill>
                  <a:srgbClr val="FFFFFF"/>
                </a:solidFill>
              </a:rPr>
              <a:t>  yang </a:t>
            </a:r>
            <a:r>
              <a:rPr lang="en-US" sz="1400" dirty="0" err="1">
                <a:solidFill>
                  <a:srgbClr val="FFFFFF"/>
                </a:solidFill>
              </a:rPr>
              <a:t>tidak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hate speech </a:t>
            </a:r>
            <a:r>
              <a:rPr lang="en-US" sz="1400" dirty="0" err="1">
                <a:solidFill>
                  <a:srgbClr val="FFFFFF"/>
                </a:solidFill>
              </a:rPr>
              <a:t>sebagai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berikut</a:t>
            </a:r>
            <a:r>
              <a:rPr lang="en-US" sz="1400" dirty="0">
                <a:solidFill>
                  <a:srgbClr val="FFFFFF"/>
                </a:solidFill>
              </a:rPr>
              <a:t> :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Hasil </a:t>
            </a:r>
            <a:r>
              <a:rPr lang="en-US" sz="1400" dirty="0" err="1">
                <a:solidFill>
                  <a:srgbClr val="FFFFFF"/>
                </a:solidFill>
              </a:rPr>
              <a:t>dari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kode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diatas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dapat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dilihat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dalam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b="1" dirty="0">
                <a:solidFill>
                  <a:srgbClr val="FFFFFF"/>
                </a:solidFill>
              </a:rPr>
              <a:t>slide Hasil</a:t>
            </a:r>
            <a:r>
              <a:rPr lang="en-US" sz="1400" dirty="0">
                <a:solidFill>
                  <a:srgbClr val="FFFFFF"/>
                </a:solidFill>
              </a:rPr>
              <a:t> dan </a:t>
            </a:r>
            <a:r>
              <a:rPr lang="en-US" sz="1400" b="1" dirty="0">
                <a:solidFill>
                  <a:srgbClr val="FFFFFF"/>
                </a:solidFill>
              </a:rPr>
              <a:t>Gambar 2.</a:t>
            </a:r>
            <a:r>
              <a:rPr lang="en-US" sz="1400" dirty="0">
                <a:solidFill>
                  <a:srgbClr val="FFFFFF"/>
                </a:solidFill>
              </a:rPr>
              <a:t> chart pie </a:t>
            </a: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perbandingan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presentasi</a:t>
            </a:r>
            <a:r>
              <a:rPr lang="en-US" sz="1400" dirty="0">
                <a:solidFill>
                  <a:srgbClr val="FFFFFF"/>
                </a:solidFill>
              </a:rPr>
              <a:t> tweets yang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hate speech </a:t>
            </a:r>
            <a:r>
              <a:rPr lang="en-US" sz="1400" dirty="0" err="1">
                <a:solidFill>
                  <a:srgbClr val="FFFFFF"/>
                </a:solidFill>
              </a:rPr>
              <a:t>sebanyak</a:t>
            </a:r>
            <a:r>
              <a:rPr lang="en-US" sz="1400" dirty="0">
                <a:solidFill>
                  <a:srgbClr val="FFFFFF"/>
                </a:solidFill>
              </a:rPr>
              <a:t> 42,2 % </a:t>
            </a:r>
            <a:r>
              <a:rPr lang="en-US" sz="1400" dirty="0" err="1">
                <a:solidFill>
                  <a:srgbClr val="FFFFFF"/>
                </a:solidFill>
              </a:rPr>
              <a:t>dengan</a:t>
            </a:r>
            <a:r>
              <a:rPr lang="en-US" sz="1400" dirty="0">
                <a:solidFill>
                  <a:srgbClr val="FFFFFF"/>
                </a:solidFill>
              </a:rPr>
              <a:t> tweet yang </a:t>
            </a:r>
            <a:r>
              <a:rPr lang="en-US" sz="1400" dirty="0" err="1">
                <a:solidFill>
                  <a:srgbClr val="FFFFFF"/>
                </a:solidFill>
              </a:rPr>
              <a:t>tidak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hate speech </a:t>
            </a:r>
            <a:r>
              <a:rPr lang="en-US" sz="1400" dirty="0" err="1">
                <a:solidFill>
                  <a:srgbClr val="FFFFFF"/>
                </a:solidFill>
              </a:rPr>
              <a:t>sebanyak</a:t>
            </a:r>
            <a:r>
              <a:rPr lang="en-US" sz="1400" dirty="0">
                <a:solidFill>
                  <a:srgbClr val="FFFFFF"/>
                </a:solidFill>
              </a:rPr>
              <a:t>  57,8%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09BC6-0654-4F09-97C4-1A49A5A1B0A2}"/>
              </a:ext>
            </a:extLst>
          </p:cNvPr>
          <p:cNvSpPr txBox="1"/>
          <p:nvPr/>
        </p:nvSpPr>
        <p:spPr>
          <a:xfrm>
            <a:off x="612560" y="1241721"/>
            <a:ext cx="8327868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#Grafik yang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presentasi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tweets yang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mengandung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Abusive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b="0" dirty="0" err="1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ID" sz="1400" b="0" dirty="0"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Abusive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'].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pie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1400" b="0" i="1" dirty="0" err="1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autopct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ID" sz="1400" b="0" dirty="0"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%1.1f%%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shadow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b="0" dirty="0" err="1">
                <a:solidFill>
                  <a:srgbClr val="FFCB6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F3430B-ED02-439C-BBC7-69CFA00293C3}"/>
              </a:ext>
            </a:extLst>
          </p:cNvPr>
          <p:cNvSpPr txBox="1"/>
          <p:nvPr/>
        </p:nvSpPr>
        <p:spPr>
          <a:xfrm>
            <a:off x="612560" y="3827184"/>
            <a:ext cx="8327868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#Grafik yang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presentasi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tweets yang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mengandung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hatespeech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(HS)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b="0" dirty="0" err="1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ID" sz="1400" b="0" dirty="0"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'].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pie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1400" b="0" i="1" dirty="0" err="1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autopct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ID" sz="1400" b="0" dirty="0"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%1.1f%%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shadow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b="0" dirty="0" err="1">
                <a:solidFill>
                  <a:srgbClr val="FFCB6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3FCD6-6E38-4015-8633-C5DC17199B87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Selanjutnya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83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METODE visual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32ACDAB-DE6E-4179-94F8-FFDCD5549AE4}"/>
              </a:ext>
            </a:extLst>
          </p:cNvPr>
          <p:cNvSpPr txBox="1">
            <a:spLocks/>
          </p:cNvSpPr>
          <p:nvPr/>
        </p:nvSpPr>
        <p:spPr>
          <a:xfrm>
            <a:off x="546434" y="732151"/>
            <a:ext cx="10511426" cy="48841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kata yang paling </a:t>
            </a:r>
            <a:r>
              <a:rPr lang="en-US" sz="1400" dirty="0" err="1">
                <a:solidFill>
                  <a:srgbClr val="FFFFFF"/>
                </a:solidFill>
              </a:rPr>
              <a:t>banyak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dalam</a:t>
            </a:r>
            <a:r>
              <a:rPr lang="en-US" sz="1400" dirty="0">
                <a:solidFill>
                  <a:srgbClr val="FFFFFF"/>
                </a:solidFill>
              </a:rPr>
              <a:t> tweet </a:t>
            </a:r>
            <a:r>
              <a:rPr lang="en-US" sz="1400" dirty="0" err="1">
                <a:solidFill>
                  <a:srgbClr val="FFFFFF"/>
                </a:solidFill>
              </a:rPr>
              <a:t>menggunakan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wordcloud</a:t>
            </a:r>
            <a:r>
              <a:rPr lang="en-US" sz="1400" dirty="0">
                <a:solidFill>
                  <a:srgbClr val="FFFFFF"/>
                </a:solidFill>
              </a:rPr>
              <a:t> scrip </a:t>
            </a:r>
            <a:r>
              <a:rPr lang="en-US" sz="1400" dirty="0" err="1">
                <a:solidFill>
                  <a:srgbClr val="FFFFFF"/>
                </a:solidFill>
              </a:rPr>
              <a:t>sebagai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berikut</a:t>
            </a:r>
            <a:r>
              <a:rPr lang="en-US" sz="1400" dirty="0">
                <a:solidFill>
                  <a:srgbClr val="FFFFFF"/>
                </a:solidFill>
              </a:rPr>
              <a:t> :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Hasil </a:t>
            </a:r>
            <a:r>
              <a:rPr lang="en-US" sz="1400" dirty="0" err="1">
                <a:solidFill>
                  <a:srgbClr val="FFFFFF"/>
                </a:solidFill>
              </a:rPr>
              <a:t>dari</a:t>
            </a:r>
            <a:r>
              <a:rPr lang="en-US" sz="1400" dirty="0">
                <a:solidFill>
                  <a:srgbClr val="FFFFFF"/>
                </a:solidFill>
              </a:rPr>
              <a:t> code </a:t>
            </a:r>
            <a:r>
              <a:rPr lang="en-US" sz="1400" dirty="0" err="1">
                <a:solidFill>
                  <a:srgbClr val="FFFFFF"/>
                </a:solidFill>
              </a:rPr>
              <a:t>diatas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dapat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dilihat</a:t>
            </a:r>
            <a:r>
              <a:rPr lang="en-US" sz="1400" dirty="0">
                <a:solidFill>
                  <a:srgbClr val="FFFFFF"/>
                </a:solidFill>
              </a:rPr>
              <a:t> di slide </a:t>
            </a:r>
            <a:r>
              <a:rPr lang="en-US" sz="1400" dirty="0" err="1">
                <a:solidFill>
                  <a:srgbClr val="FFFFFF"/>
                </a:solidFill>
              </a:rPr>
              <a:t>hasil</a:t>
            </a:r>
            <a:r>
              <a:rPr lang="en-US" sz="1400" b="1" dirty="0">
                <a:solidFill>
                  <a:srgbClr val="FFFFFF"/>
                </a:solidFill>
              </a:rPr>
              <a:t> Gambar 3.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wordcloud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kata yang </a:t>
            </a:r>
            <a:r>
              <a:rPr lang="en-US" sz="1400" dirty="0" err="1">
                <a:solidFill>
                  <a:srgbClr val="FFFFFF"/>
                </a:solidFill>
              </a:rPr>
              <a:t>lebih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sering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setelah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dilakukan</a:t>
            </a:r>
            <a:r>
              <a:rPr lang="en-US" sz="1400" dirty="0">
                <a:solidFill>
                  <a:srgbClr val="FFFFFF"/>
                </a:solidFill>
              </a:rPr>
              <a:t> cleansing data. Kata yang </a:t>
            </a:r>
            <a:r>
              <a:rPr lang="en-US" sz="1400" dirty="0" err="1">
                <a:solidFill>
                  <a:srgbClr val="FFFFFF"/>
                </a:solidFill>
              </a:rPr>
              <a:t>lebih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banyak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yaitu</a:t>
            </a:r>
            <a:r>
              <a:rPr lang="en-US" sz="1400" dirty="0">
                <a:solidFill>
                  <a:srgbClr val="FFFFFF"/>
                </a:solidFill>
              </a:rPr>
              <a:t> yang, dan, </a:t>
            </a:r>
            <a:r>
              <a:rPr lang="en-US" sz="1400" dirty="0" err="1">
                <a:solidFill>
                  <a:srgbClr val="FFFFFF"/>
                </a:solidFill>
              </a:rPr>
              <a:t>itu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tidak</a:t>
            </a:r>
            <a:r>
              <a:rPr lang="en-US" sz="1400" dirty="0">
                <a:solidFill>
                  <a:srgbClr val="FFFFFF"/>
                </a:solidFill>
              </a:rPr>
              <a:t>, di, </a:t>
            </a:r>
            <a:r>
              <a:rPr lang="en-US" sz="1400" dirty="0" err="1">
                <a:solidFill>
                  <a:srgbClr val="FFFFFF"/>
                </a:solidFill>
              </a:rPr>
              <a:t>kamu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kalau</a:t>
            </a:r>
            <a:r>
              <a:rPr lang="en-US" sz="1400" dirty="0">
                <a:solidFill>
                  <a:srgbClr val="FFFFFF"/>
                </a:solidFill>
              </a:rPr>
              <a:t> dan </a:t>
            </a:r>
            <a:r>
              <a:rPr lang="en-US" sz="1400" dirty="0" err="1">
                <a:solidFill>
                  <a:srgbClr val="FFFFFF"/>
                </a:solidFill>
              </a:rPr>
              <a:t>seterusnya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hingga</a:t>
            </a:r>
            <a:r>
              <a:rPr lang="en-US" sz="1400" dirty="0">
                <a:solidFill>
                  <a:srgbClr val="FFFFFF"/>
                </a:solidFill>
              </a:rPr>
              <a:t> kata yang </a:t>
            </a:r>
            <a:r>
              <a:rPr lang="en-US" sz="1400" dirty="0" err="1">
                <a:solidFill>
                  <a:srgbClr val="FFFFFF"/>
                </a:solidFill>
              </a:rPr>
              <a:t>jarang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94A9B-4A35-44DB-8C4B-CD13BB33F5B7}"/>
              </a:ext>
            </a:extLst>
          </p:cNvPr>
          <p:cNvSpPr txBox="1"/>
          <p:nvPr/>
        </p:nvSpPr>
        <p:spPr>
          <a:xfrm>
            <a:off x="701337" y="1243370"/>
            <a:ext cx="101915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#import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Wordcloud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wordcloud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WordCloud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Tampilkan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data yang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sering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muncul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sudah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dicleansing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kemudian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gabungkan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semuanya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satu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Buat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wordcloud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wordcloud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WordCloud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Tampilkan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plot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wordcloud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interpolation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bilinear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552C4E-0268-4A6A-A891-7551B2416E5E}"/>
              </a:ext>
            </a:extLst>
          </p:cNvPr>
          <p:cNvSpPr/>
          <p:nvPr/>
        </p:nvSpPr>
        <p:spPr>
          <a:xfrm>
            <a:off x="10892901" y="6561578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Selanjutnya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93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METODE visual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0A383-3417-4A06-BA09-A0B410D5674B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Back to Daftar Isi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32ACDAB-DE6E-4179-94F8-FFDCD5549AE4}"/>
              </a:ext>
            </a:extLst>
          </p:cNvPr>
          <p:cNvSpPr txBox="1">
            <a:spLocks/>
          </p:cNvSpPr>
          <p:nvPr/>
        </p:nvSpPr>
        <p:spPr>
          <a:xfrm>
            <a:off x="546434" y="732151"/>
            <a:ext cx="10511426" cy="48841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kata yang paling </a:t>
            </a:r>
            <a:r>
              <a:rPr lang="en-US" sz="1400" dirty="0" err="1">
                <a:solidFill>
                  <a:srgbClr val="FFFFFF"/>
                </a:solidFill>
              </a:rPr>
              <a:t>banyak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dalam</a:t>
            </a:r>
            <a:r>
              <a:rPr lang="en-US" sz="1400" dirty="0">
                <a:solidFill>
                  <a:srgbClr val="FFFFFF"/>
                </a:solidFill>
              </a:rPr>
              <a:t> tweet </a:t>
            </a:r>
            <a:r>
              <a:rPr lang="en-US" sz="1400" dirty="0" err="1">
                <a:solidFill>
                  <a:srgbClr val="FFFFFF"/>
                </a:solidFill>
              </a:rPr>
              <a:t>menggunakan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wordcloud</a:t>
            </a:r>
            <a:r>
              <a:rPr lang="en-US" sz="1400" dirty="0">
                <a:solidFill>
                  <a:srgbClr val="FFFFFF"/>
                </a:solidFill>
              </a:rPr>
              <a:t> scrip </a:t>
            </a:r>
            <a:r>
              <a:rPr lang="en-US" sz="1400" dirty="0" err="1">
                <a:solidFill>
                  <a:srgbClr val="FFFFFF"/>
                </a:solidFill>
              </a:rPr>
              <a:t>sebagai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berikut</a:t>
            </a:r>
            <a:r>
              <a:rPr lang="en-US" sz="1400" dirty="0">
                <a:solidFill>
                  <a:srgbClr val="FFFFFF"/>
                </a:solidFill>
              </a:rPr>
              <a:t> :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Hasil </a:t>
            </a:r>
            <a:r>
              <a:rPr lang="en-US" sz="1400" dirty="0" err="1">
                <a:solidFill>
                  <a:srgbClr val="FFFFFF"/>
                </a:solidFill>
              </a:rPr>
              <a:t>dari</a:t>
            </a:r>
            <a:r>
              <a:rPr lang="en-US" sz="1400" dirty="0">
                <a:solidFill>
                  <a:srgbClr val="FFFFFF"/>
                </a:solidFill>
              </a:rPr>
              <a:t> code </a:t>
            </a:r>
            <a:r>
              <a:rPr lang="en-US" sz="1400" dirty="0" err="1">
                <a:solidFill>
                  <a:srgbClr val="FFFFFF"/>
                </a:solidFill>
              </a:rPr>
              <a:t>diatas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dapat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dilihat</a:t>
            </a:r>
            <a:r>
              <a:rPr lang="en-US" sz="1400" dirty="0">
                <a:solidFill>
                  <a:srgbClr val="FFFFFF"/>
                </a:solidFill>
              </a:rPr>
              <a:t> di slide </a:t>
            </a:r>
            <a:r>
              <a:rPr lang="en-US" sz="1400" dirty="0" err="1">
                <a:solidFill>
                  <a:srgbClr val="FFFFFF"/>
                </a:solidFill>
              </a:rPr>
              <a:t>hasil</a:t>
            </a:r>
            <a:r>
              <a:rPr lang="en-US" sz="1400" b="1" dirty="0">
                <a:solidFill>
                  <a:srgbClr val="FFFFFF"/>
                </a:solidFill>
              </a:rPr>
              <a:t> Gambar 4.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wordcloud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kata yang </a:t>
            </a:r>
            <a:r>
              <a:rPr lang="en-US" sz="1400" dirty="0" err="1">
                <a:solidFill>
                  <a:srgbClr val="FFFFFF"/>
                </a:solidFill>
              </a:rPr>
              <a:t>lebih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sering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sebelum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dilakukan</a:t>
            </a:r>
            <a:r>
              <a:rPr lang="en-US" sz="1400" dirty="0">
                <a:solidFill>
                  <a:srgbClr val="FFFFFF"/>
                </a:solidFill>
              </a:rPr>
              <a:t> cleansing data. Kata yang </a:t>
            </a:r>
            <a:r>
              <a:rPr lang="en-US" sz="1400" dirty="0" err="1">
                <a:solidFill>
                  <a:srgbClr val="FFFFFF"/>
                </a:solidFill>
              </a:rPr>
              <a:t>lebih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banyak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yaitu</a:t>
            </a:r>
            <a:r>
              <a:rPr lang="en-US" sz="1400" dirty="0">
                <a:solidFill>
                  <a:srgbClr val="FFFFFF"/>
                </a:solidFill>
              </a:rPr>
              <a:t> USER, Unique Code, dan, yang, dan </a:t>
            </a:r>
            <a:r>
              <a:rPr lang="en-US" sz="1400" dirty="0" err="1">
                <a:solidFill>
                  <a:srgbClr val="FFFFFF"/>
                </a:solidFill>
              </a:rPr>
              <a:t>seterusnya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hingga</a:t>
            </a:r>
            <a:r>
              <a:rPr lang="en-US" sz="1400" dirty="0">
                <a:solidFill>
                  <a:srgbClr val="FFFFFF"/>
                </a:solidFill>
              </a:rPr>
              <a:t> kata yang </a:t>
            </a:r>
            <a:r>
              <a:rPr lang="en-US" sz="1400" dirty="0" err="1">
                <a:solidFill>
                  <a:srgbClr val="FFFFFF"/>
                </a:solidFill>
              </a:rPr>
              <a:t>jarang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94A9B-4A35-44DB-8C4B-CD13BB33F5B7}"/>
              </a:ext>
            </a:extLst>
          </p:cNvPr>
          <p:cNvSpPr txBox="1"/>
          <p:nvPr/>
        </p:nvSpPr>
        <p:spPr>
          <a:xfrm>
            <a:off x="701337" y="1376535"/>
            <a:ext cx="1019156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muncul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dicleansing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'Tweet',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gabungkan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semuanya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D" sz="1400" b="0" dirty="0"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  <a:r>
              <a:rPr lang="en-ID" sz="1400" b="0" dirty="0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1400" b="0" dirty="0">
                <a:solidFill>
                  <a:srgbClr val="FFCB6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1400" b="0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D" sz="1400" b="0" dirty="0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r>
              <a:rPr lang="en-ID" sz="1400" b="0" dirty="0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D" sz="1400" b="0" dirty="0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ID" sz="1400" b="0" dirty="0"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D" sz="1400" b="0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Buat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b="0" dirty="0" err="1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ID" sz="1400" b="0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ID" sz="1400" b="0" dirty="0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1400" b="0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D" sz="1400" b="0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b="0" dirty="0" err="1">
                <a:solidFill>
                  <a:srgbClr val="FFCB6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imshow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D" sz="1400" b="0" dirty="0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ID" sz="1400" b="0" dirty="0"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b="0" dirty="0" err="1">
                <a:solidFill>
                  <a:srgbClr val="FFCB6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D" sz="1400" b="0" dirty="0"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b="0" dirty="0" err="1">
                <a:solidFill>
                  <a:srgbClr val="FFCB6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ID" sz="1400" b="0" dirty="0"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D" sz="1400" b="0" dirty="0">
              <a:solidFill>
                <a:srgbClr val="EE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6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HASIL DAN KESIMPULAN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224E2-C5B4-4BF5-855B-FF47EF28DCC4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Selanjutnya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B195BF0-2738-4558-8CFE-F18EB0140243}"/>
              </a:ext>
            </a:extLst>
          </p:cNvPr>
          <p:cNvSpPr txBox="1">
            <a:spLocks/>
          </p:cNvSpPr>
          <p:nvPr/>
        </p:nvSpPr>
        <p:spPr>
          <a:xfrm>
            <a:off x="476251" y="811735"/>
            <a:ext cx="3829049" cy="3075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1. Adapun Hasil </a:t>
            </a:r>
            <a:r>
              <a:rPr lang="en-US" sz="1400" dirty="0" err="1">
                <a:solidFill>
                  <a:srgbClr val="FFFFFF"/>
                </a:solidFill>
              </a:rPr>
              <a:t>dari</a:t>
            </a:r>
            <a:r>
              <a:rPr lang="en-US" sz="1400" dirty="0">
                <a:solidFill>
                  <a:srgbClr val="FFFFFF"/>
                </a:solidFill>
              </a:rPr>
              <a:t> Cleansing Data </a:t>
            </a:r>
            <a:r>
              <a:rPr lang="en-US" sz="1400" dirty="0" err="1">
                <a:solidFill>
                  <a:srgbClr val="FFFFFF"/>
                </a:solidFill>
              </a:rPr>
              <a:t>sbb</a:t>
            </a:r>
            <a:r>
              <a:rPr lang="en-US" sz="1400" dirty="0">
                <a:solidFill>
                  <a:srgbClr val="FFFFFF"/>
                </a:solidFill>
              </a:rPr>
              <a:t>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467E72-22B8-4103-99C5-9049EFA40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552574"/>
            <a:ext cx="3943350" cy="3705225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377594F-8958-4ECF-AB52-F71BA6DA686F}"/>
              </a:ext>
            </a:extLst>
          </p:cNvPr>
          <p:cNvSpPr txBox="1">
            <a:spLocks/>
          </p:cNvSpPr>
          <p:nvPr/>
        </p:nvSpPr>
        <p:spPr>
          <a:xfrm>
            <a:off x="752477" y="1113869"/>
            <a:ext cx="1190624" cy="3075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a. Pie Chart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01D8CFA-D474-47B9-B4F8-001D5F010A65}"/>
              </a:ext>
            </a:extLst>
          </p:cNvPr>
          <p:cNvSpPr txBox="1">
            <a:spLocks/>
          </p:cNvSpPr>
          <p:nvPr/>
        </p:nvSpPr>
        <p:spPr>
          <a:xfrm>
            <a:off x="476251" y="5355660"/>
            <a:ext cx="5191123" cy="8736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Gambar 1. </a:t>
            </a:r>
            <a:r>
              <a:rPr lang="en-US" sz="1400" dirty="0" err="1">
                <a:solidFill>
                  <a:srgbClr val="FFFFFF"/>
                </a:solidFill>
              </a:rPr>
              <a:t>Grafik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diatas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perbandingan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presentasi</a:t>
            </a:r>
            <a:r>
              <a:rPr lang="en-US" sz="1400" dirty="0">
                <a:solidFill>
                  <a:srgbClr val="FFFFFF"/>
                </a:solidFill>
              </a:rPr>
              <a:t> tweets yang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abusive </a:t>
            </a:r>
            <a:r>
              <a:rPr lang="en-US" sz="1400" dirty="0" err="1">
                <a:solidFill>
                  <a:srgbClr val="FFFFFF"/>
                </a:solidFill>
              </a:rPr>
              <a:t>sebanyak</a:t>
            </a:r>
            <a:r>
              <a:rPr lang="en-US" sz="1400" dirty="0">
                <a:solidFill>
                  <a:srgbClr val="FFFFFF"/>
                </a:solidFill>
              </a:rPr>
              <a:t> 38,3 % </a:t>
            </a:r>
            <a:r>
              <a:rPr lang="en-US" sz="1400" dirty="0" err="1">
                <a:solidFill>
                  <a:srgbClr val="FFFFFF"/>
                </a:solidFill>
              </a:rPr>
              <a:t>dengan</a:t>
            </a:r>
            <a:r>
              <a:rPr lang="en-US" sz="1400" dirty="0">
                <a:solidFill>
                  <a:srgbClr val="FFFFFF"/>
                </a:solidFill>
              </a:rPr>
              <a:t> tweet yang </a:t>
            </a:r>
            <a:r>
              <a:rPr lang="en-US" sz="1400" dirty="0" err="1">
                <a:solidFill>
                  <a:srgbClr val="FFFFFF"/>
                </a:solidFill>
              </a:rPr>
              <a:t>tidak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abusive </a:t>
            </a:r>
            <a:r>
              <a:rPr lang="en-US" sz="1400" dirty="0" err="1">
                <a:solidFill>
                  <a:srgbClr val="FFFFFF"/>
                </a:solidFill>
              </a:rPr>
              <a:t>sebanyak</a:t>
            </a:r>
            <a:r>
              <a:rPr lang="en-US" sz="1400" dirty="0">
                <a:solidFill>
                  <a:srgbClr val="FFFFFF"/>
                </a:solidFill>
              </a:rPr>
              <a:t> 61,7 %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6348-0AFB-4063-8F61-9227EBA28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877" y="1552573"/>
            <a:ext cx="3943350" cy="3705225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136454D-CBD7-4B00-BAA8-55D907007566}"/>
              </a:ext>
            </a:extLst>
          </p:cNvPr>
          <p:cNvSpPr txBox="1">
            <a:spLocks/>
          </p:cNvSpPr>
          <p:nvPr/>
        </p:nvSpPr>
        <p:spPr>
          <a:xfrm>
            <a:off x="6915151" y="5317560"/>
            <a:ext cx="5191123" cy="6831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Gambar 2. </a:t>
            </a:r>
            <a:r>
              <a:rPr lang="en-US" sz="1400" dirty="0" err="1">
                <a:solidFill>
                  <a:srgbClr val="FFFFFF"/>
                </a:solidFill>
              </a:rPr>
              <a:t>Grafik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diatas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perbandingan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presentasi</a:t>
            </a:r>
            <a:r>
              <a:rPr lang="en-US" sz="1400" dirty="0">
                <a:solidFill>
                  <a:srgbClr val="FFFFFF"/>
                </a:solidFill>
              </a:rPr>
              <a:t> tweets yang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hate speech </a:t>
            </a:r>
            <a:r>
              <a:rPr lang="en-US" sz="1400" dirty="0" err="1">
                <a:solidFill>
                  <a:srgbClr val="FFFFFF"/>
                </a:solidFill>
              </a:rPr>
              <a:t>sebanyak</a:t>
            </a:r>
            <a:r>
              <a:rPr lang="en-US" sz="1400" dirty="0">
                <a:solidFill>
                  <a:srgbClr val="FFFFFF"/>
                </a:solidFill>
              </a:rPr>
              <a:t> 42,2 % </a:t>
            </a:r>
            <a:r>
              <a:rPr lang="en-US" sz="1400" dirty="0" err="1">
                <a:solidFill>
                  <a:srgbClr val="FFFFFF"/>
                </a:solidFill>
              </a:rPr>
              <a:t>dengan</a:t>
            </a:r>
            <a:r>
              <a:rPr lang="en-US" sz="1400" dirty="0">
                <a:solidFill>
                  <a:srgbClr val="FFFFFF"/>
                </a:solidFill>
              </a:rPr>
              <a:t> tweet yang </a:t>
            </a:r>
            <a:r>
              <a:rPr lang="en-US" sz="1400" dirty="0" err="1">
                <a:solidFill>
                  <a:srgbClr val="FFFFFF"/>
                </a:solidFill>
              </a:rPr>
              <a:t>tidak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mengandung</a:t>
            </a:r>
            <a:r>
              <a:rPr lang="en-US" sz="1400" dirty="0">
                <a:solidFill>
                  <a:srgbClr val="FFFFFF"/>
                </a:solidFill>
              </a:rPr>
              <a:t> hate speech </a:t>
            </a:r>
            <a:r>
              <a:rPr lang="en-US" sz="1400" dirty="0" err="1">
                <a:solidFill>
                  <a:srgbClr val="FFFFFF"/>
                </a:solidFill>
              </a:rPr>
              <a:t>sebanyak</a:t>
            </a:r>
            <a:r>
              <a:rPr lang="en-US" sz="1400" dirty="0">
                <a:solidFill>
                  <a:srgbClr val="FFFFFF"/>
                </a:solidFill>
              </a:rPr>
              <a:t>  57,8%</a:t>
            </a:r>
          </a:p>
        </p:txBody>
      </p:sp>
    </p:spTree>
    <p:extLst>
      <p:ext uri="{BB962C8B-B14F-4D97-AF65-F5344CB8AC3E}">
        <p14:creationId xmlns:p14="http://schemas.microsoft.com/office/powerpoint/2010/main" val="13290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HASIL DAN KESIMPULAN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224E2-C5B4-4BF5-855B-FF47EF28DCC4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Back to Daftar Isi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377594F-8958-4ECF-AB52-F71BA6DA686F}"/>
              </a:ext>
            </a:extLst>
          </p:cNvPr>
          <p:cNvSpPr txBox="1">
            <a:spLocks/>
          </p:cNvSpPr>
          <p:nvPr/>
        </p:nvSpPr>
        <p:spPr>
          <a:xfrm>
            <a:off x="838202" y="1147193"/>
            <a:ext cx="1504948" cy="3075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b. Word Cloud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01D8CFA-D474-47B9-B4F8-001D5F010A65}"/>
              </a:ext>
            </a:extLst>
          </p:cNvPr>
          <p:cNvSpPr txBox="1">
            <a:spLocks/>
          </p:cNvSpPr>
          <p:nvPr/>
        </p:nvSpPr>
        <p:spPr>
          <a:xfrm>
            <a:off x="547687" y="4475280"/>
            <a:ext cx="5191123" cy="8803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Gambar 3. </a:t>
            </a:r>
            <a:r>
              <a:rPr lang="en-US" sz="1400" dirty="0" err="1">
                <a:solidFill>
                  <a:srgbClr val="FFFFFF"/>
                </a:solidFill>
              </a:rPr>
              <a:t>Grafik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diatas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kata yang </a:t>
            </a:r>
            <a:r>
              <a:rPr lang="en-US" sz="1400" dirty="0" err="1">
                <a:solidFill>
                  <a:srgbClr val="FFFFFF"/>
                </a:solidFill>
              </a:rPr>
              <a:t>lebih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sering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setelah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dilakukan</a:t>
            </a:r>
            <a:r>
              <a:rPr lang="en-US" sz="1400" dirty="0">
                <a:solidFill>
                  <a:srgbClr val="FFFFFF"/>
                </a:solidFill>
              </a:rPr>
              <a:t> cleansing data. Kata yang </a:t>
            </a:r>
            <a:r>
              <a:rPr lang="en-US" sz="1400" dirty="0" err="1">
                <a:solidFill>
                  <a:srgbClr val="FFFFFF"/>
                </a:solidFill>
              </a:rPr>
              <a:t>lebih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banyak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yaitu</a:t>
            </a:r>
            <a:r>
              <a:rPr lang="en-US" sz="1400" dirty="0">
                <a:solidFill>
                  <a:srgbClr val="FFFFFF"/>
                </a:solidFill>
              </a:rPr>
              <a:t> yang, dan, </a:t>
            </a:r>
            <a:r>
              <a:rPr lang="en-US" sz="1400" dirty="0" err="1">
                <a:solidFill>
                  <a:srgbClr val="FFFFFF"/>
                </a:solidFill>
              </a:rPr>
              <a:t>itu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tidak</a:t>
            </a:r>
            <a:r>
              <a:rPr lang="en-US" sz="1400" dirty="0">
                <a:solidFill>
                  <a:srgbClr val="FFFFFF"/>
                </a:solidFill>
              </a:rPr>
              <a:t>, di, </a:t>
            </a:r>
            <a:r>
              <a:rPr lang="en-US" sz="1400" dirty="0" err="1">
                <a:solidFill>
                  <a:srgbClr val="FFFFFF"/>
                </a:solidFill>
              </a:rPr>
              <a:t>kamu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kalau</a:t>
            </a:r>
            <a:r>
              <a:rPr lang="en-US" sz="1400" dirty="0">
                <a:solidFill>
                  <a:srgbClr val="FFFFFF"/>
                </a:solidFill>
              </a:rPr>
              <a:t> dan </a:t>
            </a:r>
            <a:r>
              <a:rPr lang="en-US" sz="1400" dirty="0" err="1">
                <a:solidFill>
                  <a:srgbClr val="FFFFFF"/>
                </a:solidFill>
              </a:rPr>
              <a:t>seterusnya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hingga</a:t>
            </a:r>
            <a:r>
              <a:rPr lang="en-US" sz="1400" dirty="0">
                <a:solidFill>
                  <a:srgbClr val="FFFFFF"/>
                </a:solidFill>
              </a:rPr>
              <a:t> kata yang </a:t>
            </a:r>
            <a:r>
              <a:rPr lang="en-US" sz="1400" dirty="0" err="1">
                <a:solidFill>
                  <a:srgbClr val="FFFFFF"/>
                </a:solidFill>
              </a:rPr>
              <a:t>jarang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1197ED-CA87-403A-A3F6-776EEE9BA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1765527"/>
            <a:ext cx="4905375" cy="2552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0EEB85-8CEF-440D-ACB0-F4C36A0CB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686" y="1765527"/>
            <a:ext cx="4905375" cy="2552700"/>
          </a:xfrm>
          <a:prstGeom prst="rect">
            <a:avLst/>
          </a:prstGeom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387EC6D-4335-484A-BFAF-51867ADE5367}"/>
              </a:ext>
            </a:extLst>
          </p:cNvPr>
          <p:cNvSpPr txBox="1">
            <a:spLocks/>
          </p:cNvSpPr>
          <p:nvPr/>
        </p:nvSpPr>
        <p:spPr>
          <a:xfrm>
            <a:off x="6592686" y="4454760"/>
            <a:ext cx="5191123" cy="8803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Gambar 4. </a:t>
            </a:r>
            <a:r>
              <a:rPr lang="en-US" sz="1400" dirty="0" err="1">
                <a:solidFill>
                  <a:srgbClr val="FFFFFF"/>
                </a:solidFill>
              </a:rPr>
              <a:t>Grafik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diatas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menampilkan</a:t>
            </a:r>
            <a:r>
              <a:rPr lang="en-US" sz="1400" dirty="0">
                <a:solidFill>
                  <a:srgbClr val="FFFFFF"/>
                </a:solidFill>
              </a:rPr>
              <a:t> kata yang </a:t>
            </a:r>
            <a:r>
              <a:rPr lang="en-US" sz="1400" dirty="0" err="1">
                <a:solidFill>
                  <a:srgbClr val="FFFFFF"/>
                </a:solidFill>
              </a:rPr>
              <a:t>lebih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sering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sebelum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dilakukan</a:t>
            </a:r>
            <a:r>
              <a:rPr lang="en-US" sz="1400" dirty="0">
                <a:solidFill>
                  <a:srgbClr val="FFFFFF"/>
                </a:solidFill>
              </a:rPr>
              <a:t> cleansing data. Kata yang </a:t>
            </a:r>
            <a:r>
              <a:rPr lang="en-US" sz="1400" dirty="0" err="1">
                <a:solidFill>
                  <a:srgbClr val="FFFFFF"/>
                </a:solidFill>
              </a:rPr>
              <a:t>lebih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banyak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yaitu</a:t>
            </a:r>
            <a:r>
              <a:rPr lang="en-US" sz="1400" dirty="0">
                <a:solidFill>
                  <a:srgbClr val="FFFFFF"/>
                </a:solidFill>
              </a:rPr>
              <a:t> USER, Unique Code, dan, yang, dan </a:t>
            </a:r>
            <a:r>
              <a:rPr lang="en-US" sz="1400" dirty="0" err="1">
                <a:solidFill>
                  <a:srgbClr val="FFFFFF"/>
                </a:solidFill>
              </a:rPr>
              <a:t>seterusnya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hingga</a:t>
            </a:r>
            <a:r>
              <a:rPr lang="en-US" sz="1400" dirty="0">
                <a:solidFill>
                  <a:srgbClr val="FFFFFF"/>
                </a:solidFill>
              </a:rPr>
              <a:t> kata yang </a:t>
            </a:r>
            <a:r>
              <a:rPr lang="en-US" sz="1400" dirty="0" err="1">
                <a:solidFill>
                  <a:srgbClr val="FFFFFF"/>
                </a:solidFill>
              </a:rPr>
              <a:t>jarang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muncul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77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DAFTAR ISI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52869"/>
            <a:ext cx="6561666" cy="3405187"/>
          </a:xfrm>
        </p:spPr>
        <p:txBody>
          <a:bodyPr anchor="t"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1. PENDAHULUAN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2. RUMUSAN MASALAH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3. TUJUAN PENELITIAN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4. METODE PENELITIAN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5. METODE STATISTIKA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6. HASIL DAN KESIMPULAN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PENDAHULUAN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Indonesia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negara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internet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di dunia,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popularitas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media yang </a:t>
            </a:r>
            <a:r>
              <a:rPr lang="en-US" dirty="0" err="1"/>
              <a:t>signifikan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sepopuler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Facebook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Instagram, platform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, </a:t>
            </a:r>
            <a:r>
              <a:rPr lang="en-US" dirty="0" err="1"/>
              <a:t>opini</a:t>
            </a:r>
            <a:r>
              <a:rPr lang="en-US" dirty="0"/>
              <a:t>,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juga </a:t>
            </a:r>
            <a:r>
              <a:rPr lang="en-US" dirty="0" err="1"/>
              <a:t>opini</a:t>
            </a:r>
            <a:r>
              <a:rPr lang="en-US" dirty="0"/>
              <a:t> hoax dan </a:t>
            </a:r>
            <a:r>
              <a:rPr lang="en-US" dirty="0" err="1"/>
              <a:t>komentar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pantas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didengar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0248C6-925B-4822-A980-F754BDB02F2C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Back to Daftar Isi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RUMUSAN MASALAH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2491317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pada slide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di Indonesia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 sangat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pada </a:t>
            </a:r>
            <a:r>
              <a:rPr lang="en-US" dirty="0" err="1"/>
              <a:t>postingan</a:t>
            </a:r>
            <a:r>
              <a:rPr lang="en-US" dirty="0"/>
              <a:t> </a:t>
            </a:r>
            <a:r>
              <a:rPr lang="en-US" dirty="0" err="1"/>
              <a:t>sesorang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dan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yang </a:t>
            </a:r>
            <a:r>
              <a:rPr lang="en-US" dirty="0" err="1"/>
              <a:t>dikirimkan</a:t>
            </a:r>
            <a:r>
              <a:rPr lang="en-US" dirty="0"/>
              <a:t> oleh para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dan sentiment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ranah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8C004-AEC6-4A69-A2BD-D6E9FBD09833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Back to Daftar Isi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97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TUJUAN PENELITIAN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penyaringan</a:t>
            </a:r>
            <a:r>
              <a:rPr lang="en-US" dirty="0"/>
              <a:t> rata – rata </a:t>
            </a:r>
            <a:r>
              <a:rPr lang="en-US" dirty="0" err="1"/>
              <a:t>jumlah</a:t>
            </a:r>
            <a:r>
              <a:rPr lang="en-US" dirty="0"/>
              <a:t> kata dan sentiment yang </a:t>
            </a:r>
            <a:r>
              <a:rPr lang="en-US" dirty="0" err="1"/>
              <a:t>diketik</a:t>
            </a:r>
            <a:r>
              <a:rPr lang="en-US" dirty="0"/>
              <a:t> oleh para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Twitter, </a:t>
            </a:r>
            <a:r>
              <a:rPr lang="en-US" dirty="0" err="1"/>
              <a:t>terutama</a:t>
            </a:r>
            <a:r>
              <a:rPr lang="en-US" dirty="0"/>
              <a:t> kata – kata yang </a:t>
            </a:r>
            <a:r>
              <a:rPr lang="en-US" dirty="0" err="1"/>
              <a:t>terdapat</a:t>
            </a:r>
            <a:r>
              <a:rPr lang="en-US" dirty="0"/>
              <a:t> sentiment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sentiment di </a:t>
            </a:r>
            <a:r>
              <a:rPr lang="en-US" dirty="0" err="1"/>
              <a:t>Aplikasi</a:t>
            </a:r>
            <a:r>
              <a:rPr lang="en-US" dirty="0"/>
              <a:t> Twitter. </a:t>
            </a:r>
          </a:p>
          <a:p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di masa </a:t>
            </a:r>
            <a:r>
              <a:rPr lang="en-US" dirty="0" err="1"/>
              <a:t>mendatang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80706-2F0D-4697-9136-45BA2911CD0A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Back to Daftar Isi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METODE PENELITIAN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33" y="728094"/>
            <a:ext cx="4240146" cy="321998"/>
          </a:xfrm>
        </p:spPr>
        <p:txBody>
          <a:bodyPr/>
          <a:lstStyle/>
          <a:p>
            <a:r>
              <a:rPr lang="en-US" sz="1400" dirty="0" err="1"/>
              <a:t>i</a:t>
            </a:r>
            <a:r>
              <a:rPr lang="en-US" sz="1400" dirty="0"/>
              <a:t>. </a:t>
            </a:r>
            <a:r>
              <a:rPr lang="en-US" sz="1400" dirty="0" err="1"/>
              <a:t>Metode</a:t>
            </a:r>
            <a:r>
              <a:rPr lang="en-US" sz="1400" dirty="0"/>
              <a:t> cleansing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370658-8C10-4BCB-8D00-B96EC243A08A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Selanjutnya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821B2-0E69-44F4-983B-11975CE1EE66}"/>
              </a:ext>
            </a:extLst>
          </p:cNvPr>
          <p:cNvSpPr txBox="1"/>
          <p:nvPr/>
        </p:nvSpPr>
        <p:spPr>
          <a:xfrm>
            <a:off x="117072" y="1660672"/>
            <a:ext cx="11893953" cy="38933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13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3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Definisikan</a:t>
            </a:r>
            <a:r>
              <a:rPr lang="en-ID" sz="13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Clean Text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clean_text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','',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kata user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','',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kata RT (</a:t>
            </a:r>
            <a:r>
              <a:rPr lang="en-ID" sz="13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Retweet)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http\S+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dirty="0">
                <a:solidFill>
                  <a:srgbClr val="89DDFF"/>
                </a:solidFill>
                <a:latin typeface="Consolas" panose="020B0609020204030204" pitchFamily="49" charset="0"/>
              </a:rPr>
              <a:t>kata yang </a:t>
            </a:r>
            <a:r>
              <a:rPr lang="en-ID" sz="1300" dirty="0" err="1">
                <a:solidFill>
                  <a:srgbClr val="89DDFF"/>
                </a:solidFill>
                <a:latin typeface="Consolas" panose="020B0609020204030204" pitchFamily="49" charset="0"/>
              </a:rPr>
              <a:t>berhubungan</a:t>
            </a:r>
            <a:r>
              <a:rPr lang="en-ID" sz="1300" dirty="0">
                <a:solidFill>
                  <a:srgbClr val="89DDFF"/>
                </a:solidFill>
                <a:latin typeface="Consolas" panose="020B0609020204030204" pitchFamily="49" charset="0"/>
              </a:rPr>
              <a:t> </a:t>
            </a:r>
            <a:r>
              <a:rPr lang="en-ID" sz="1300" dirty="0" err="1">
                <a:solidFill>
                  <a:srgbClr val="89DDFF"/>
                </a:solidFill>
                <a:latin typeface="Consolas" panose="020B0609020204030204" pitchFamily="49" charset="0"/>
              </a:rPr>
              <a:t>dengan</a:t>
            </a:r>
            <a:r>
              <a:rPr lang="en-ID" sz="1300" dirty="0">
                <a:solidFill>
                  <a:srgbClr val="89DDFF"/>
                </a:solidFill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URL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'[^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mengganti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kata non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alpanumberic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spasi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3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a-f0-9a-fA-F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]{2}',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menghpaus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unique code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jenis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X0a,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Xbb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 dan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lainnya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\b\w\b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','',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1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karakter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\s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double spacing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^\d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\s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awal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awal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kalimat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'[^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\x08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\x7f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]',</a:t>
            </a:r>
            <a:r>
              <a:rPr lang="en-ID" sz="13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'',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kata unique code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\?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','',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karakter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tanda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tanya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3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','',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kalimat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terdapat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kata ‘/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’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3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www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lang="en-ID" sz="13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]+',</a:t>
            </a:r>
            <a:r>
              <a:rPr lang="en-ID" sz="13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'',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URL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spasi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tambahan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awal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semua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huruf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huruf</a:t>
            </a:r>
            <a:r>
              <a:rPr lang="en-ID" sz="13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kecil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3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3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3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endParaRPr lang="en-ID" sz="13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DD5F677-FE68-4F41-8EF3-9DC1F7C4343E}"/>
              </a:ext>
            </a:extLst>
          </p:cNvPr>
          <p:cNvSpPr txBox="1">
            <a:spLocks/>
          </p:cNvSpPr>
          <p:nvPr/>
        </p:nvSpPr>
        <p:spPr>
          <a:xfrm>
            <a:off x="9197879" y="6251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CA20B2A-7EBD-438C-8EC6-0C3ACEC214CE}"/>
              </a:ext>
            </a:extLst>
          </p:cNvPr>
          <p:cNvSpPr txBox="1">
            <a:spLocks/>
          </p:cNvSpPr>
          <p:nvPr/>
        </p:nvSpPr>
        <p:spPr>
          <a:xfrm>
            <a:off x="828676" y="965495"/>
            <a:ext cx="9758600" cy="3075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1. Adapun Function yang </a:t>
            </a:r>
            <a:r>
              <a:rPr lang="en-US" sz="1400" dirty="0" err="1">
                <a:solidFill>
                  <a:srgbClr val="FFFFFF"/>
                </a:solidFill>
              </a:rPr>
              <a:t>digunakan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untuk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membersihkan</a:t>
            </a:r>
            <a:r>
              <a:rPr lang="en-US" sz="1400" dirty="0">
                <a:solidFill>
                  <a:srgbClr val="FFFFFF"/>
                </a:solidFill>
              </a:rPr>
              <a:t> kata – kata / </a:t>
            </a:r>
            <a:r>
              <a:rPr lang="en-US" sz="1400" dirty="0" err="1">
                <a:solidFill>
                  <a:srgbClr val="FFFFFF"/>
                </a:solidFill>
              </a:rPr>
              <a:t>kalimat</a:t>
            </a:r>
            <a:r>
              <a:rPr lang="en-US" sz="1400" dirty="0">
                <a:solidFill>
                  <a:srgbClr val="FFFFFF"/>
                </a:solidFill>
              </a:rPr>
              <a:t> yang </a:t>
            </a:r>
            <a:r>
              <a:rPr lang="en-US" sz="1400" dirty="0" err="1">
                <a:solidFill>
                  <a:srgbClr val="FFFFFF"/>
                </a:solidFill>
              </a:rPr>
              <a:t>tidak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dibutuhkan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sbb</a:t>
            </a:r>
            <a:r>
              <a:rPr lang="en-US" sz="1400" dirty="0">
                <a:solidFill>
                  <a:srgbClr val="FFFFFF"/>
                </a:solidFill>
              </a:rPr>
              <a:t> :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D2CEF2D-24DC-4431-BCB5-7DC3D276AB8D}"/>
              </a:ext>
            </a:extLst>
          </p:cNvPr>
          <p:cNvSpPr txBox="1">
            <a:spLocks/>
          </p:cNvSpPr>
          <p:nvPr/>
        </p:nvSpPr>
        <p:spPr>
          <a:xfrm>
            <a:off x="981076" y="1273323"/>
            <a:ext cx="1819274" cy="3075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a. Function Regex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METODE PENELITIAN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821B2-0E69-44F4-983B-11975CE1EE66}"/>
              </a:ext>
            </a:extLst>
          </p:cNvPr>
          <p:cNvSpPr txBox="1"/>
          <p:nvPr/>
        </p:nvSpPr>
        <p:spPr>
          <a:xfrm>
            <a:off x="254034" y="1241721"/>
            <a:ext cx="1168704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Fungsi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Cleansing Data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normalize_alay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):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path_kamus_alay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jrjmt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Github_Cleansingdata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/24001074-18-jrc-cleansingdata-gold/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Challenge_Gold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/docs/new_kamusalay.csv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df_kamus_alay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path_kamus_alay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iso-8859-1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#iloc = Index location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#mengambil data pada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tertentu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dan baris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tertentu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saja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keseluruhan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data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alay_dict_map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df_kamus_alay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ID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df_kamus_alay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ID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]))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alay_dict_map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alay_dict_map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alay_dict_map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twitter_tweets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')])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DD5F677-FE68-4F41-8EF3-9DC1F7C4343E}"/>
              </a:ext>
            </a:extLst>
          </p:cNvPr>
          <p:cNvSpPr txBox="1">
            <a:spLocks/>
          </p:cNvSpPr>
          <p:nvPr/>
        </p:nvSpPr>
        <p:spPr>
          <a:xfrm>
            <a:off x="9197879" y="6251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D2CEF2D-24DC-4431-BCB5-7DC3D276AB8D}"/>
              </a:ext>
            </a:extLst>
          </p:cNvPr>
          <p:cNvSpPr txBox="1">
            <a:spLocks/>
          </p:cNvSpPr>
          <p:nvPr/>
        </p:nvSpPr>
        <p:spPr>
          <a:xfrm>
            <a:off x="638176" y="934201"/>
            <a:ext cx="3286124" cy="3075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b. Function Replace </a:t>
            </a:r>
            <a:r>
              <a:rPr lang="en-US" sz="1400" dirty="0" err="1">
                <a:solidFill>
                  <a:srgbClr val="FFFFFF"/>
                </a:solidFill>
              </a:rPr>
              <a:t>Kamus</a:t>
            </a:r>
            <a:r>
              <a:rPr lang="en-US" sz="1400" dirty="0">
                <a:solidFill>
                  <a:srgbClr val="FFFFFF"/>
                </a:solidFill>
              </a:rPr>
              <a:t> Alay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C5C74-250E-489E-9527-A6C77C664804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Selanjutnya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145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METODE PENELITIAN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821B2-0E69-44F4-983B-11975CE1EE66}"/>
              </a:ext>
            </a:extLst>
          </p:cNvPr>
          <p:cNvSpPr txBox="1"/>
          <p:nvPr/>
        </p:nvSpPr>
        <p:spPr>
          <a:xfrm>
            <a:off x="638176" y="1241721"/>
            <a:ext cx="10750455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swag_from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docs/text_processing_file.yml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=['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'])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/text-processing-file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=['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'])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text_processing_file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io.BytesIO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Konversikan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kedalam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bytes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ISO-8859-1.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file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ID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contents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D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D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ID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BytesIO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contents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ISO-8859-1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Definsikan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Keluaran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Direktori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dan File Path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output_directory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jrjmt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Github_Cleansingdata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/24001074-18-jrc-cleansingdata-gold/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Challenge_Gold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/docs/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Result_Data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D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D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output_directory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data_mentah_tweet.csv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Simpan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Format .CSV 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output_file_path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=False)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Setup Path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Path_file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jrjmt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Github_Cleansingdata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/24001074-18-jrc-cleansingdata-gold/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Challenge_Gold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/docs/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Result_Data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/data_mentah_tweet.csv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D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Path_file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ISO-8859-1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Konversikan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Data Frame </a:t>
            </a:r>
            <a:r>
              <a:rPr lang="en-ID" sz="12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2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SQL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conn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sqlite3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connect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challenge_data_tweet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to_sql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ID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False)</a:t>
            </a:r>
            <a:endParaRPr lang="en-ID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DD5F677-FE68-4F41-8EF3-9DC1F7C4343E}"/>
              </a:ext>
            </a:extLst>
          </p:cNvPr>
          <p:cNvSpPr txBox="1">
            <a:spLocks/>
          </p:cNvSpPr>
          <p:nvPr/>
        </p:nvSpPr>
        <p:spPr>
          <a:xfrm>
            <a:off x="9197879" y="6251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D2CEF2D-24DC-4431-BCB5-7DC3D276AB8D}"/>
              </a:ext>
            </a:extLst>
          </p:cNvPr>
          <p:cNvSpPr txBox="1">
            <a:spLocks/>
          </p:cNvSpPr>
          <p:nvPr/>
        </p:nvSpPr>
        <p:spPr>
          <a:xfrm>
            <a:off x="638176" y="934201"/>
            <a:ext cx="3286124" cy="3075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c. Function Input 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DC8DA-B949-4A92-A067-F8E628FD6F8A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Selanjutnya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273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71828"/>
            <a:ext cx="6327105" cy="556266"/>
          </a:xfrm>
        </p:spPr>
        <p:txBody>
          <a:bodyPr anchor="b"/>
          <a:lstStyle/>
          <a:p>
            <a:r>
              <a:rPr lang="en-US" spc="0" dirty="0"/>
              <a:t>METODE PENELITIAN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370658-8C10-4BCB-8D00-B96EC243A08A}"/>
              </a:ext>
            </a:extLst>
          </p:cNvPr>
          <p:cNvSpPr/>
          <p:nvPr/>
        </p:nvSpPr>
        <p:spPr>
          <a:xfrm>
            <a:off x="10804123" y="6539950"/>
            <a:ext cx="1387877" cy="2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hlinkClick r:id="rId3" action="ppaction://hlinksldjump"/>
              </a:rPr>
              <a:t>Back to Daftar Isi</a:t>
            </a:r>
            <a:endParaRPr lang="en-ID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821B2-0E69-44F4-983B-11975CE1EE66}"/>
              </a:ext>
            </a:extLst>
          </p:cNvPr>
          <p:cNvSpPr txBox="1"/>
          <p:nvPr/>
        </p:nvSpPr>
        <p:spPr>
          <a:xfrm>
            <a:off x="254034" y="1241721"/>
            <a:ext cx="11687046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Cleansing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clean_text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Membersihkan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kata-kata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alay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new_kamus_alay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normalize_alay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Konversikan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cleansing data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Format .CSV 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cleansed_file_path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output_directory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hasil_cleansing_tweet.csv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cleansed_file_path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cleansing data </a:t>
            </a:r>
            <a:r>
              <a:rPr lang="en-ID" sz="1400" b="0" i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400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API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result_cleansing_dataraw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cleansing_tweets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ID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ID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DD5F677-FE68-4F41-8EF3-9DC1F7C4343E}"/>
              </a:ext>
            </a:extLst>
          </p:cNvPr>
          <p:cNvSpPr txBox="1">
            <a:spLocks/>
          </p:cNvSpPr>
          <p:nvPr/>
        </p:nvSpPr>
        <p:spPr>
          <a:xfrm>
            <a:off x="9197879" y="6251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D2CEF2D-24DC-4431-BCB5-7DC3D276AB8D}"/>
              </a:ext>
            </a:extLst>
          </p:cNvPr>
          <p:cNvSpPr txBox="1">
            <a:spLocks/>
          </p:cNvSpPr>
          <p:nvPr/>
        </p:nvSpPr>
        <p:spPr>
          <a:xfrm>
            <a:off x="638175" y="934201"/>
            <a:ext cx="4772025" cy="3075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</a:rPr>
              <a:t>d. Function Cleansing dan </a:t>
            </a:r>
            <a:r>
              <a:rPr lang="en-US" sz="1400" dirty="0" err="1">
                <a:solidFill>
                  <a:srgbClr val="FFFFFF"/>
                </a:solidFill>
              </a:rPr>
              <a:t>membersihkan</a:t>
            </a:r>
            <a:r>
              <a:rPr lang="en-US" sz="1400" dirty="0">
                <a:solidFill>
                  <a:srgbClr val="FFFFFF"/>
                </a:solidFill>
              </a:rPr>
              <a:t> kata </a:t>
            </a:r>
            <a:r>
              <a:rPr lang="en-US" sz="1400" dirty="0" err="1">
                <a:solidFill>
                  <a:srgbClr val="FFFFFF"/>
                </a:solidFill>
              </a:rPr>
              <a:t>alay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569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2360</Words>
  <Application>Microsoft Office PowerPoint</Application>
  <PresentationFormat>Widescreen</PresentationFormat>
  <Paragraphs>215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Abadi</vt:lpstr>
      <vt:lpstr>Arial</vt:lpstr>
      <vt:lpstr>Arial Nova</vt:lpstr>
      <vt:lpstr>Biome</vt:lpstr>
      <vt:lpstr>Calibri</vt:lpstr>
      <vt:lpstr>Consolas</vt:lpstr>
      <vt:lpstr>Custom</vt:lpstr>
      <vt:lpstr>Memanfaatkan api swagger untuk Analisa sentiment pengguna twitter </vt:lpstr>
      <vt:lpstr>DAFTAR ISI</vt:lpstr>
      <vt:lpstr>PENDAHULUAN</vt:lpstr>
      <vt:lpstr>RUMUSAN MASALAH</vt:lpstr>
      <vt:lpstr>TUJUAN PENELITIAN</vt:lpstr>
      <vt:lpstr>METODE PENELITIAN</vt:lpstr>
      <vt:lpstr>METODE PENELITIAN</vt:lpstr>
      <vt:lpstr>METODE PENELITIAN</vt:lpstr>
      <vt:lpstr>METODE PENELITIAN</vt:lpstr>
      <vt:lpstr>METODE PENELITIAN</vt:lpstr>
      <vt:lpstr>METODE visual</vt:lpstr>
      <vt:lpstr>METODE visual</vt:lpstr>
      <vt:lpstr>METODE visual</vt:lpstr>
      <vt:lpstr>HASIL DAN KESIMPULAN</vt:lpstr>
      <vt:lpstr>HASIL DAN 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Julius Ronald</dc:creator>
  <cp:lastModifiedBy>Julius Ronald Christanto</cp:lastModifiedBy>
  <cp:revision>16</cp:revision>
  <dcterms:created xsi:type="dcterms:W3CDTF">2024-01-05T14:58:10Z</dcterms:created>
  <dcterms:modified xsi:type="dcterms:W3CDTF">2024-03-11T16:40:00Z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