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83" r:id="rId16"/>
    <p:sldId id="273" r:id="rId17"/>
    <p:sldId id="275" r:id="rId18"/>
    <p:sldId id="271" r:id="rId19"/>
    <p:sldId id="277" r:id="rId20"/>
    <p:sldId id="279" r:id="rId21"/>
    <p:sldId id="280" r:id="rId22"/>
    <p:sldId id="276" r:id="rId23"/>
    <p:sldId id="278" r:id="rId24"/>
    <p:sldId id="281" r:id="rId25"/>
    <p:sldId id="274" r:id="rId26"/>
    <p:sldId id="282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7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7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5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9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5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0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2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andom-forest-in-python-24d0893d51c0" TargetMode="External"/><Relationship Id="rId2" Type="http://schemas.openxmlformats.org/officeDocument/2006/relationships/hyperlink" Target="https://www.ddlawtampa.com/resources/car-accident-statistics-you-need-to-know-in-2021/#:~:text=On%20average%2C%20there%20are%20over,losing%20their%20lives%20each%20ye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berkeley.edu/~breiman/randomforest200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507A57-385F-D459-04FF-63DE85F61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Random Forest Regression Models for Use in Emergency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400A6-3AB5-6BDF-86C1-5ABD4485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By, Jared Kinneer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A31C7-4C04-1BCC-5591-6E99D9B60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5" r="2354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5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0FD1D-CC63-7B80-32BF-457C2070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5144-62B7-E40E-2925-A9577685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dirty="0"/>
              <a:t>Because four of the features selected from the original data set are expressed as strings, we have to add to the feature space before creating the model.</a:t>
            </a:r>
          </a:p>
          <a:p>
            <a:r>
              <a:rPr lang="en-US" dirty="0"/>
              <a:t>One hot encoding creates a new feature with binary values for all unique values in the original categorical feature.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6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A48D4-C119-A674-0F5E-5B80FFBE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Hot Encoding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23D963-2A93-260B-E4D9-DA074EF28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1F444-FF70-D738-EFE1-643CCFED9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hot encoded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63D96-13D7-EC2C-37FC-0D7493F9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12726"/>
              </p:ext>
            </p:extLst>
          </p:nvPr>
        </p:nvGraphicFramePr>
        <p:xfrm>
          <a:off x="1127026" y="3115540"/>
          <a:ext cx="23326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610">
                  <a:extLst>
                    <a:ext uri="{9D8B030D-6E8A-4147-A177-3AD203B41FA5}">
                      <a16:colId xmlns:a16="http://schemas.microsoft.com/office/drawing/2014/main" val="3884229890"/>
                    </a:ext>
                  </a:extLst>
                </a:gridCol>
              </a:tblGrid>
              <a:tr h="29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016319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080408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27860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4421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5D0B76-F3C2-2381-49EA-9367F91F1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48382"/>
              </p:ext>
            </p:extLst>
          </p:nvPr>
        </p:nvGraphicFramePr>
        <p:xfrm>
          <a:off x="6963789" y="3115540"/>
          <a:ext cx="49516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64">
                  <a:extLst>
                    <a:ext uri="{9D8B030D-6E8A-4147-A177-3AD203B41FA5}">
                      <a16:colId xmlns:a16="http://schemas.microsoft.com/office/drawing/2014/main" val="3884229890"/>
                    </a:ext>
                  </a:extLst>
                </a:gridCol>
                <a:gridCol w="1650564">
                  <a:extLst>
                    <a:ext uri="{9D8B030D-6E8A-4147-A177-3AD203B41FA5}">
                      <a16:colId xmlns:a16="http://schemas.microsoft.com/office/drawing/2014/main" val="3408494568"/>
                    </a:ext>
                  </a:extLst>
                </a:gridCol>
                <a:gridCol w="1650564">
                  <a:extLst>
                    <a:ext uri="{9D8B030D-6E8A-4147-A177-3AD203B41FA5}">
                      <a16:colId xmlns:a16="http://schemas.microsoft.com/office/drawing/2014/main" val="141205090"/>
                    </a:ext>
                  </a:extLst>
                </a:gridCol>
              </a:tblGrid>
              <a:tr h="2938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Color_Blue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Color_Green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016319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080408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27860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44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9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30B57-CD98-805A-2CE5-7CB644FF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Preprocessing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8560-A22D-B3AC-C98C-7C318CEF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1090679" cy="3601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one-hot encoding of the original data which had 9 features, the result was 3409 features.</a:t>
            </a:r>
          </a:p>
          <a:p>
            <a:r>
              <a:rPr lang="en-US" dirty="0"/>
              <a:t>This led to an incredibly slow run time.</a:t>
            </a:r>
          </a:p>
          <a:p>
            <a:r>
              <a:rPr lang="en-US" dirty="0"/>
              <a:t>Upon further investigation, the values found in the vehicle type category were not standardized. </a:t>
            </a:r>
          </a:p>
          <a:p>
            <a:pPr lvl="1"/>
            <a:r>
              <a:rPr lang="en-US" dirty="0"/>
              <a:t>This led to features being created for words that were misspelled, nonsense entries, or values that appeared only a handful of times.</a:t>
            </a:r>
          </a:p>
          <a:p>
            <a:r>
              <a:rPr lang="en-US" dirty="0"/>
              <a:t>To combat this I only one hot encoded data points where the vehicle type 1 and vehicle type 2 were both one of the 40 most common entries in the column.</a:t>
            </a:r>
          </a:p>
          <a:p>
            <a:r>
              <a:rPr lang="en-US" dirty="0"/>
              <a:t>This new one hot encoded feature space was comprised of 205 features.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569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67B0-1562-7A43-EFF3-BEDFEAD5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FECF1-A361-FB78-39BE-E38C6708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and testing random forests on a combination of maximum features allowed in a tree, and forest size, I obtained the following results</a:t>
            </a:r>
          </a:p>
        </p:txBody>
      </p:sp>
    </p:spTree>
    <p:extLst>
      <p:ext uri="{BB962C8B-B14F-4D97-AF65-F5344CB8AC3E}">
        <p14:creationId xmlns:p14="http://schemas.microsoft.com/office/powerpoint/2010/main" val="79178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18A5-CBE6-C0D3-FC45-8A05458B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3BD93-1708-DD4E-84A3-FCF9128E2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Fatality Predictor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839EC7-DD97-9E48-F188-69F0E3545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Injury Predictor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695FE5-1243-222B-BA99-FAB759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94647"/>
              </p:ext>
            </p:extLst>
          </p:nvPr>
        </p:nvGraphicFramePr>
        <p:xfrm>
          <a:off x="562850" y="3103507"/>
          <a:ext cx="4819855" cy="1996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833">
                  <a:extLst>
                    <a:ext uri="{9D8B030D-6E8A-4147-A177-3AD203B41FA5}">
                      <a16:colId xmlns:a16="http://schemas.microsoft.com/office/drawing/2014/main" val="527857498"/>
                    </a:ext>
                  </a:extLst>
                </a:gridCol>
                <a:gridCol w="501833">
                  <a:extLst>
                    <a:ext uri="{9D8B030D-6E8A-4147-A177-3AD203B41FA5}">
                      <a16:colId xmlns:a16="http://schemas.microsoft.com/office/drawing/2014/main" val="325264718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171415317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1633382996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3624335047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3510441708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819887665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1216093778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2217863165"/>
                    </a:ext>
                  </a:extLst>
                </a:gridCol>
              </a:tblGrid>
              <a:tr h="228922">
                <a:tc rowSpan="2"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Training Times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Maximum Features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9181"/>
                  </a:ext>
                </a:extLst>
              </a:tr>
              <a:tr h="2289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205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0574216"/>
                  </a:ext>
                </a:extLst>
              </a:tr>
              <a:tr h="366276">
                <a:tc rowSpan="4">
                  <a:txBody>
                    <a:bodyPr/>
                    <a:lstStyle/>
                    <a:p>
                      <a:pPr marL="71755" marR="71755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Forest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9.35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11.15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14.43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15.79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22.63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70.46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139.23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6925667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28.5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33.65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44.27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52.45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96.40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348.08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689.38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2366042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63.6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72.54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95.9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127.5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731.07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1497.3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907796"/>
                  </a:ext>
                </a:extLst>
              </a:tr>
              <a:tr h="43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254.6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352.9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445.5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749.7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2911.5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5951.8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962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312770-1631-5CC4-06FE-4C8DE3303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53951"/>
              </p:ext>
            </p:extLst>
          </p:nvPr>
        </p:nvGraphicFramePr>
        <p:xfrm>
          <a:off x="6511162" y="3065294"/>
          <a:ext cx="4819855" cy="1996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833">
                  <a:extLst>
                    <a:ext uri="{9D8B030D-6E8A-4147-A177-3AD203B41FA5}">
                      <a16:colId xmlns:a16="http://schemas.microsoft.com/office/drawing/2014/main" val="3554775106"/>
                    </a:ext>
                  </a:extLst>
                </a:gridCol>
                <a:gridCol w="501833">
                  <a:extLst>
                    <a:ext uri="{9D8B030D-6E8A-4147-A177-3AD203B41FA5}">
                      <a16:colId xmlns:a16="http://schemas.microsoft.com/office/drawing/2014/main" val="137245061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19273343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3606795039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888134662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121159717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1220134354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3954594600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3410735361"/>
                    </a:ext>
                  </a:extLst>
                </a:gridCol>
              </a:tblGrid>
              <a:tr h="228922">
                <a:tc rowSpan="2"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Training Times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Maximum Features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14335"/>
                  </a:ext>
                </a:extLst>
              </a:tr>
              <a:tr h="2289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205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3109804"/>
                  </a:ext>
                </a:extLst>
              </a:tr>
              <a:tr h="366276">
                <a:tc rowSpan="4">
                  <a:txBody>
                    <a:bodyPr/>
                    <a:lstStyle/>
                    <a:p>
                      <a:pPr marL="71755" marR="71755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Forest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12.9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13.65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15.62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17.75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63.03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111.41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7572328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46.7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48.18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58.92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66.29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88.51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286.77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523.70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4393649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113.4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134.9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158.9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204.1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646.13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1287.2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849941"/>
                  </a:ext>
                </a:extLst>
              </a:tr>
              <a:tr h="43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408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423.9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494.4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563.8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777.9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>
                          <a:effectLst/>
                        </a:rPr>
                        <a:t>2556.2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</a:rPr>
                        <a:t>5164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40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210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18A5-CBE6-C0D3-FC45-8A05458B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Time</a:t>
            </a:r>
          </a:p>
        </p:txBody>
      </p:sp>
      <p:pic>
        <p:nvPicPr>
          <p:cNvPr id="8" name="Content Placeholder 7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01BE79C7-21E8-6144-F3FC-EF97E72A52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2365375"/>
            <a:ext cx="4527550" cy="3395663"/>
          </a:xfrm>
        </p:spPr>
      </p:pic>
      <p:pic>
        <p:nvPicPr>
          <p:cNvPr id="10" name="Content Placeholder 9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75B1553C-EA5E-BABE-282C-52562D508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88" y="2365375"/>
            <a:ext cx="4527550" cy="3395663"/>
          </a:xfrm>
        </p:spPr>
      </p:pic>
    </p:spTree>
    <p:extLst>
      <p:ext uri="{BB962C8B-B14F-4D97-AF65-F5344CB8AC3E}">
        <p14:creationId xmlns:p14="http://schemas.microsoft.com/office/powerpoint/2010/main" val="1594622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DE7F5-4445-DE7B-5919-77470BFA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/>
              <a:t>Most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FA8-2013-26BA-02A1-CB7BEFC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en-US" dirty="0"/>
              <a:t>One function of the </a:t>
            </a:r>
            <a:r>
              <a:rPr lang="en-US" dirty="0" err="1"/>
              <a:t>sklearn</a:t>
            </a:r>
            <a:r>
              <a:rPr lang="en-US" dirty="0"/>
              <a:t> library I used to construct the random forests allows you to measure the importance of the features used.</a:t>
            </a:r>
          </a:p>
          <a:p>
            <a:r>
              <a:rPr lang="en-US" dirty="0"/>
              <a:t>The importance of a feature is a measure of how well the feature splits the data and how well it helps lead to correct predictions across all trees.</a:t>
            </a:r>
          </a:p>
          <a:p>
            <a:r>
              <a:rPr lang="en-US" dirty="0"/>
              <a:t>These </a:t>
            </a:r>
            <a:r>
              <a:rPr lang="en-US" dirty="0" err="1"/>
              <a:t>importances</a:t>
            </a:r>
            <a:r>
              <a:rPr lang="en-US" dirty="0"/>
              <a:t> are expressed as a percentage so the importance of all features for a random forest equals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1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E7F5-4445-DE7B-5919-77470BFA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Features</a:t>
            </a:r>
          </a:p>
        </p:txBody>
      </p:sp>
      <p:pic>
        <p:nvPicPr>
          <p:cNvPr id="6" name="Content Placeholder 5" descr="A graph with blue and black text&#10;&#10;Description automatically generated">
            <a:extLst>
              <a:ext uri="{FF2B5EF4-FFF2-40B4-BE49-F238E27FC236}">
                <a16:creationId xmlns:a16="http://schemas.microsoft.com/office/drawing/2014/main" id="{8C04C4F4-E022-2860-A4FA-8462A21424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603375"/>
            <a:ext cx="6091237" cy="4568428"/>
          </a:xfrm>
        </p:spPr>
      </p:pic>
      <p:pic>
        <p:nvPicPr>
          <p:cNvPr id="9" name="Content Placeholder 8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0496809B-40ED-AF76-4DFB-43850C30F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12" y="1603375"/>
            <a:ext cx="6091237" cy="4568428"/>
          </a:xfrm>
        </p:spPr>
      </p:pic>
    </p:spTree>
    <p:extLst>
      <p:ext uri="{BB962C8B-B14F-4D97-AF65-F5344CB8AC3E}">
        <p14:creationId xmlns:p14="http://schemas.microsoft.com/office/powerpoint/2010/main" val="32320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E7F5-4445-DE7B-5919-77470BFA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Absolute Error (MAE)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EBFA8-2013-26BA-02A1-CB7BEFC2A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0" y="2160016"/>
                <a:ext cx="9717537" cy="36012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mean absolute error of a model is calculated using the following formula: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𝑀𝐴𝐸</m:t>
                      </m:r>
                      <m:r>
                        <a:rPr lang="en-AU" sz="24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N = number of data points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actual output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predicted result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EBFA8-2013-26BA-02A1-CB7BEFC2A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0" y="2160016"/>
                <a:ext cx="9717537" cy="3601212"/>
              </a:xfrm>
              <a:blipFill>
                <a:blip r:embed="rId2"/>
                <a:stretch>
                  <a:fillRect l="-878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18A5-CBE6-C0D3-FC45-8A05458B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3BD93-1708-DD4E-84A3-FCF9128E2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Fatality Predictor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839EC7-DD97-9E48-F188-69F0E3545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Injury Predictor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695FE5-1243-222B-BA99-FAB759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77565"/>
              </p:ext>
            </p:extLst>
          </p:nvPr>
        </p:nvGraphicFramePr>
        <p:xfrm>
          <a:off x="562850" y="3103507"/>
          <a:ext cx="4819855" cy="1996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833">
                  <a:extLst>
                    <a:ext uri="{9D8B030D-6E8A-4147-A177-3AD203B41FA5}">
                      <a16:colId xmlns:a16="http://schemas.microsoft.com/office/drawing/2014/main" val="527857498"/>
                    </a:ext>
                  </a:extLst>
                </a:gridCol>
                <a:gridCol w="501833">
                  <a:extLst>
                    <a:ext uri="{9D8B030D-6E8A-4147-A177-3AD203B41FA5}">
                      <a16:colId xmlns:a16="http://schemas.microsoft.com/office/drawing/2014/main" val="325264718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171415317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1633382996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3624335047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3510441708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819887665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1216093778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2217863165"/>
                    </a:ext>
                  </a:extLst>
                </a:gridCol>
              </a:tblGrid>
              <a:tr h="228922">
                <a:tc rowSpan="2"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MAE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Maximum Features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9181"/>
                  </a:ext>
                </a:extLst>
              </a:tr>
              <a:tr h="2289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205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0574216"/>
                  </a:ext>
                </a:extLst>
              </a:tr>
              <a:tr h="366276">
                <a:tc rowSpan="4">
                  <a:txBody>
                    <a:bodyPr/>
                    <a:lstStyle/>
                    <a:p>
                      <a:pPr marL="71755" marR="71755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Forest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6925667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366042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907796"/>
                  </a:ext>
                </a:extLst>
              </a:tr>
              <a:tr h="43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0962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312770-1631-5CC4-06FE-4C8DE3303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0758"/>
              </p:ext>
            </p:extLst>
          </p:nvPr>
        </p:nvGraphicFramePr>
        <p:xfrm>
          <a:off x="6511162" y="3065294"/>
          <a:ext cx="4819855" cy="1996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833">
                  <a:extLst>
                    <a:ext uri="{9D8B030D-6E8A-4147-A177-3AD203B41FA5}">
                      <a16:colId xmlns:a16="http://schemas.microsoft.com/office/drawing/2014/main" val="3554775106"/>
                    </a:ext>
                  </a:extLst>
                </a:gridCol>
                <a:gridCol w="501833">
                  <a:extLst>
                    <a:ext uri="{9D8B030D-6E8A-4147-A177-3AD203B41FA5}">
                      <a16:colId xmlns:a16="http://schemas.microsoft.com/office/drawing/2014/main" val="137245061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19273343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3606795039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888134662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121159717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1220134354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3954594600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3410735361"/>
                    </a:ext>
                  </a:extLst>
                </a:gridCol>
              </a:tblGrid>
              <a:tr h="228922">
                <a:tc rowSpan="2"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MAE</a:t>
                      </a:r>
                      <a:endParaRPr lang="en-US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Maximum Features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14335"/>
                  </a:ext>
                </a:extLst>
              </a:tr>
              <a:tr h="2289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205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3109804"/>
                  </a:ext>
                </a:extLst>
              </a:tr>
              <a:tr h="366276">
                <a:tc rowSpan="4">
                  <a:txBody>
                    <a:bodyPr/>
                    <a:lstStyle/>
                    <a:p>
                      <a:pPr marL="71755" marR="71755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Forest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72328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4393649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849941"/>
                  </a:ext>
                </a:extLst>
              </a:tr>
              <a:tr h="43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40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191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5CBC5-77D2-65EA-1F5E-D5D227B1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5746-DA34-D2EA-F9EC-A830B30D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dirty="0"/>
              <a:t>Problem description and project motivation</a:t>
            </a:r>
          </a:p>
          <a:p>
            <a:r>
              <a:rPr lang="en-US" dirty="0"/>
              <a:t>Explaining Random Forests</a:t>
            </a:r>
          </a:p>
          <a:p>
            <a:r>
              <a:rPr lang="en-US" dirty="0"/>
              <a:t>Processing the Data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53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B87F7-9012-1746-6FB5-4482E823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Accuracy derived from MAE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C640D-9FD0-3BB7-D4C1-EB9917A23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0" y="2160016"/>
                <a:ext cx="9198761" cy="36012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use the mean absolute error to create a measure of the accuracy using this formula</a:t>
                </a:r>
              </a:p>
              <a:p>
                <a14:m>
                  <m:oMath xmlns:m="http://schemas.openxmlformats.org/officeDocument/2006/math">
                    <m:r>
                      <a:rPr lang="en-AU"/>
                      <m:t>𝐴𝑐𝑐𝑢𝑟𝑎𝑐𝑦</m:t>
                    </m:r>
                    <m:r>
                      <a:rPr lang="en-AU"/>
                      <m:t>=1−</m:t>
                    </m:r>
                    <m:f>
                      <m:fPr>
                        <m:ctrlPr>
                          <a:rPr lang="en-US"/>
                        </m:ctrlPr>
                      </m:fPr>
                      <m:num>
                        <m:r>
                          <a:rPr lang="en-AU"/>
                          <m:t>𝑀𝐴𝐸</m:t>
                        </m:r>
                      </m:num>
                      <m:den>
                        <m:func>
                          <m:funcPr>
                            <m:ctrlPr>
                              <a:rPr lang="en-US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/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/>
                                </m:ctrlPr>
                              </m:dPr>
                              <m:e>
                                <m:r>
                                  <a:rPr lang="en-AU"/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idea behind this formula is that because the data is in the range 0-&gt;</a:t>
                </a:r>
                <a:r>
                  <a:rPr lang="en-US" dirty="0" err="1"/>
                  <a:t>y_max</a:t>
                </a:r>
                <a:r>
                  <a:rPr lang="en-US" dirty="0"/>
                  <a:t>, the closer the MAE gets to the maximum value the less accurate the model 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C640D-9FD0-3BB7-D4C1-EB9917A23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0" y="2160016"/>
                <a:ext cx="9198761" cy="3601212"/>
              </a:xfrm>
              <a:blipFill>
                <a:blip r:embed="rId2"/>
                <a:stretch>
                  <a:fillRect l="-928" t="-1354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34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18A5-CBE6-C0D3-FC45-8A05458B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MAE-Derived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3BD93-1708-DD4E-84A3-FCF9128E2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Fatality Predictor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839EC7-DD97-9E48-F188-69F0E3545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Injury Predictor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695FE5-1243-222B-BA99-FAB759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86742"/>
              </p:ext>
            </p:extLst>
          </p:nvPr>
        </p:nvGraphicFramePr>
        <p:xfrm>
          <a:off x="562850" y="3103507"/>
          <a:ext cx="4819855" cy="1996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833">
                  <a:extLst>
                    <a:ext uri="{9D8B030D-6E8A-4147-A177-3AD203B41FA5}">
                      <a16:colId xmlns:a16="http://schemas.microsoft.com/office/drawing/2014/main" val="527857498"/>
                    </a:ext>
                  </a:extLst>
                </a:gridCol>
                <a:gridCol w="501833">
                  <a:extLst>
                    <a:ext uri="{9D8B030D-6E8A-4147-A177-3AD203B41FA5}">
                      <a16:colId xmlns:a16="http://schemas.microsoft.com/office/drawing/2014/main" val="325264718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171415317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1633382996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3624335047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3510441708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819887665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1216093778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2217863165"/>
                    </a:ext>
                  </a:extLst>
                </a:gridCol>
              </a:tblGrid>
              <a:tr h="228922">
                <a:tc rowSpan="2"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Accuracy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Maximum Features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9181"/>
                  </a:ext>
                </a:extLst>
              </a:tr>
              <a:tr h="2289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205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0574216"/>
                  </a:ext>
                </a:extLst>
              </a:tr>
              <a:tr h="366276">
                <a:tc rowSpan="4">
                  <a:txBody>
                    <a:bodyPr/>
                    <a:lstStyle/>
                    <a:p>
                      <a:pPr marL="71755" marR="71755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Forest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6925667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366042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907796"/>
                  </a:ext>
                </a:extLst>
              </a:tr>
              <a:tr h="43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0962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312770-1631-5CC4-06FE-4C8DE3303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98075"/>
              </p:ext>
            </p:extLst>
          </p:nvPr>
        </p:nvGraphicFramePr>
        <p:xfrm>
          <a:off x="6511162" y="3065294"/>
          <a:ext cx="4819855" cy="1996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833">
                  <a:extLst>
                    <a:ext uri="{9D8B030D-6E8A-4147-A177-3AD203B41FA5}">
                      <a16:colId xmlns:a16="http://schemas.microsoft.com/office/drawing/2014/main" val="3554775106"/>
                    </a:ext>
                  </a:extLst>
                </a:gridCol>
                <a:gridCol w="501833">
                  <a:extLst>
                    <a:ext uri="{9D8B030D-6E8A-4147-A177-3AD203B41FA5}">
                      <a16:colId xmlns:a16="http://schemas.microsoft.com/office/drawing/2014/main" val="137245061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192733431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3606795039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888134662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121159717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1220134354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3954594600"/>
                    </a:ext>
                  </a:extLst>
                </a:gridCol>
                <a:gridCol w="579839">
                  <a:extLst>
                    <a:ext uri="{9D8B030D-6E8A-4147-A177-3AD203B41FA5}">
                      <a16:colId xmlns:a16="http://schemas.microsoft.com/office/drawing/2014/main" val="3410735361"/>
                    </a:ext>
                  </a:extLst>
                </a:gridCol>
              </a:tblGrid>
              <a:tr h="228922">
                <a:tc rowSpan="2"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Maximum Features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14335"/>
                  </a:ext>
                </a:extLst>
              </a:tr>
              <a:tr h="2289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205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3109804"/>
                  </a:ext>
                </a:extLst>
              </a:tr>
              <a:tr h="366276">
                <a:tc rowSpan="4">
                  <a:txBody>
                    <a:bodyPr/>
                    <a:lstStyle/>
                    <a:p>
                      <a:pPr marL="71755" marR="71755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Forest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572328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4393649"/>
                  </a:ext>
                </a:extLst>
              </a:tr>
              <a:tr h="366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849941"/>
                  </a:ext>
                </a:extLst>
              </a:tr>
              <a:tr h="43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effectLst/>
                        </a:rPr>
                        <a:t>100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40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72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39D2F9-5E2B-F2E0-E0CD-2DD3D00484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65150" y="770890"/>
                <a:ext cx="9198761" cy="126898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/>
                          </m:ctrlPr>
                        </m:sSupPr>
                        <m:e>
                          <m:r>
                            <a:rPr lang="en-US" b="1" i="1" smtClean="0"/>
                            <m:t>𝑹</m:t>
                          </m:r>
                        </m:e>
                        <m:sup>
                          <m:r>
                            <a:rPr lang="en-US" b="1" i="1" smtClean="0"/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39D2F9-5E2B-F2E0-E0CD-2DD3D0048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5150" y="770890"/>
                <a:ext cx="9198761" cy="12689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20C47-EB77-1035-2DF3-AA9B8F53F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0" y="2160016"/>
                <a:ext cx="9198761" cy="36012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values show the proportion of the variance between the output variable (fatalities and injuries) and the input variables</a:t>
                </a:r>
              </a:p>
              <a:p>
                <a:r>
                  <a:rPr lang="en-US" dirty="0"/>
                  <a:t>So the higher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the more correlation the input variables have with the output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can be used as a measure of the accuracy of the model.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20C47-EB77-1035-2DF3-AA9B8F53F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0" y="2160016"/>
                <a:ext cx="9198761" cy="3601212"/>
              </a:xfrm>
              <a:blipFill>
                <a:blip r:embed="rId3"/>
                <a:stretch>
                  <a:fillRect l="-928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139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E618A5-CBE6-C0D3-FC45-8A05458BB5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E618A5-CBE6-C0D3-FC45-8A05458BB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3BD93-1708-DD4E-84A3-FCF9128E2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Fatality Predictor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839EC7-DD97-9E48-F188-69F0E3545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Injury Predictor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2695FE5-1243-222B-BA99-FAB759AB89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649197"/>
                  </p:ext>
                </p:extLst>
              </p:nvPr>
            </p:nvGraphicFramePr>
            <p:xfrm>
              <a:off x="562850" y="3103507"/>
              <a:ext cx="4819855" cy="1996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833">
                      <a:extLst>
                        <a:ext uri="{9D8B030D-6E8A-4147-A177-3AD203B41FA5}">
                          <a16:colId xmlns:a16="http://schemas.microsoft.com/office/drawing/2014/main" val="527857498"/>
                        </a:ext>
                      </a:extLst>
                    </a:gridCol>
                    <a:gridCol w="501833">
                      <a:extLst>
                        <a:ext uri="{9D8B030D-6E8A-4147-A177-3AD203B41FA5}">
                          <a16:colId xmlns:a16="http://schemas.microsoft.com/office/drawing/2014/main" val="3252647181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1714153171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1633382996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3624335047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3510441708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819887665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1216093778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2217863165"/>
                        </a:ext>
                      </a:extLst>
                    </a:gridCol>
                  </a:tblGrid>
                  <a:tr h="228922">
                    <a:tc rowSpan="2" gridSpan="2">
                      <a:txBody>
                        <a:bodyPr/>
                        <a:lstStyle/>
                        <a:p>
                          <a:pPr marL="0" marR="0" indent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7"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Maximum Features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879181"/>
                      </a:ext>
                    </a:extLst>
                  </a:tr>
                  <a:tr h="228922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3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14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205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0574216"/>
                      </a:ext>
                    </a:extLst>
                  </a:tr>
                  <a:tr h="366276">
                    <a:tc rowSpan="4">
                      <a:txBody>
                        <a:bodyPr/>
                        <a:lstStyle/>
                        <a:p>
                          <a:pPr marL="71755" marR="71755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Forest Size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-0.4184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-0.3282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-0.4402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-0.4148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-0.44193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-0.50562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-0.47014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86925667"/>
                      </a:ext>
                    </a:extLst>
                  </a:tr>
                  <a:tr h="3662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-0.0875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-0.0862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-0.0823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-0.18434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72366042"/>
                      </a:ext>
                    </a:extLst>
                  </a:tr>
                  <a:tr h="3662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-0.0378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-0.0343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-0.07733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-0.15516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88907796"/>
                      </a:ext>
                    </a:extLst>
                  </a:tr>
                  <a:tr h="43972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-0.0191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-0.0199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-0.01815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-0.1263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309628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2695FE5-1243-222B-BA99-FAB759AB89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649197"/>
                  </p:ext>
                </p:extLst>
              </p:nvPr>
            </p:nvGraphicFramePr>
            <p:xfrm>
              <a:off x="562850" y="3103507"/>
              <a:ext cx="4819855" cy="1996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833">
                      <a:extLst>
                        <a:ext uri="{9D8B030D-6E8A-4147-A177-3AD203B41FA5}">
                          <a16:colId xmlns:a16="http://schemas.microsoft.com/office/drawing/2014/main" val="527857498"/>
                        </a:ext>
                      </a:extLst>
                    </a:gridCol>
                    <a:gridCol w="501833">
                      <a:extLst>
                        <a:ext uri="{9D8B030D-6E8A-4147-A177-3AD203B41FA5}">
                          <a16:colId xmlns:a16="http://schemas.microsoft.com/office/drawing/2014/main" val="3252647181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1714153171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1633382996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3624335047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3510441708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819887665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1216093778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2217863165"/>
                        </a:ext>
                      </a:extLst>
                    </a:gridCol>
                  </a:tblGrid>
                  <a:tr h="228922">
                    <a:tc rowSpan="2"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6" t="-9333" r="-382424" b="-340000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7"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Maximum Features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879181"/>
                      </a:ext>
                    </a:extLst>
                  </a:tr>
                  <a:tr h="228922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3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14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205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0574216"/>
                      </a:ext>
                    </a:extLst>
                  </a:tr>
                  <a:tr h="366276">
                    <a:tc rowSpan="4">
                      <a:txBody>
                        <a:bodyPr/>
                        <a:lstStyle/>
                        <a:p>
                          <a:pPr marL="71755" marR="71755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Forest Size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-0.4184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-0.3282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-0.4402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-0.4148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-0.44193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-0.50562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-0.47014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86925667"/>
                      </a:ext>
                    </a:extLst>
                  </a:tr>
                  <a:tr h="3662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-0.0875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-0.0862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-0.0823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-0.18434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72366042"/>
                      </a:ext>
                    </a:extLst>
                  </a:tr>
                  <a:tr h="3662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-0.0378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-0.0343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-0.07733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-0.15516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88907796"/>
                      </a:ext>
                    </a:extLst>
                  </a:tr>
                  <a:tr h="43972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-0.0191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-0.0199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-0.01815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-0.1263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309628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9312770-1631-5CC4-06FE-4C8DE3303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235690"/>
                  </p:ext>
                </p:extLst>
              </p:nvPr>
            </p:nvGraphicFramePr>
            <p:xfrm>
              <a:off x="6511162" y="3065294"/>
              <a:ext cx="4819855" cy="1996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833">
                      <a:extLst>
                        <a:ext uri="{9D8B030D-6E8A-4147-A177-3AD203B41FA5}">
                          <a16:colId xmlns:a16="http://schemas.microsoft.com/office/drawing/2014/main" val="3554775106"/>
                        </a:ext>
                      </a:extLst>
                    </a:gridCol>
                    <a:gridCol w="501833">
                      <a:extLst>
                        <a:ext uri="{9D8B030D-6E8A-4147-A177-3AD203B41FA5}">
                          <a16:colId xmlns:a16="http://schemas.microsoft.com/office/drawing/2014/main" val="1372450611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2192733431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3606795039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2888134662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2121159717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1220134354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3954594600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3410735361"/>
                        </a:ext>
                      </a:extLst>
                    </a:gridCol>
                  </a:tblGrid>
                  <a:tr h="228922">
                    <a:tc rowSpan="2" gridSpan="2">
                      <a:txBody>
                        <a:bodyPr/>
                        <a:lstStyle/>
                        <a:p>
                          <a:pPr marL="0" marR="0" indent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n-lt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7"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Maximum Features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814335"/>
                      </a:ext>
                    </a:extLst>
                  </a:tr>
                  <a:tr h="228922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3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14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205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93109804"/>
                      </a:ext>
                    </a:extLst>
                  </a:tr>
                  <a:tr h="366276">
                    <a:tc rowSpan="4">
                      <a:txBody>
                        <a:bodyPr/>
                        <a:lstStyle/>
                        <a:p>
                          <a:pPr marL="71755" marR="71755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Forest Size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-0.3749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-0.3743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-0.3652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-0.36547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-0.40097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-0.4005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67572328"/>
                      </a:ext>
                    </a:extLst>
                  </a:tr>
                  <a:tr h="3662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-0.0542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54393649"/>
                      </a:ext>
                    </a:extLst>
                  </a:tr>
                  <a:tr h="3662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-0.0065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-0.0011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0.00361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0.009684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0.00987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-0.00185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54849941"/>
                      </a:ext>
                    </a:extLst>
                  </a:tr>
                  <a:tr h="43972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0.01669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0.01939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0.02400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0.02816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0.03411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0.03528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0.02426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914094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9312770-1631-5CC4-06FE-4C8DE3303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235690"/>
                  </p:ext>
                </p:extLst>
              </p:nvPr>
            </p:nvGraphicFramePr>
            <p:xfrm>
              <a:off x="6511162" y="3065294"/>
              <a:ext cx="4819855" cy="1996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833">
                      <a:extLst>
                        <a:ext uri="{9D8B030D-6E8A-4147-A177-3AD203B41FA5}">
                          <a16:colId xmlns:a16="http://schemas.microsoft.com/office/drawing/2014/main" val="3554775106"/>
                        </a:ext>
                      </a:extLst>
                    </a:gridCol>
                    <a:gridCol w="501833">
                      <a:extLst>
                        <a:ext uri="{9D8B030D-6E8A-4147-A177-3AD203B41FA5}">
                          <a16:colId xmlns:a16="http://schemas.microsoft.com/office/drawing/2014/main" val="1372450611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2192733431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3606795039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2888134662"/>
                        </a:ext>
                      </a:extLst>
                    </a:gridCol>
                    <a:gridCol w="519168">
                      <a:extLst>
                        <a:ext uri="{9D8B030D-6E8A-4147-A177-3AD203B41FA5}">
                          <a16:colId xmlns:a16="http://schemas.microsoft.com/office/drawing/2014/main" val="2121159717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1220134354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3954594600"/>
                        </a:ext>
                      </a:extLst>
                    </a:gridCol>
                    <a:gridCol w="579839">
                      <a:extLst>
                        <a:ext uri="{9D8B030D-6E8A-4147-A177-3AD203B41FA5}">
                          <a16:colId xmlns:a16="http://schemas.microsoft.com/office/drawing/2014/main" val="3410735361"/>
                        </a:ext>
                      </a:extLst>
                    </a:gridCol>
                  </a:tblGrid>
                  <a:tr h="228922">
                    <a:tc rowSpan="2"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606" t="-8000" r="-381818" b="-341333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7"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Maximum Features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814335"/>
                      </a:ext>
                    </a:extLst>
                  </a:tr>
                  <a:tr h="228922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3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14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205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93109804"/>
                      </a:ext>
                    </a:extLst>
                  </a:tr>
                  <a:tr h="366276">
                    <a:tc rowSpan="4">
                      <a:txBody>
                        <a:bodyPr/>
                        <a:lstStyle/>
                        <a:p>
                          <a:pPr marL="71755" marR="71755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Forest Size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-0.3749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-0.3743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-0.3652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-0.36547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-0.40097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-0.4005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67572328"/>
                      </a:ext>
                    </a:extLst>
                  </a:tr>
                  <a:tr h="3662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-0.0542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54393649"/>
                      </a:ext>
                    </a:extLst>
                  </a:tr>
                  <a:tr h="3662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25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-0.0065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-0.0011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0.00361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0.009684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0.00987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-0.00185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54849941"/>
                      </a:ext>
                    </a:extLst>
                  </a:tr>
                  <a:tr h="43972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000" b="1" dirty="0">
                              <a:effectLst/>
                            </a:rPr>
                            <a:t>100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0.01669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0.01939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0.02400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0.02816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0.03411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0.03528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0.02426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914094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7851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66CCB7-8EBC-AD8F-B6CE-F20D350F41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65150" y="770890"/>
                <a:ext cx="10130224" cy="126898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66CCB7-8EBC-AD8F-B6CE-F20D350F4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5150" y="770890"/>
                <a:ext cx="10130224" cy="12689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number of injuries&#10;&#10;Description automatically generated">
            <a:extLst>
              <a:ext uri="{FF2B5EF4-FFF2-40B4-BE49-F238E27FC236}">
                <a16:creationId xmlns:a16="http://schemas.microsoft.com/office/drawing/2014/main" id="{D9764F2E-30C3-BA93-CC58-B0F61BCAB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4" y="1560089"/>
            <a:ext cx="5852172" cy="4389129"/>
          </a:xfrm>
          <a:prstGeom prst="rect">
            <a:avLst/>
          </a:prstGeom>
        </p:spPr>
      </p:pic>
      <p:pic>
        <p:nvPicPr>
          <p:cNvPr id="5" name="Content Placeholder 4" descr="A graph of a number of injuries&#10;&#10;Description automatically generated">
            <a:extLst>
              <a:ext uri="{FF2B5EF4-FFF2-40B4-BE49-F238E27FC236}">
                <a16:creationId xmlns:a16="http://schemas.microsoft.com/office/drawing/2014/main" id="{5E40EF63-BEE4-CE35-6302-60C4D463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10" y="1566138"/>
            <a:ext cx="5844100" cy="4383075"/>
          </a:xfrm>
        </p:spPr>
      </p:pic>
    </p:spTree>
    <p:extLst>
      <p:ext uri="{BB962C8B-B14F-4D97-AF65-F5344CB8AC3E}">
        <p14:creationId xmlns:p14="http://schemas.microsoft.com/office/powerpoint/2010/main" val="84536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38590-DB40-6F0E-367D-1F36E246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DD837-37FA-3B1D-82D3-4FE79BB00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0" y="2160016"/>
                <a:ext cx="10130224" cy="36012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is a huge discrepancy between the MAE-derived accuracy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values. </a:t>
                </a:r>
              </a:p>
              <a:p>
                <a:r>
                  <a:rPr lang="en-US" dirty="0"/>
                  <a:t>However, we can conclude that the models are accurate because the MAE itself is very low for both models and the spread of the output variable is small.</a:t>
                </a:r>
              </a:p>
              <a:p>
                <a:r>
                  <a:rPr lang="en-US" dirty="0"/>
                  <a:t>The 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values are a result of the features not providing a consistent correlation to the output variable, this can be seen in the earlier graphs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DD837-37FA-3B1D-82D3-4FE79BB00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0" y="2160016"/>
                <a:ext cx="10130224" cy="3601212"/>
              </a:xfrm>
              <a:blipFill>
                <a:blip r:embed="rId2"/>
                <a:stretch>
                  <a:fillRect l="-843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1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854E0-DDEE-21E1-2AF7-8206F581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E6E5-7FB1-72E8-EBD0-21D3AF48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research is needed to determine the viability of random forests as appropriate models for predicting the number of fatalities and injuries in a given car crash. </a:t>
            </a:r>
          </a:p>
          <a:p>
            <a:r>
              <a:rPr lang="en-US" dirty="0"/>
              <a:t>Further research should focus on other regression methods such as neural networks, K nearest neighbors, and support vector regression. Another area for further research is using different features.</a:t>
            </a:r>
          </a:p>
          <a:p>
            <a:r>
              <a:rPr lang="en-US" dirty="0"/>
              <a:t>But for now, </a:t>
            </a:r>
            <a:r>
              <a:rPr lang="en-US" b="1" dirty="0"/>
              <a:t>this research shows good proof of concept for integrating random forests into emergency response to help first responders allocate resources based on predictions about car crash injuries and fatalities.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2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C4A86-13A6-DB13-1B8D-87C03F67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9252-142F-B8A5-54CE-D71F4166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https://www.ddlawtampa.com/resources/car-accident-statistics-you-need-to-know-in-2021/#:~:text=On%20average%2C%20there%20are%20over,losing%20their%20lives%20each%20year</a:t>
            </a:r>
            <a:r>
              <a:rPr lang="en-US" dirty="0"/>
              <a:t>.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https://towardsdatascience.com/random-forest-in-python-24d0893d51c0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https://www.stat.berkeley.edu/~breiman/randomforest2001.pdf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82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6523C-C391-4BAD-6D70-97C1B9A8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4855-9B82-DBC5-03A6-2EFC7333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dirty="0"/>
              <a:t>On average there are 6 million car accidents in the U.S., resulting in more than 38,000 people losing their lives annually.</a:t>
            </a:r>
          </a:p>
          <a:p>
            <a:r>
              <a:rPr lang="en-US" dirty="0"/>
              <a:t>In New York City alone, 48,116 were injured and 238 people died in 2023.</a:t>
            </a:r>
          </a:p>
          <a:p>
            <a:r>
              <a:rPr lang="en-US" dirty="0"/>
              <a:t>How can we provide better emergency response to these accidents to reduce fatalities and provide quicker care to those injured?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33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F012F-7299-A4C0-D94C-627CAD39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AB57-035C-59B8-B0EC-3E4673DF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dirty="0"/>
              <a:t>Can we create Random Forest models that can predict the number of people injured and killed in a car crash based on data that can be collected at the time of a 911 call?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103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0B74-9765-86C2-987C-85D5F568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What are Random Forests?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84067-CB82-5277-8575-87F1E0CD1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0" y="2160016"/>
                <a:ext cx="9198761" cy="36012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random forest is a classifier consisting of a collection of tree-structured classifiers {h(x,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), k = 1,...} where the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} are independent identically distributed random vectors and each tree casts a unit vote for the most popular class at input x.</a:t>
                </a:r>
              </a:p>
              <a:p>
                <a:r>
                  <a:rPr lang="en-US" dirty="0"/>
                  <a:t>For regression models the predictor, h(x,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), results in a numerical value as apposed to a class label.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84067-CB82-5277-8575-87F1E0CD1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0" y="2160016"/>
                <a:ext cx="9198761" cy="3601212"/>
              </a:xfrm>
              <a:blipFill>
                <a:blip r:embed="rId2"/>
                <a:stretch>
                  <a:fillRect l="-928" t="-1354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182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B8FD6-45D0-C880-8B46-3D64D7AF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Random Forests Constructed?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7D3D-652F-BF64-6B06-26481C24C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with training set of size (m*n)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 = number of data points, n is the number of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tree in the forest randomly sample the training data until you have k datapoints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 = m, but it is random sampling with replacement, so some data points may be duplicates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for each tree we take f features, f &lt; 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node in the tree the data is split on the best feature from f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859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11F0E-4C9A-AF87-125C-1BC3E851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More Details for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1CC6-829A-E371-3941-56D833A7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dirty="0"/>
              <a:t>The data is split one node at a time using Mean Squared Error (MSE)</a:t>
            </a:r>
          </a:p>
          <a:p>
            <a:r>
              <a:rPr lang="en-AU" dirty="0">
                <a:effectLst/>
                <a:latin typeface="+mj-lt"/>
                <a:ea typeface="SimSun" panose="02010600030101010101" pitchFamily="2" charset="-122"/>
              </a:rPr>
              <a:t>MSE(m) = 1/N</a:t>
            </a:r>
            <a:r>
              <a:rPr lang="en-AU" baseline="-25000" dirty="0">
                <a:effectLst/>
                <a:latin typeface="+mj-lt"/>
                <a:ea typeface="SimSun" panose="02010600030101010101" pitchFamily="2" charset="-122"/>
              </a:rPr>
              <a:t>m </a:t>
            </a:r>
            <a:r>
              <a:rPr lang="en-AU" dirty="0">
                <a:effectLst/>
                <a:latin typeface="+mj-lt"/>
                <a:ea typeface="SimSun" panose="02010600030101010101" pitchFamily="2" charset="-122"/>
              </a:rPr>
              <a:t>∑</a:t>
            </a:r>
            <a:r>
              <a:rPr lang="en-AU" baseline="-25000" dirty="0" err="1">
                <a:effectLst/>
                <a:latin typeface="+mj-lt"/>
                <a:ea typeface="SimSun" panose="02010600030101010101" pitchFamily="2" charset="-122"/>
              </a:rPr>
              <a:t>i</a:t>
            </a:r>
            <a:r>
              <a:rPr lang="en-AU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zh-CN" baseline="-25000" dirty="0">
                <a:effectLst/>
                <a:latin typeface="+mj-lt"/>
                <a:ea typeface="SimSun" panose="02010600030101010101" pitchFamily="2" charset="-122"/>
              </a:rPr>
              <a:t>∈</a:t>
            </a:r>
            <a:r>
              <a:rPr lang="en-AU" baseline="-25000" dirty="0">
                <a:effectLst/>
                <a:latin typeface="+mj-lt"/>
                <a:ea typeface="SimSun" panose="02010600030101010101" pitchFamily="2" charset="-122"/>
              </a:rPr>
              <a:t>Dm </a:t>
            </a:r>
            <a:r>
              <a:rPr lang="en-AU" dirty="0">
                <a:effectLst/>
                <a:latin typeface="+mj-lt"/>
                <a:ea typeface="SimSun" panose="02010600030101010101" pitchFamily="2" charset="-122"/>
              </a:rPr>
              <a:t>(</a:t>
            </a:r>
            <a:r>
              <a:rPr lang="en-AU" dirty="0" err="1">
                <a:effectLst/>
                <a:latin typeface="+mj-lt"/>
                <a:ea typeface="SimSun" panose="02010600030101010101" pitchFamily="2" charset="-122"/>
              </a:rPr>
              <a:t>y</a:t>
            </a:r>
            <a:r>
              <a:rPr lang="en-AU" baseline="-25000" dirty="0" err="1">
                <a:effectLst/>
                <a:latin typeface="+mj-lt"/>
                <a:ea typeface="SimSun" panose="02010600030101010101" pitchFamily="2" charset="-122"/>
              </a:rPr>
              <a:t>i</a:t>
            </a:r>
            <a:r>
              <a:rPr lang="en-AU" baseline="-250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dirty="0">
                <a:effectLst/>
                <a:latin typeface="+mj-lt"/>
                <a:ea typeface="SimSun" panose="02010600030101010101" pitchFamily="2" charset="-122"/>
              </a:rPr>
              <a:t>– </a:t>
            </a:r>
            <a:r>
              <a:rPr lang="en-AU" dirty="0" err="1">
                <a:effectLst/>
                <a:latin typeface="+mj-lt"/>
                <a:ea typeface="SimSun" panose="02010600030101010101" pitchFamily="2" charset="-122"/>
              </a:rPr>
              <a:t>y</a:t>
            </a:r>
            <a:r>
              <a:rPr lang="en-AU" baseline="-25000" dirty="0" err="1">
                <a:effectLst/>
                <a:latin typeface="+mj-lt"/>
                <a:ea typeface="SimSun" panose="02010600030101010101" pitchFamily="2" charset="-122"/>
              </a:rPr>
              <a:t>m</a:t>
            </a:r>
            <a:r>
              <a:rPr lang="en-AU" dirty="0">
                <a:effectLst/>
                <a:latin typeface="+mj-lt"/>
                <a:ea typeface="SimSun" panose="02010600030101010101" pitchFamily="2" charset="-122"/>
              </a:rPr>
              <a:t>)</a:t>
            </a:r>
            <a:r>
              <a:rPr lang="en-AU" baseline="30000" dirty="0">
                <a:effectLst/>
                <a:latin typeface="+mj-lt"/>
                <a:ea typeface="SimSun" panose="02010600030101010101" pitchFamily="2" charset="-122"/>
              </a:rPr>
              <a:t>2</a:t>
            </a:r>
          </a:p>
          <a:p>
            <a:pPr lvl="1"/>
            <a:r>
              <a:rPr lang="en-AU" dirty="0">
                <a:effectLst/>
                <a:latin typeface="+mj-lt"/>
                <a:ea typeface="SimSun" panose="02010600030101010101" pitchFamily="2" charset="-122"/>
              </a:rPr>
              <a:t>N</a:t>
            </a:r>
            <a:r>
              <a:rPr lang="en-AU" baseline="-25000" dirty="0">
                <a:effectLst/>
                <a:latin typeface="+mj-lt"/>
                <a:ea typeface="SimSun" panose="02010600030101010101" pitchFamily="2" charset="-122"/>
              </a:rPr>
              <a:t>m</a:t>
            </a:r>
            <a:r>
              <a:rPr lang="en-AU" dirty="0">
                <a:latin typeface="+mj-lt"/>
                <a:ea typeface="SimSun" panose="02010600030101010101" pitchFamily="2" charset="-122"/>
              </a:rPr>
              <a:t> = number of data points at the node</a:t>
            </a:r>
          </a:p>
          <a:p>
            <a:pPr lvl="1"/>
            <a:r>
              <a:rPr lang="en-AU" dirty="0" err="1">
                <a:effectLst/>
                <a:latin typeface="+mj-lt"/>
                <a:ea typeface="SimSun" panose="02010600030101010101" pitchFamily="2" charset="-122"/>
              </a:rPr>
              <a:t>y</a:t>
            </a:r>
            <a:r>
              <a:rPr lang="en-AU" baseline="-25000" dirty="0" err="1">
                <a:effectLst/>
                <a:latin typeface="+mj-lt"/>
                <a:ea typeface="SimSun" panose="02010600030101010101" pitchFamily="2" charset="-122"/>
              </a:rPr>
              <a:t>i</a:t>
            </a:r>
            <a:r>
              <a:rPr lang="en-AU" dirty="0">
                <a:effectLst/>
                <a:latin typeface="+mj-lt"/>
                <a:ea typeface="SimSun" panose="02010600030101010101" pitchFamily="2" charset="-122"/>
              </a:rPr>
              <a:t> = </a:t>
            </a:r>
            <a:r>
              <a:rPr lang="en-AU" dirty="0">
                <a:latin typeface="+mj-lt"/>
                <a:ea typeface="SimSun" panose="02010600030101010101" pitchFamily="2" charset="-122"/>
              </a:rPr>
              <a:t>actual result for data point I</a:t>
            </a:r>
          </a:p>
          <a:p>
            <a:pPr lvl="1"/>
            <a:r>
              <a:rPr lang="en-AU" dirty="0" err="1">
                <a:effectLst/>
                <a:latin typeface="+mj-lt"/>
                <a:ea typeface="SimSun" panose="02010600030101010101" pitchFamily="2" charset="-122"/>
              </a:rPr>
              <a:t>y</a:t>
            </a:r>
            <a:r>
              <a:rPr lang="en-AU" baseline="-25000" dirty="0" err="1">
                <a:effectLst/>
                <a:latin typeface="+mj-lt"/>
                <a:ea typeface="SimSun" panose="02010600030101010101" pitchFamily="2" charset="-122"/>
              </a:rPr>
              <a:t>m</a:t>
            </a:r>
            <a:r>
              <a:rPr lang="en-AU" dirty="0">
                <a:effectLst/>
                <a:latin typeface="+mj-lt"/>
                <a:ea typeface="SimSun" panose="02010600030101010101" pitchFamily="2" charset="-122"/>
              </a:rPr>
              <a:t> = mean value for all data points</a:t>
            </a:r>
            <a:endParaRPr lang="en-US" dirty="0">
              <a:effectLst/>
              <a:latin typeface="+mj-lt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57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8B9F-2E47-806F-F1A5-88F912E9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5887-5A25-EAEA-A404-CCBFDF4D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dirty="0"/>
              <a:t>The original data set is comprised of 2 million records of car crashes recorded in NYC since 2012.</a:t>
            </a:r>
          </a:p>
          <a:p>
            <a:r>
              <a:rPr lang="en-US" dirty="0"/>
              <a:t>There are up to 29 features about the accident that are recorded by the police after the accident has been taken care of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95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A48D4-C119-A674-0F5E-5B80FFBE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23D963-2A93-260B-E4D9-DA074EF28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Features selected from the original data set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Contributing Factor Vehicle 1</a:t>
            </a:r>
          </a:p>
          <a:p>
            <a:pPr lvl="1"/>
            <a:r>
              <a:rPr lang="en-US" dirty="0"/>
              <a:t>Contributing Factor Vehicle 2</a:t>
            </a:r>
          </a:p>
          <a:p>
            <a:pPr lvl="1"/>
            <a:r>
              <a:rPr lang="en-US" dirty="0"/>
              <a:t>Vehicle Type 1</a:t>
            </a:r>
          </a:p>
          <a:p>
            <a:pPr lvl="1"/>
            <a:r>
              <a:rPr lang="en-US" dirty="0"/>
              <a:t>Vehicle Type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1F444-FF70-D738-EFE1-643CCFED9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Features created by analyzing original data</a:t>
            </a:r>
          </a:p>
          <a:p>
            <a:pPr lvl="1"/>
            <a:r>
              <a:rPr lang="en-US" dirty="0"/>
              <a:t>Number of vehicles involved</a:t>
            </a:r>
          </a:p>
        </p:txBody>
      </p:sp>
    </p:spTree>
    <p:extLst>
      <p:ext uri="{BB962C8B-B14F-4D97-AF65-F5344CB8AC3E}">
        <p14:creationId xmlns:p14="http://schemas.microsoft.com/office/powerpoint/2010/main" val="158208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42E"/>
      </a:dk2>
      <a:lt2>
        <a:srgbClr val="E2E8E6"/>
      </a:lt2>
      <a:accent1>
        <a:srgbClr val="C696A7"/>
      </a:accent1>
      <a:accent2>
        <a:srgbClr val="BA837F"/>
      </a:accent2>
      <a:accent3>
        <a:srgbClr val="BC9F82"/>
      </a:accent3>
      <a:accent4>
        <a:srgbClr val="AAA574"/>
      </a:accent4>
      <a:accent5>
        <a:srgbClr val="9BA880"/>
      </a:accent5>
      <a:accent6>
        <a:srgbClr val="84AD76"/>
      </a:accent6>
      <a:hlink>
        <a:srgbClr val="568F7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1557</Words>
  <Application>Microsoft Office PowerPoint</Application>
  <PresentationFormat>Widescreen</PresentationFormat>
  <Paragraphs>462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Neue Haas Grotesk Text Pro</vt:lpstr>
      <vt:lpstr>Times New Roman</vt:lpstr>
      <vt:lpstr>PunchcardVTI</vt:lpstr>
      <vt:lpstr>Random Forest Regression Models for Use in Emergency Response</vt:lpstr>
      <vt:lpstr>Table of contents</vt:lpstr>
      <vt:lpstr>Problem Motivation</vt:lpstr>
      <vt:lpstr>The Goal</vt:lpstr>
      <vt:lpstr>What are Random Forests?</vt:lpstr>
      <vt:lpstr>How are Random Forests Constructed?</vt:lpstr>
      <vt:lpstr>More Details for Splitting</vt:lpstr>
      <vt:lpstr>The Data</vt:lpstr>
      <vt:lpstr>Preprocessing Data</vt:lpstr>
      <vt:lpstr>One Hot Encoding</vt:lpstr>
      <vt:lpstr>One Hot Encoding Example</vt:lpstr>
      <vt:lpstr>Preprocessing Results</vt:lpstr>
      <vt:lpstr>Results</vt:lpstr>
      <vt:lpstr>Training Time</vt:lpstr>
      <vt:lpstr>Training Time</vt:lpstr>
      <vt:lpstr>Most Important Features</vt:lpstr>
      <vt:lpstr>Most Important Features</vt:lpstr>
      <vt:lpstr>Mean Absolute Error (MAE)</vt:lpstr>
      <vt:lpstr>MAE</vt:lpstr>
      <vt:lpstr>Accuracy derived from MAE</vt:lpstr>
      <vt:lpstr>MAE-Derived Accuracy</vt:lpstr>
      <vt:lpstr>R^2</vt:lpstr>
      <vt:lpstr>R^2</vt:lpstr>
      <vt:lpstr>R^2</vt:lpstr>
      <vt:lpstr>Conclusions</vt:lpstr>
      <vt:lpstr>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Regression Models for Use in Emergency Response</dc:title>
  <dc:creator>Jared Kinneer</dc:creator>
  <cp:lastModifiedBy>Jared Kinneer</cp:lastModifiedBy>
  <cp:revision>5</cp:revision>
  <dcterms:created xsi:type="dcterms:W3CDTF">2023-12-03T15:57:19Z</dcterms:created>
  <dcterms:modified xsi:type="dcterms:W3CDTF">2023-12-04T06:35:46Z</dcterms:modified>
</cp:coreProperties>
</file>