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85" r:id="rId4"/>
    <p:sldId id="295" r:id="rId5"/>
    <p:sldId id="310" r:id="rId6"/>
    <p:sldId id="311" r:id="rId7"/>
    <p:sldId id="312" r:id="rId8"/>
    <p:sldId id="313" r:id="rId9"/>
    <p:sldId id="314" r:id="rId10"/>
    <p:sldId id="315" r:id="rId11"/>
    <p:sldId id="334" r:id="rId12"/>
    <p:sldId id="316" r:id="rId13"/>
    <p:sldId id="317" r:id="rId14"/>
    <p:sldId id="318" r:id="rId15"/>
    <p:sldId id="319" r:id="rId16"/>
    <p:sldId id="323" r:id="rId17"/>
    <p:sldId id="324" r:id="rId18"/>
    <p:sldId id="325" r:id="rId19"/>
    <p:sldId id="326" r:id="rId20"/>
    <p:sldId id="329" r:id="rId21"/>
    <p:sldId id="335" r:id="rId22"/>
    <p:sldId id="330" r:id="rId23"/>
    <p:sldId id="331" r:id="rId24"/>
    <p:sldId id="332" r:id="rId25"/>
    <p:sldId id="333" r:id="rId26"/>
    <p:sldId id="305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99" autoAdjust="0"/>
  </p:normalViewPr>
  <p:slideViewPr>
    <p:cSldViewPr>
      <p:cViewPr varScale="1">
        <p:scale>
          <a:sx n="89" d="100"/>
          <a:sy n="89" d="100"/>
        </p:scale>
        <p:origin x="620" y="-1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443D0-8AA5-4ECE-B11F-CCA957CC3EF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1938-E26E-462B-9484-11E30E17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5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0360" y="1808226"/>
            <a:ext cx="5650085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0360" y="2724455"/>
            <a:ext cx="565008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940925C7-1BBB-4F3B-9E27-8B03ADDD03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AA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8093365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C0485-325E-470B-BBAE-7BB8B3E1FB7D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MIR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Ninad Doshi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 Learning in </a:t>
            </a:r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044700"/>
            <a:ext cx="6108200" cy="3970329"/>
          </a:xfrm>
        </p:spPr>
        <p:txBody>
          <a:bodyPr>
            <a:normAutofit fontScale="85000" lnSpcReduction="20000"/>
          </a:bodyPr>
          <a:lstStyle/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Different possibilities and ways of training</a:t>
            </a:r>
          </a:p>
          <a:p>
            <a:pPr marL="565920" indent="-457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/>
              <a:t>Train the network with new data</a:t>
            </a:r>
          </a:p>
          <a:p>
            <a:pPr marL="565920" indent="-457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/>
              <a:t>Initialize the weights with the pretrained weights and update them according to our data</a:t>
            </a:r>
          </a:p>
          <a:p>
            <a:pPr marL="565920" indent="-457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/>
              <a:t>Initialize the weights with the pretrained weights and update the part of the network according to our data by freezing nontrainable layers</a:t>
            </a:r>
          </a:p>
          <a:p>
            <a:pPr marL="565920" indent="-457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/>
              <a:t>Use the part of the pretrained network and give the output of the pretrained network to our network architecture.</a:t>
            </a:r>
          </a:p>
          <a:p>
            <a:pPr marL="565920" indent="-457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2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 Learning in </a:t>
            </a:r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044700"/>
            <a:ext cx="6108200" cy="3970329"/>
          </a:xfrm>
        </p:spPr>
        <p:txBody>
          <a:bodyPr>
            <a:normAutofit lnSpcReduction="10000"/>
          </a:bodyPr>
          <a:lstStyle/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I have implemented the last method; use the weights of pretrained network and give the output of the pretrained network to our network architecture.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Pretrained model till ‘activation 10’ layer of ResNet50 is used and then network architecture similar to Nvidia is attached to its end.</a:t>
            </a:r>
          </a:p>
        </p:txBody>
      </p:sp>
    </p:spTree>
    <p:extLst>
      <p:ext uri="{BB962C8B-B14F-4D97-AF65-F5344CB8AC3E}">
        <p14:creationId xmlns:p14="http://schemas.microsoft.com/office/powerpoint/2010/main" val="8035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044700"/>
            <a:ext cx="6108200" cy="3970329"/>
          </a:xfrm>
        </p:spPr>
        <p:txBody>
          <a:bodyPr>
            <a:normAutofit fontScale="85000" lnSpcReduction="20000"/>
          </a:bodyPr>
          <a:lstStyle/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A recurrent neural network is a class of neural networks where connections between nodes of every data is made to store the temporal sequence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We don’t start thinking from scratch every second. We keep the context of the past data to predict the next outcome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Traditional neural networks are incapable of doing it. They consider every data as a new data for predicting the output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Recurrent neural networks can address this issue</a:t>
            </a:r>
          </a:p>
        </p:txBody>
      </p:sp>
    </p:spTree>
    <p:extLst>
      <p:ext uri="{BB962C8B-B14F-4D97-AF65-F5344CB8AC3E}">
        <p14:creationId xmlns:p14="http://schemas.microsoft.com/office/powerpoint/2010/main" val="8571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C1962E-81FD-4CDC-8FF1-7704043FA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2724455"/>
            <a:ext cx="6108200" cy="1984012"/>
          </a:xfrm>
        </p:spPr>
        <p:txBody>
          <a:bodyPr/>
          <a:lstStyle/>
          <a:p>
            <a:pPr algn="just"/>
            <a:r>
              <a:rPr lang="en-US" dirty="0"/>
              <a:t>This chain like nature reveals that recurrent neural networks remembers the past data to predict the future outputs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D76DCF-9FFF-4113-9626-A9439CC7F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25" y="1015719"/>
            <a:ext cx="51816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3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Sometimes it is required that the past information is of no use and needs to be forgotten, or very old information is also useful and needs to be remembered.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This is the biggest drawback of conventional RNN as it cannot forget the close past data and cannot remember very old data.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So, LSTM (Long and Short Term Memory) type of RNNs were developed</a:t>
            </a:r>
          </a:p>
        </p:txBody>
      </p:sp>
    </p:spTree>
    <p:extLst>
      <p:ext uri="{BB962C8B-B14F-4D97-AF65-F5344CB8AC3E}">
        <p14:creationId xmlns:p14="http://schemas.microsoft.com/office/powerpoint/2010/main" val="667682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and Short Term Memory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1E264AA-2C13-403F-A116-108E635CF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891995"/>
            <a:ext cx="4886747" cy="20890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366246-34B4-4401-BA19-C21930349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2981090"/>
            <a:ext cx="4886747" cy="210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7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Long and Short Term Memory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462E5B-98F1-461A-BA34-8F9A676B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350111"/>
            <a:ext cx="4733854" cy="3512214"/>
          </a:xfrm>
        </p:spPr>
        <p:txBody>
          <a:bodyPr>
            <a:normAutofit fontScale="92500" lnSpcReduction="10000"/>
          </a:bodyPr>
          <a:lstStyle/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LSTM have the ability to add or remove information to the cell state by structures called gates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The cell state is kind of like a conveyor belt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It runs straight down the entire chain, with some linear interactions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DD3DB-944F-45AD-9CED-605571A9A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20" y="1808225"/>
            <a:ext cx="35496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1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Forget Gate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462E5B-98F1-461A-BA34-8F9A676B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350111"/>
            <a:ext cx="4733854" cy="3512214"/>
          </a:xfrm>
        </p:spPr>
        <p:txBody>
          <a:bodyPr>
            <a:normAutofit/>
          </a:bodyPr>
          <a:lstStyle/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The first step is to decide what information we’re going to throw away from the cell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51AFF-F803-4715-B7C7-B0805C853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2266340"/>
            <a:ext cx="3524250" cy="22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94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Gate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462E5B-98F1-461A-BA34-8F9A676B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350111"/>
            <a:ext cx="4733854" cy="3512214"/>
          </a:xfrm>
        </p:spPr>
        <p:txBody>
          <a:bodyPr>
            <a:normAutofit lnSpcReduction="10000"/>
          </a:bodyPr>
          <a:lstStyle/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The next step is to decide what new information we’re going to store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This has two parts: sigmoid layer decides which value will be updated and tanh layer creates a vector of new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ADA88-896D-424C-B076-34A19EC6D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01" y="2113635"/>
            <a:ext cx="33591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Output Gate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462E5B-98F1-461A-BA34-8F9A676B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350111"/>
            <a:ext cx="4733854" cy="3512214"/>
          </a:xfrm>
        </p:spPr>
        <p:txBody>
          <a:bodyPr>
            <a:normAutofit/>
          </a:bodyPr>
          <a:lstStyle/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Finally, we decide what we’re going to output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This output will be based on our cell state, but will be a filtered 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E00E3-005C-4AD7-BD17-A99BBB8BF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84" y="2004493"/>
            <a:ext cx="3194050" cy="22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5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Topics Covered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462E5B-98F1-461A-BA34-8F9A676B4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Nvidia (</a:t>
            </a:r>
            <a:r>
              <a:rPr lang="en-US" dirty="0" err="1"/>
              <a:t>PilotNet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Transfer Learning (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Recurrent Neural Network (LSTM)</a:t>
            </a:r>
          </a:p>
          <a:p>
            <a:pPr algn="just"/>
            <a:r>
              <a:rPr lang="en-US" dirty="0"/>
              <a:t>Datasets</a:t>
            </a:r>
          </a:p>
          <a:p>
            <a:pPr algn="just"/>
            <a:r>
              <a:rPr lang="en-US" dirty="0"/>
              <a:t>Salient Features</a:t>
            </a:r>
          </a:p>
        </p:txBody>
      </p:sp>
    </p:spTree>
    <p:extLst>
      <p:ext uri="{BB962C8B-B14F-4D97-AF65-F5344CB8AC3E}">
        <p14:creationId xmlns:p14="http://schemas.microsoft.com/office/powerpoint/2010/main" val="2067608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LSTM for steering angle prediction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201BEBB-3264-4A9C-9DCE-444B97889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70" y="959088"/>
            <a:ext cx="3664920" cy="3976479"/>
          </a:xfrm>
        </p:spPr>
      </p:pic>
    </p:spTree>
    <p:extLst>
      <p:ext uri="{BB962C8B-B14F-4D97-AF65-F5344CB8AC3E}">
        <p14:creationId xmlns:p14="http://schemas.microsoft.com/office/powerpoint/2010/main" val="404362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LSTM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044700"/>
            <a:ext cx="6108200" cy="3970329"/>
          </a:xfrm>
        </p:spPr>
        <p:txBody>
          <a:bodyPr>
            <a:normAutofit fontScale="92500"/>
          </a:bodyPr>
          <a:lstStyle/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I am using two variants of basic Nvidia architecture with LSTM layer.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Time Distributed layers are used to perform CNN with every image.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In one of the variants, LSTM layer is placed after CNN and then Dense layers.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In another variant, LSTM layer is places exactly before the last </a:t>
            </a:r>
            <a:r>
              <a:rPr lang="en-US"/>
              <a:t>Dense layer.</a:t>
            </a:r>
          </a:p>
        </p:txBody>
      </p:sp>
    </p:spTree>
    <p:extLst>
      <p:ext uri="{BB962C8B-B14F-4D97-AF65-F5344CB8AC3E}">
        <p14:creationId xmlns:p14="http://schemas.microsoft.com/office/powerpoint/2010/main" val="2046061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F652-4507-451D-B2A6-FB280AFF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Salient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E996-4549-442A-BBEC-70A6830DD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Salient features are the features in the image which activates the neurons or which are responsible for the final output</a:t>
            </a:r>
          </a:p>
          <a:p>
            <a:pPr algn="just"/>
            <a:r>
              <a:rPr lang="en-US" dirty="0"/>
              <a:t>We have three ways of visualizing salient features: which increases output, decreases output and maintains the output</a:t>
            </a:r>
          </a:p>
          <a:p>
            <a:pPr algn="just"/>
            <a:r>
              <a:rPr lang="en-US" dirty="0"/>
              <a:t>In our case left steering is positive and right steering is negative</a:t>
            </a:r>
          </a:p>
        </p:txBody>
      </p:sp>
    </p:spTree>
    <p:extLst>
      <p:ext uri="{BB962C8B-B14F-4D97-AF65-F5344CB8AC3E}">
        <p14:creationId xmlns:p14="http://schemas.microsoft.com/office/powerpoint/2010/main" val="1489125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Left Turn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CE8805-903F-4CC9-8F85-4AE5AAD67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1350110"/>
            <a:ext cx="2945128" cy="15277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CE017B-2305-4E81-9847-5BF926FE52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25648" r="5641" b="18686"/>
          <a:stretch/>
        </p:blipFill>
        <p:spPr>
          <a:xfrm>
            <a:off x="4585293" y="1197406"/>
            <a:ext cx="4109743" cy="1933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75CF4A-2FD3-45BC-A2A1-8F9271EBA0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22167" r="5641" b="18687"/>
          <a:stretch/>
        </p:blipFill>
        <p:spPr>
          <a:xfrm>
            <a:off x="143555" y="3048511"/>
            <a:ext cx="4109743" cy="2054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1CD2C8-00EE-4DEE-8AC7-B256E560AD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25646" r="5641" b="18688"/>
          <a:stretch/>
        </p:blipFill>
        <p:spPr>
          <a:xfrm>
            <a:off x="4674040" y="3182570"/>
            <a:ext cx="3817625" cy="17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93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Right Turn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97A244-DA05-46FA-BD6E-EC2BD8DE1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350110"/>
            <a:ext cx="3080747" cy="15981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729588-83FA-49EF-927D-B0582787AD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22167" r="5641" b="18687"/>
          <a:stretch/>
        </p:blipFill>
        <p:spPr>
          <a:xfrm>
            <a:off x="4266590" y="1197405"/>
            <a:ext cx="3817625" cy="190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3B3389-2A59-42A3-A565-C2D54A6374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25646" r="5641" b="18688"/>
          <a:stretch/>
        </p:blipFill>
        <p:spPr>
          <a:xfrm>
            <a:off x="296260" y="3106217"/>
            <a:ext cx="3970330" cy="18683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6FF951-8365-41FE-B429-A77FD0E513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22521" r="5641" b="18602"/>
          <a:stretch/>
        </p:blipFill>
        <p:spPr>
          <a:xfrm>
            <a:off x="4266590" y="3040211"/>
            <a:ext cx="3970330" cy="19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09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Straight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27CF4B-C24F-4AE7-A9B6-15898EF70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350110"/>
            <a:ext cx="3239499" cy="168049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84E7E3-C3DB-478D-8266-45EB74F93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22167" r="5641" b="18688"/>
          <a:stretch/>
        </p:blipFill>
        <p:spPr>
          <a:xfrm>
            <a:off x="4572000" y="1121419"/>
            <a:ext cx="4123035" cy="2061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2C1462-D3EB-49EE-850A-4F67A56D48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t="22167" r="5641" b="18687"/>
          <a:stretch/>
        </p:blipFill>
        <p:spPr>
          <a:xfrm>
            <a:off x="465311" y="3102037"/>
            <a:ext cx="3817625" cy="19666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2D66D0-61DE-4F56-B4AD-EA9FB78BF3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22167" r="5641" b="18687"/>
          <a:stretch/>
        </p:blipFill>
        <p:spPr>
          <a:xfrm>
            <a:off x="4724705" y="3067674"/>
            <a:ext cx="3817625" cy="19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91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462E5B-98F1-461A-BA34-8F9A676B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808226"/>
            <a:ext cx="8246070" cy="15270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8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4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Nvidia (</a:t>
            </a:r>
            <a:r>
              <a:rPr lang="en-US" dirty="0" err="1"/>
              <a:t>PilotNet</a:t>
            </a:r>
            <a:r>
              <a:rPr lang="en-US" dirty="0"/>
              <a:t>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9DFEC4A-3B1F-4FC2-8577-01E9BC86E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977" y="1044575"/>
            <a:ext cx="2811597" cy="4000917"/>
          </a:xfrm>
        </p:spPr>
      </p:pic>
    </p:spTree>
    <p:extLst>
      <p:ext uri="{BB962C8B-B14F-4D97-AF65-F5344CB8AC3E}">
        <p14:creationId xmlns:p14="http://schemas.microsoft.com/office/powerpoint/2010/main" val="249531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Residual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The biggest issue with very deep neural networks is that the vanishing gradients and so the network fails during training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“Deep Residual Learning for Image Recognition” in Dec 2015 gave a solution to it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9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Residual Learning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127CB7B-0FE6-4620-B8A2-960A8B98E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63" y="1309687"/>
            <a:ext cx="5429250" cy="3133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B17C63-B4FC-4904-AE97-380A26DBFBC1}"/>
              </a:ext>
            </a:extLst>
          </p:cNvPr>
          <p:cNvSpPr txBox="1"/>
          <p:nvPr/>
        </p:nvSpPr>
        <p:spPr>
          <a:xfrm>
            <a:off x="3044950" y="4492993"/>
            <a:ext cx="4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Building block of residual learning</a:t>
            </a:r>
          </a:p>
        </p:txBody>
      </p:sp>
    </p:spTree>
    <p:extLst>
      <p:ext uri="{BB962C8B-B14F-4D97-AF65-F5344CB8AC3E}">
        <p14:creationId xmlns:p14="http://schemas.microsoft.com/office/powerpoint/2010/main" val="248495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Residual Learning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F1D1FF-7530-44C0-AC14-E16286C58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50"/>
          <a:stretch/>
        </p:blipFill>
        <p:spPr>
          <a:xfrm>
            <a:off x="2281237" y="1546954"/>
            <a:ext cx="6630323" cy="19410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44479F-748F-4C0E-A11D-EC1327C148BF}"/>
              </a:ext>
            </a:extLst>
          </p:cNvPr>
          <p:cNvSpPr txBox="1"/>
          <p:nvPr/>
        </p:nvSpPr>
        <p:spPr>
          <a:xfrm>
            <a:off x="3808474" y="3640685"/>
            <a:ext cx="351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 layer plain and residual network</a:t>
            </a:r>
          </a:p>
        </p:txBody>
      </p:sp>
    </p:spTree>
    <p:extLst>
      <p:ext uri="{BB962C8B-B14F-4D97-AF65-F5344CB8AC3E}">
        <p14:creationId xmlns:p14="http://schemas.microsoft.com/office/powerpoint/2010/main" val="78585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Residual Learning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A29A1AF-B5DA-4A34-ADCB-92C624DDF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8" y="1541201"/>
            <a:ext cx="6108700" cy="26706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47E4BD-E3B0-4AC2-A1E0-44451546FB32}"/>
              </a:ext>
            </a:extLst>
          </p:cNvPr>
          <p:cNvSpPr txBox="1"/>
          <p:nvPr/>
        </p:nvSpPr>
        <p:spPr>
          <a:xfrm>
            <a:off x="3655770" y="4251505"/>
            <a:ext cx="36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ResNet</a:t>
            </a:r>
            <a:r>
              <a:rPr lang="en-US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6950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Transfer Learning is a research problem in machine learning that focuses on storing knowledge gained while solving one problem and applying it to a different but related problem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Transfer learning is the reuse of a pre-trained model (fully or partially) on a new problem</a:t>
            </a:r>
          </a:p>
        </p:txBody>
      </p:sp>
    </p:spTree>
    <p:extLst>
      <p:ext uri="{BB962C8B-B14F-4D97-AF65-F5344CB8AC3E}">
        <p14:creationId xmlns:p14="http://schemas.microsoft.com/office/powerpoint/2010/main" val="29511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 Learning in </a:t>
            </a:r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The concept is that in the starting layers the network learns to detect edges and textures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In the middle layers it learns to detect shapes and parts of the object</a:t>
            </a: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/>
              <a:t>In the final layers it learns to detect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47915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Office PowerPoint</Application>
  <PresentationFormat>On-screen Show (16:9)</PresentationFormat>
  <Paragraphs>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MIR Lab</vt:lpstr>
      <vt:lpstr>Topics Covered</vt:lpstr>
      <vt:lpstr>Nvidia (PilotNet)</vt:lpstr>
      <vt:lpstr>Deep Residual Learning</vt:lpstr>
      <vt:lpstr>Deep Residual Learning</vt:lpstr>
      <vt:lpstr>Deep Residual Learning</vt:lpstr>
      <vt:lpstr>Deep Residual Learning</vt:lpstr>
      <vt:lpstr>Transfer Learning</vt:lpstr>
      <vt:lpstr>Transfer Learning in ResNet</vt:lpstr>
      <vt:lpstr>Transfer Learning in ResNet</vt:lpstr>
      <vt:lpstr>Transfer Learning in ResNet</vt:lpstr>
      <vt:lpstr>Recurrent Neural Network</vt:lpstr>
      <vt:lpstr>Recurrent Neural Network</vt:lpstr>
      <vt:lpstr>Recurrent Neural Network</vt:lpstr>
      <vt:lpstr>Long and Short Term Memory</vt:lpstr>
      <vt:lpstr>Long and Short Term Memory</vt:lpstr>
      <vt:lpstr>Forget Gate</vt:lpstr>
      <vt:lpstr>Input Gate</vt:lpstr>
      <vt:lpstr>Output Gate</vt:lpstr>
      <vt:lpstr>LSTM for steering angle prediction</vt:lpstr>
      <vt:lpstr>LSTM Architecture</vt:lpstr>
      <vt:lpstr>Salient Features</vt:lpstr>
      <vt:lpstr>Left Turn</vt:lpstr>
      <vt:lpstr>Right Turn</vt:lpstr>
      <vt:lpstr>Straight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2017-07-12T15:33:23Z</dcterms:created>
  <dcterms:modified xsi:type="dcterms:W3CDTF">2019-06-15T18:58:01Z</dcterms:modified>
</cp:coreProperties>
</file>